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8" r:id="rId2"/>
    <p:sldId id="257" r:id="rId3"/>
    <p:sldId id="1011" r:id="rId4"/>
    <p:sldId id="730" r:id="rId5"/>
    <p:sldId id="897" r:id="rId6"/>
    <p:sldId id="734" r:id="rId7"/>
    <p:sldId id="737" r:id="rId8"/>
    <p:sldId id="462" r:id="rId9"/>
    <p:sldId id="460" r:id="rId10"/>
    <p:sldId id="279" r:id="rId11"/>
    <p:sldId id="1013" r:id="rId12"/>
    <p:sldId id="1014" r:id="rId13"/>
    <p:sldId id="1019" r:id="rId14"/>
    <p:sldId id="913" r:id="rId15"/>
    <p:sldId id="927" r:id="rId16"/>
    <p:sldId id="273" r:id="rId17"/>
    <p:sldId id="1020" r:id="rId18"/>
    <p:sldId id="272" r:id="rId19"/>
    <p:sldId id="1015" r:id="rId20"/>
    <p:sldId id="1016" r:id="rId21"/>
    <p:sldId id="1017" r:id="rId22"/>
    <p:sldId id="915" r:id="rId23"/>
    <p:sldId id="916" r:id="rId24"/>
    <p:sldId id="917" r:id="rId25"/>
    <p:sldId id="918" r:id="rId26"/>
    <p:sldId id="1018" r:id="rId27"/>
    <p:sldId id="277" r:id="rId28"/>
    <p:sldId id="919" r:id="rId29"/>
    <p:sldId id="910" r:id="rId30"/>
  </p:sldIdLst>
  <p:sldSz cx="9144000" cy="6858000" type="screen4x3"/>
  <p:notesSz cx="9872663" cy="6742113"/>
  <p:custDataLst>
    <p:tags r:id="rId3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B2E4"/>
    <a:srgbClr val="8592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82" autoAdjust="0"/>
    <p:restoredTop sz="96364" autoAdjust="0"/>
  </p:normalViewPr>
  <p:slideViewPr>
    <p:cSldViewPr>
      <p:cViewPr varScale="1">
        <p:scale>
          <a:sx n="73" d="100"/>
          <a:sy n="73" d="100"/>
        </p:scale>
        <p:origin x="-12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2298"/>
    </p:cViewPr>
  </p:sorterViewPr>
  <p:notesViewPr>
    <p:cSldViewPr showGuides="1">
      <p:cViewPr varScale="1">
        <p:scale>
          <a:sx n="87" d="100"/>
          <a:sy n="87" d="100"/>
        </p:scale>
        <p:origin x="376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BDC40-3043-4447-A437-0A16A33945E3}" type="doc">
      <dgm:prSet loTypeId="urn:microsoft.com/office/officeart/2005/8/layout/gear1" loCatId="process" qsTypeId="urn:microsoft.com/office/officeart/2005/8/quickstyle/simple1" qsCatId="simple" csTypeId="urn:microsoft.com/office/officeart/2005/8/colors/accent1_4" csCatId="accent1" phldr="1"/>
      <dgm:spPr/>
    </dgm:pt>
    <dgm:pt modelId="{8FE8849E-F1D0-4EE6-AFF6-08460A5091E3}">
      <dgm:prSet phldrT="[Κείμενο]" custT="1"/>
      <dgm:spPr/>
      <dgm:t>
        <a:bodyPr/>
        <a:lstStyle/>
        <a:p>
          <a:r>
            <a:rPr lang="el-GR" sz="1600" dirty="0">
              <a:solidFill>
                <a:schemeClr val="tx1"/>
              </a:solidFill>
              <a:latin typeface="Calibri" panose="020F0502020204030204" pitchFamily="34" charset="0"/>
              <a:cs typeface="Calibri" panose="020F0502020204030204" pitchFamily="34" charset="0"/>
            </a:rPr>
            <a:t>Εκπαιδευτικό σύστημα που επικεντρώνεται στην </a:t>
          </a:r>
          <a:r>
            <a:rPr lang="el-GR" sz="1600" b="1" i="1" dirty="0">
              <a:solidFill>
                <a:schemeClr val="tx1"/>
              </a:solidFill>
              <a:latin typeface="Calibri" panose="020F0502020204030204" pitchFamily="34" charset="0"/>
              <a:cs typeface="Calibri" panose="020F0502020204030204" pitchFamily="34" charset="0"/>
            </a:rPr>
            <a:t>κίνηση</a:t>
          </a:r>
        </a:p>
      </dgm:t>
    </dgm:pt>
    <dgm:pt modelId="{2E40562C-DDE7-4B76-9F24-22EFE31EA562}" type="parTrans" cxnId="{9BF8D07D-5974-4818-8C6A-A9656A5E7889}">
      <dgm:prSet/>
      <dgm:spPr/>
      <dgm:t>
        <a:bodyPr/>
        <a:lstStyle/>
        <a:p>
          <a:endParaRPr lang="el-GR"/>
        </a:p>
      </dgm:t>
    </dgm:pt>
    <dgm:pt modelId="{64CF8565-B03A-43D9-B3E8-138421EFE1F2}" type="sibTrans" cxnId="{9BF8D07D-5974-4818-8C6A-A9656A5E7889}">
      <dgm:prSet/>
      <dgm:spPr/>
      <dgm:t>
        <a:bodyPr/>
        <a:lstStyle/>
        <a:p>
          <a:endParaRPr lang="el-GR">
            <a:latin typeface="Calibri" panose="020F0502020204030204" pitchFamily="34" charset="0"/>
            <a:cs typeface="Calibri" panose="020F0502020204030204" pitchFamily="34" charset="0"/>
          </a:endParaRPr>
        </a:p>
      </dgm:t>
    </dgm:pt>
    <dgm:pt modelId="{D1FDD2D3-D6B4-4188-A948-43273E05BEEE}">
      <dgm:prSet phldrT="[Κείμενο]" custT="1"/>
      <dgm:spPr/>
      <dgm:t>
        <a:bodyPr/>
        <a:lstStyle/>
        <a:p>
          <a:endParaRPr lang="el-GR" sz="1200" dirty="0">
            <a:solidFill>
              <a:schemeClr val="tx2">
                <a:lumMod val="75000"/>
              </a:schemeClr>
            </a:solidFill>
            <a:latin typeface="Calibri" panose="020F0502020204030204" pitchFamily="34" charset="0"/>
            <a:cs typeface="Calibri" panose="020F0502020204030204" pitchFamily="34" charset="0"/>
          </a:endParaRPr>
        </a:p>
      </dgm:t>
    </dgm:pt>
    <dgm:pt modelId="{761E42BD-4BDC-43E2-AEB4-7A96CA15E196}" type="parTrans" cxnId="{8A7333D3-A447-4055-A43C-204BDF5698C7}">
      <dgm:prSet/>
      <dgm:spPr/>
      <dgm:t>
        <a:bodyPr/>
        <a:lstStyle/>
        <a:p>
          <a:endParaRPr lang="el-GR"/>
        </a:p>
      </dgm:t>
    </dgm:pt>
    <dgm:pt modelId="{D55EEECA-8995-4B51-A087-D1D9122A9478}" type="sibTrans" cxnId="{8A7333D3-A447-4055-A43C-204BDF5698C7}">
      <dgm:prSet/>
      <dgm:spPr/>
      <dgm:t>
        <a:bodyPr/>
        <a:lstStyle/>
        <a:p>
          <a:endParaRPr lang="el-GR">
            <a:latin typeface="Calibri" panose="020F0502020204030204" pitchFamily="34" charset="0"/>
            <a:cs typeface="Calibri" panose="020F0502020204030204" pitchFamily="34" charset="0"/>
          </a:endParaRPr>
        </a:p>
      </dgm:t>
    </dgm:pt>
    <dgm:pt modelId="{5800FF5A-E7D2-43A0-8788-CB9EDC047810}">
      <dgm:prSet phldrT="[Κείμενο]" custT="1"/>
      <dgm:spPr/>
      <dgm:t>
        <a:bodyPr/>
        <a:lstStyle/>
        <a:p>
          <a:endParaRPr lang="el-GR" sz="1200" dirty="0">
            <a:solidFill>
              <a:schemeClr val="tx2">
                <a:lumMod val="75000"/>
              </a:schemeClr>
            </a:solidFill>
            <a:latin typeface="Calibri" panose="020F0502020204030204" pitchFamily="34" charset="0"/>
            <a:cs typeface="Calibri" panose="020F0502020204030204" pitchFamily="34" charset="0"/>
          </a:endParaRPr>
        </a:p>
      </dgm:t>
    </dgm:pt>
    <dgm:pt modelId="{75CACFCF-43F0-4550-B666-53D2D2391718}" type="parTrans" cxnId="{4CABDFD7-E950-41D1-958A-880579BCBB77}">
      <dgm:prSet/>
      <dgm:spPr/>
      <dgm:t>
        <a:bodyPr/>
        <a:lstStyle/>
        <a:p>
          <a:endParaRPr lang="el-GR"/>
        </a:p>
      </dgm:t>
    </dgm:pt>
    <dgm:pt modelId="{7B0846A5-0922-485F-99BC-91CDB13D57EB}" type="sibTrans" cxnId="{4CABDFD7-E950-41D1-958A-880579BCBB77}">
      <dgm:prSet/>
      <dgm:spPr/>
      <dgm:t>
        <a:bodyPr/>
        <a:lstStyle/>
        <a:p>
          <a:endParaRPr lang="el-GR">
            <a:latin typeface="Calibri" panose="020F0502020204030204" pitchFamily="34" charset="0"/>
            <a:cs typeface="Calibri" panose="020F0502020204030204" pitchFamily="34" charset="0"/>
          </a:endParaRPr>
        </a:p>
      </dgm:t>
    </dgm:pt>
    <dgm:pt modelId="{181FD67F-CA61-4DBA-98A5-EF9C59878F0A}" type="pres">
      <dgm:prSet presAssocID="{949BDC40-3043-4447-A437-0A16A33945E3}" presName="composite" presStyleCnt="0">
        <dgm:presLayoutVars>
          <dgm:chMax val="3"/>
          <dgm:animLvl val="lvl"/>
          <dgm:resizeHandles val="exact"/>
        </dgm:presLayoutVars>
      </dgm:prSet>
      <dgm:spPr/>
    </dgm:pt>
    <dgm:pt modelId="{D2D3049C-E17A-4ED1-9FEF-13B607A34400}" type="pres">
      <dgm:prSet presAssocID="{8FE8849E-F1D0-4EE6-AFF6-08460A5091E3}" presName="gear1" presStyleLbl="node1" presStyleIdx="0" presStyleCnt="3">
        <dgm:presLayoutVars>
          <dgm:chMax val="1"/>
          <dgm:bulletEnabled val="1"/>
        </dgm:presLayoutVars>
      </dgm:prSet>
      <dgm:spPr/>
      <dgm:t>
        <a:bodyPr/>
        <a:lstStyle/>
        <a:p>
          <a:endParaRPr lang="el-GR"/>
        </a:p>
      </dgm:t>
    </dgm:pt>
    <dgm:pt modelId="{61E31BC1-AE8D-4BAE-A9F6-2355FC14C7C4}" type="pres">
      <dgm:prSet presAssocID="{8FE8849E-F1D0-4EE6-AFF6-08460A5091E3}" presName="gear1srcNode" presStyleLbl="node1" presStyleIdx="0" presStyleCnt="3"/>
      <dgm:spPr/>
      <dgm:t>
        <a:bodyPr/>
        <a:lstStyle/>
        <a:p>
          <a:endParaRPr lang="el-GR"/>
        </a:p>
      </dgm:t>
    </dgm:pt>
    <dgm:pt modelId="{79AE3AB0-2F06-46B3-8DE1-FC34B2937C5C}" type="pres">
      <dgm:prSet presAssocID="{8FE8849E-F1D0-4EE6-AFF6-08460A5091E3}" presName="gear1dstNode" presStyleLbl="node1" presStyleIdx="0" presStyleCnt="3"/>
      <dgm:spPr/>
      <dgm:t>
        <a:bodyPr/>
        <a:lstStyle/>
        <a:p>
          <a:endParaRPr lang="el-GR"/>
        </a:p>
      </dgm:t>
    </dgm:pt>
    <dgm:pt modelId="{A71C90FF-B85C-41B3-BAC7-4EEE41F5F450}" type="pres">
      <dgm:prSet presAssocID="{D1FDD2D3-D6B4-4188-A948-43273E05BEEE}" presName="gear2" presStyleLbl="node1" presStyleIdx="1" presStyleCnt="3">
        <dgm:presLayoutVars>
          <dgm:chMax val="1"/>
          <dgm:bulletEnabled val="1"/>
        </dgm:presLayoutVars>
      </dgm:prSet>
      <dgm:spPr/>
      <dgm:t>
        <a:bodyPr/>
        <a:lstStyle/>
        <a:p>
          <a:endParaRPr lang="el-GR"/>
        </a:p>
      </dgm:t>
    </dgm:pt>
    <dgm:pt modelId="{EED420C2-DF52-4369-AFD5-50A121140DB2}" type="pres">
      <dgm:prSet presAssocID="{D1FDD2D3-D6B4-4188-A948-43273E05BEEE}" presName="gear2srcNode" presStyleLbl="node1" presStyleIdx="1" presStyleCnt="3"/>
      <dgm:spPr/>
      <dgm:t>
        <a:bodyPr/>
        <a:lstStyle/>
        <a:p>
          <a:endParaRPr lang="el-GR"/>
        </a:p>
      </dgm:t>
    </dgm:pt>
    <dgm:pt modelId="{87233A64-C6FA-4DE0-810D-B57E60EC0F9F}" type="pres">
      <dgm:prSet presAssocID="{D1FDD2D3-D6B4-4188-A948-43273E05BEEE}" presName="gear2dstNode" presStyleLbl="node1" presStyleIdx="1" presStyleCnt="3"/>
      <dgm:spPr/>
      <dgm:t>
        <a:bodyPr/>
        <a:lstStyle/>
        <a:p>
          <a:endParaRPr lang="el-GR"/>
        </a:p>
      </dgm:t>
    </dgm:pt>
    <dgm:pt modelId="{F3C08B86-FA02-4416-9C45-8F945E2C93D2}" type="pres">
      <dgm:prSet presAssocID="{5800FF5A-E7D2-43A0-8788-CB9EDC047810}" presName="gear3" presStyleLbl="node1" presStyleIdx="2" presStyleCnt="3"/>
      <dgm:spPr/>
      <dgm:t>
        <a:bodyPr/>
        <a:lstStyle/>
        <a:p>
          <a:endParaRPr lang="el-GR"/>
        </a:p>
      </dgm:t>
    </dgm:pt>
    <dgm:pt modelId="{B409E276-D31C-4455-B2D4-147BDA96E312}" type="pres">
      <dgm:prSet presAssocID="{5800FF5A-E7D2-43A0-8788-CB9EDC047810}" presName="gear3tx" presStyleLbl="node1" presStyleIdx="2" presStyleCnt="3">
        <dgm:presLayoutVars>
          <dgm:chMax val="1"/>
          <dgm:bulletEnabled val="1"/>
        </dgm:presLayoutVars>
      </dgm:prSet>
      <dgm:spPr/>
      <dgm:t>
        <a:bodyPr/>
        <a:lstStyle/>
        <a:p>
          <a:endParaRPr lang="el-GR"/>
        </a:p>
      </dgm:t>
    </dgm:pt>
    <dgm:pt modelId="{C767CAA5-7E85-4AB5-8FED-6C9C0DBB2690}" type="pres">
      <dgm:prSet presAssocID="{5800FF5A-E7D2-43A0-8788-CB9EDC047810}" presName="gear3srcNode" presStyleLbl="node1" presStyleIdx="2" presStyleCnt="3"/>
      <dgm:spPr/>
      <dgm:t>
        <a:bodyPr/>
        <a:lstStyle/>
        <a:p>
          <a:endParaRPr lang="el-GR"/>
        </a:p>
      </dgm:t>
    </dgm:pt>
    <dgm:pt modelId="{76977294-A2B7-4568-A473-FF8E30892435}" type="pres">
      <dgm:prSet presAssocID="{5800FF5A-E7D2-43A0-8788-CB9EDC047810}" presName="gear3dstNode" presStyleLbl="node1" presStyleIdx="2" presStyleCnt="3"/>
      <dgm:spPr/>
      <dgm:t>
        <a:bodyPr/>
        <a:lstStyle/>
        <a:p>
          <a:endParaRPr lang="el-GR"/>
        </a:p>
      </dgm:t>
    </dgm:pt>
    <dgm:pt modelId="{5BB224C5-E3D0-457B-BCE4-3EC0C103F1A7}" type="pres">
      <dgm:prSet presAssocID="{64CF8565-B03A-43D9-B3E8-138421EFE1F2}" presName="connector1" presStyleLbl="sibTrans2D1" presStyleIdx="0" presStyleCnt="3"/>
      <dgm:spPr/>
      <dgm:t>
        <a:bodyPr/>
        <a:lstStyle/>
        <a:p>
          <a:endParaRPr lang="el-GR"/>
        </a:p>
      </dgm:t>
    </dgm:pt>
    <dgm:pt modelId="{D3762E67-F651-4929-855D-85178E2C590C}" type="pres">
      <dgm:prSet presAssocID="{D55EEECA-8995-4B51-A087-D1D9122A9478}" presName="connector2" presStyleLbl="sibTrans2D1" presStyleIdx="1" presStyleCnt="3"/>
      <dgm:spPr/>
      <dgm:t>
        <a:bodyPr/>
        <a:lstStyle/>
        <a:p>
          <a:endParaRPr lang="el-GR"/>
        </a:p>
      </dgm:t>
    </dgm:pt>
    <dgm:pt modelId="{13EDB5A4-71B3-46F3-96D2-A40B802FD247}" type="pres">
      <dgm:prSet presAssocID="{7B0846A5-0922-485F-99BC-91CDB13D57EB}" presName="connector3" presStyleLbl="sibTrans2D1" presStyleIdx="2" presStyleCnt="3"/>
      <dgm:spPr/>
      <dgm:t>
        <a:bodyPr/>
        <a:lstStyle/>
        <a:p>
          <a:endParaRPr lang="el-GR"/>
        </a:p>
      </dgm:t>
    </dgm:pt>
  </dgm:ptLst>
  <dgm:cxnLst>
    <dgm:cxn modelId="{A8D05D3C-13EB-491A-A9E9-3294BFEFD421}" type="presOf" srcId="{8FE8849E-F1D0-4EE6-AFF6-08460A5091E3}" destId="{79AE3AB0-2F06-46B3-8DE1-FC34B2937C5C}" srcOrd="2" destOrd="0" presId="urn:microsoft.com/office/officeart/2005/8/layout/gear1"/>
    <dgm:cxn modelId="{398D6653-9C29-4B7C-A7F9-999C0E87ABA2}" type="presOf" srcId="{5800FF5A-E7D2-43A0-8788-CB9EDC047810}" destId="{F3C08B86-FA02-4416-9C45-8F945E2C93D2}" srcOrd="0" destOrd="0" presId="urn:microsoft.com/office/officeart/2005/8/layout/gear1"/>
    <dgm:cxn modelId="{9BF8D07D-5974-4818-8C6A-A9656A5E7889}" srcId="{949BDC40-3043-4447-A437-0A16A33945E3}" destId="{8FE8849E-F1D0-4EE6-AFF6-08460A5091E3}" srcOrd="0" destOrd="0" parTransId="{2E40562C-DDE7-4B76-9F24-22EFE31EA562}" sibTransId="{64CF8565-B03A-43D9-B3E8-138421EFE1F2}"/>
    <dgm:cxn modelId="{42AD1DB5-49B2-4471-8C26-00465563E885}" type="presOf" srcId="{5800FF5A-E7D2-43A0-8788-CB9EDC047810}" destId="{C767CAA5-7E85-4AB5-8FED-6C9C0DBB2690}" srcOrd="2" destOrd="0" presId="urn:microsoft.com/office/officeart/2005/8/layout/gear1"/>
    <dgm:cxn modelId="{F61F18C4-B46F-45D2-9515-61B309D8D14C}" type="presOf" srcId="{D1FDD2D3-D6B4-4188-A948-43273E05BEEE}" destId="{A71C90FF-B85C-41B3-BAC7-4EEE41F5F450}" srcOrd="0" destOrd="0" presId="urn:microsoft.com/office/officeart/2005/8/layout/gear1"/>
    <dgm:cxn modelId="{4CABDFD7-E950-41D1-958A-880579BCBB77}" srcId="{949BDC40-3043-4447-A437-0A16A33945E3}" destId="{5800FF5A-E7D2-43A0-8788-CB9EDC047810}" srcOrd="2" destOrd="0" parTransId="{75CACFCF-43F0-4550-B666-53D2D2391718}" sibTransId="{7B0846A5-0922-485F-99BC-91CDB13D57EB}"/>
    <dgm:cxn modelId="{78FCF6CA-096A-4AA4-9F4F-F79267D16ADB}" type="presOf" srcId="{949BDC40-3043-4447-A437-0A16A33945E3}" destId="{181FD67F-CA61-4DBA-98A5-EF9C59878F0A}" srcOrd="0" destOrd="0" presId="urn:microsoft.com/office/officeart/2005/8/layout/gear1"/>
    <dgm:cxn modelId="{FD17A62D-D2D4-4E52-9714-D8B7BA74560E}" type="presOf" srcId="{8FE8849E-F1D0-4EE6-AFF6-08460A5091E3}" destId="{D2D3049C-E17A-4ED1-9FEF-13B607A34400}" srcOrd="0" destOrd="0" presId="urn:microsoft.com/office/officeart/2005/8/layout/gear1"/>
    <dgm:cxn modelId="{AF17F327-1E54-4DD1-BCA9-178265E6B729}" type="presOf" srcId="{8FE8849E-F1D0-4EE6-AFF6-08460A5091E3}" destId="{61E31BC1-AE8D-4BAE-A9F6-2355FC14C7C4}" srcOrd="1" destOrd="0" presId="urn:microsoft.com/office/officeart/2005/8/layout/gear1"/>
    <dgm:cxn modelId="{CF69F500-C63E-47D1-AB23-9BD1B8EF391A}" type="presOf" srcId="{D1FDD2D3-D6B4-4188-A948-43273E05BEEE}" destId="{87233A64-C6FA-4DE0-810D-B57E60EC0F9F}" srcOrd="2" destOrd="0" presId="urn:microsoft.com/office/officeart/2005/8/layout/gear1"/>
    <dgm:cxn modelId="{38B65B1D-6FA5-450B-8174-F8ADB12E2708}" type="presOf" srcId="{D1FDD2D3-D6B4-4188-A948-43273E05BEEE}" destId="{EED420C2-DF52-4369-AFD5-50A121140DB2}" srcOrd="1" destOrd="0" presId="urn:microsoft.com/office/officeart/2005/8/layout/gear1"/>
    <dgm:cxn modelId="{8A4D1710-6A12-4F67-8C91-CC686D6E3964}" type="presOf" srcId="{7B0846A5-0922-485F-99BC-91CDB13D57EB}" destId="{13EDB5A4-71B3-46F3-96D2-A40B802FD247}" srcOrd="0" destOrd="0" presId="urn:microsoft.com/office/officeart/2005/8/layout/gear1"/>
    <dgm:cxn modelId="{A2189E0F-6380-40E8-8508-7C671AD8272B}" type="presOf" srcId="{D55EEECA-8995-4B51-A087-D1D9122A9478}" destId="{D3762E67-F651-4929-855D-85178E2C590C}" srcOrd="0" destOrd="0" presId="urn:microsoft.com/office/officeart/2005/8/layout/gear1"/>
    <dgm:cxn modelId="{54999041-99CA-4F22-9BB4-A349DA5C9409}" type="presOf" srcId="{64CF8565-B03A-43D9-B3E8-138421EFE1F2}" destId="{5BB224C5-E3D0-457B-BCE4-3EC0C103F1A7}" srcOrd="0" destOrd="0" presId="urn:microsoft.com/office/officeart/2005/8/layout/gear1"/>
    <dgm:cxn modelId="{CCBE7987-7C18-42DF-95F0-C588BE64EC16}" type="presOf" srcId="{5800FF5A-E7D2-43A0-8788-CB9EDC047810}" destId="{B409E276-D31C-4455-B2D4-147BDA96E312}" srcOrd="1" destOrd="0" presId="urn:microsoft.com/office/officeart/2005/8/layout/gear1"/>
    <dgm:cxn modelId="{E0A6B7CD-BF5A-4F7E-9700-135E6BAF6E8B}" type="presOf" srcId="{5800FF5A-E7D2-43A0-8788-CB9EDC047810}" destId="{76977294-A2B7-4568-A473-FF8E30892435}" srcOrd="3" destOrd="0" presId="urn:microsoft.com/office/officeart/2005/8/layout/gear1"/>
    <dgm:cxn modelId="{8A7333D3-A447-4055-A43C-204BDF5698C7}" srcId="{949BDC40-3043-4447-A437-0A16A33945E3}" destId="{D1FDD2D3-D6B4-4188-A948-43273E05BEEE}" srcOrd="1" destOrd="0" parTransId="{761E42BD-4BDC-43E2-AEB4-7A96CA15E196}" sibTransId="{D55EEECA-8995-4B51-A087-D1D9122A9478}"/>
    <dgm:cxn modelId="{B59DB9DD-C437-4F67-ACCE-1170D3BB42E7}" type="presParOf" srcId="{181FD67F-CA61-4DBA-98A5-EF9C59878F0A}" destId="{D2D3049C-E17A-4ED1-9FEF-13B607A34400}" srcOrd="0" destOrd="0" presId="urn:microsoft.com/office/officeart/2005/8/layout/gear1"/>
    <dgm:cxn modelId="{E692A4E1-5311-47AB-AC60-1D40255D8CB4}" type="presParOf" srcId="{181FD67F-CA61-4DBA-98A5-EF9C59878F0A}" destId="{61E31BC1-AE8D-4BAE-A9F6-2355FC14C7C4}" srcOrd="1" destOrd="0" presId="urn:microsoft.com/office/officeart/2005/8/layout/gear1"/>
    <dgm:cxn modelId="{47E038AC-737A-4047-8FBE-2BBBD2D3AE08}" type="presParOf" srcId="{181FD67F-CA61-4DBA-98A5-EF9C59878F0A}" destId="{79AE3AB0-2F06-46B3-8DE1-FC34B2937C5C}" srcOrd="2" destOrd="0" presId="urn:microsoft.com/office/officeart/2005/8/layout/gear1"/>
    <dgm:cxn modelId="{22FB1882-A7E1-4AA7-9FC7-986BADDACF76}" type="presParOf" srcId="{181FD67F-CA61-4DBA-98A5-EF9C59878F0A}" destId="{A71C90FF-B85C-41B3-BAC7-4EEE41F5F450}" srcOrd="3" destOrd="0" presId="urn:microsoft.com/office/officeart/2005/8/layout/gear1"/>
    <dgm:cxn modelId="{74378DBC-2764-496B-B45B-677755CE8432}" type="presParOf" srcId="{181FD67F-CA61-4DBA-98A5-EF9C59878F0A}" destId="{EED420C2-DF52-4369-AFD5-50A121140DB2}" srcOrd="4" destOrd="0" presId="urn:microsoft.com/office/officeart/2005/8/layout/gear1"/>
    <dgm:cxn modelId="{2FD67B63-EFF3-42F9-9CCF-94527E07F168}" type="presParOf" srcId="{181FD67F-CA61-4DBA-98A5-EF9C59878F0A}" destId="{87233A64-C6FA-4DE0-810D-B57E60EC0F9F}" srcOrd="5" destOrd="0" presId="urn:microsoft.com/office/officeart/2005/8/layout/gear1"/>
    <dgm:cxn modelId="{86DDF17E-FC92-4CDC-8376-BC00ADF9C2D6}" type="presParOf" srcId="{181FD67F-CA61-4DBA-98A5-EF9C59878F0A}" destId="{F3C08B86-FA02-4416-9C45-8F945E2C93D2}" srcOrd="6" destOrd="0" presId="urn:microsoft.com/office/officeart/2005/8/layout/gear1"/>
    <dgm:cxn modelId="{1D3B24D8-BA8A-4A36-8751-649B82670178}" type="presParOf" srcId="{181FD67F-CA61-4DBA-98A5-EF9C59878F0A}" destId="{B409E276-D31C-4455-B2D4-147BDA96E312}" srcOrd="7" destOrd="0" presId="urn:microsoft.com/office/officeart/2005/8/layout/gear1"/>
    <dgm:cxn modelId="{78216CD9-9413-4099-94D3-8337F387BBAC}" type="presParOf" srcId="{181FD67F-CA61-4DBA-98A5-EF9C59878F0A}" destId="{C767CAA5-7E85-4AB5-8FED-6C9C0DBB2690}" srcOrd="8" destOrd="0" presId="urn:microsoft.com/office/officeart/2005/8/layout/gear1"/>
    <dgm:cxn modelId="{5F70B510-BD0E-4400-B458-FA3B2F52A279}" type="presParOf" srcId="{181FD67F-CA61-4DBA-98A5-EF9C59878F0A}" destId="{76977294-A2B7-4568-A473-FF8E30892435}" srcOrd="9" destOrd="0" presId="urn:microsoft.com/office/officeart/2005/8/layout/gear1"/>
    <dgm:cxn modelId="{7DBA4531-7C2C-42E8-A245-0349146F8159}" type="presParOf" srcId="{181FD67F-CA61-4DBA-98A5-EF9C59878F0A}" destId="{5BB224C5-E3D0-457B-BCE4-3EC0C103F1A7}" srcOrd="10" destOrd="0" presId="urn:microsoft.com/office/officeart/2005/8/layout/gear1"/>
    <dgm:cxn modelId="{5B187930-80C2-4702-A377-A5AC478EC775}" type="presParOf" srcId="{181FD67F-CA61-4DBA-98A5-EF9C59878F0A}" destId="{D3762E67-F651-4929-855D-85178E2C590C}" srcOrd="11" destOrd="0" presId="urn:microsoft.com/office/officeart/2005/8/layout/gear1"/>
    <dgm:cxn modelId="{959C83EE-E57F-4879-BB2E-F14E6354FC41}" type="presParOf" srcId="{181FD67F-CA61-4DBA-98A5-EF9C59878F0A}" destId="{13EDB5A4-71B3-46F3-96D2-A40B802FD247}"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7843F-A183-4875-8D41-AC8B852DD575}" type="doc">
      <dgm:prSet loTypeId="urn:microsoft.com/office/officeart/2005/8/layout/hierarchy1" loCatId="hierarchy" qsTypeId="urn:microsoft.com/office/officeart/2005/8/quickstyle/3d3" qsCatId="3D" csTypeId="urn:microsoft.com/office/officeart/2005/8/colors/accent2_2" csCatId="accent2" phldr="1"/>
      <dgm:spPr/>
      <dgm:t>
        <a:bodyPr/>
        <a:lstStyle/>
        <a:p>
          <a:endParaRPr lang="el-GR"/>
        </a:p>
      </dgm:t>
    </dgm:pt>
    <dgm:pt modelId="{A01AEF66-FC99-438C-ADE9-A02F83D8D4EC}">
      <dgm:prSet phldrT="[Κείμενο]"/>
      <dgm:spPr/>
      <dgm:t>
        <a:bodyPr/>
        <a:lstStyle/>
        <a:p>
          <a:r>
            <a:rPr lang="en-US" b="0" dirty="0">
              <a:latin typeface="Calibri" panose="020F0502020204030204" pitchFamily="34" charset="0"/>
            </a:rPr>
            <a:t>Feldenkrais</a:t>
          </a:r>
          <a:endParaRPr lang="el-GR" b="0" dirty="0">
            <a:latin typeface="Calibri" panose="020F0502020204030204" pitchFamily="34" charset="0"/>
          </a:endParaRPr>
        </a:p>
      </dgm:t>
    </dgm:pt>
    <dgm:pt modelId="{8DE027ED-6828-437C-BDBD-0E78DA800F81}" type="parTrans" cxnId="{AFF3D930-DA47-4E23-81B3-ACA0306E8A5D}">
      <dgm:prSet/>
      <dgm:spPr/>
      <dgm:t>
        <a:bodyPr/>
        <a:lstStyle/>
        <a:p>
          <a:endParaRPr lang="el-GR"/>
        </a:p>
      </dgm:t>
    </dgm:pt>
    <dgm:pt modelId="{70E9452A-D44E-47D2-93D2-E23CFB7B299A}" type="sibTrans" cxnId="{AFF3D930-DA47-4E23-81B3-ACA0306E8A5D}">
      <dgm:prSet/>
      <dgm:spPr/>
      <dgm:t>
        <a:bodyPr/>
        <a:lstStyle/>
        <a:p>
          <a:endParaRPr lang="el-GR"/>
        </a:p>
      </dgm:t>
    </dgm:pt>
    <dgm:pt modelId="{7E678426-801B-409F-B333-FD827059D2DD}">
      <dgm:prSet phldrT="[Κείμενο]"/>
      <dgm:spPr/>
      <dgm:t>
        <a:bodyPr/>
        <a:lstStyle/>
        <a:p>
          <a:r>
            <a:rPr lang="el-GR" b="0" dirty="0">
              <a:latin typeface="Calibri" panose="020F0502020204030204" pitchFamily="34" charset="0"/>
            </a:rPr>
            <a:t>Συνειδητοποίηση Μέσα Από Την Κίνηση (</a:t>
          </a:r>
          <a:r>
            <a:rPr lang="en-US" b="0" dirty="0">
              <a:latin typeface="Calibri" panose="020F0502020204030204" pitchFamily="34" charset="0"/>
            </a:rPr>
            <a:t>Awareness Through Movement </a:t>
          </a:r>
          <a:r>
            <a:rPr lang="el-GR" b="0" dirty="0">
              <a:latin typeface="Calibri" panose="020F0502020204030204" pitchFamily="34" charset="0"/>
            </a:rPr>
            <a:t>/</a:t>
          </a:r>
          <a:r>
            <a:rPr lang="en-US" b="0" dirty="0">
              <a:latin typeface="Calibri" panose="020F0502020204030204" pitchFamily="34" charset="0"/>
            </a:rPr>
            <a:t>ATM)</a:t>
          </a:r>
          <a:endParaRPr lang="el-GR" b="0" dirty="0">
            <a:latin typeface="Calibri" panose="020F0502020204030204" pitchFamily="34" charset="0"/>
          </a:endParaRPr>
        </a:p>
      </dgm:t>
    </dgm:pt>
    <dgm:pt modelId="{A7301C6C-E75D-40B5-A113-D17A14B87AD4}" type="parTrans" cxnId="{887A6035-640B-4AF4-AB9F-4392DFE35264}">
      <dgm:prSet/>
      <dgm:spPr/>
      <dgm:t>
        <a:bodyPr/>
        <a:lstStyle/>
        <a:p>
          <a:endParaRPr lang="el-GR" b="0">
            <a:solidFill>
              <a:schemeClr val="tx1"/>
            </a:solidFill>
            <a:latin typeface="Comic Sans MS" pitchFamily="66" charset="0"/>
          </a:endParaRPr>
        </a:p>
      </dgm:t>
    </dgm:pt>
    <dgm:pt modelId="{4A949720-7D8B-4452-AA94-DC5BFE3D37D7}" type="sibTrans" cxnId="{887A6035-640B-4AF4-AB9F-4392DFE35264}">
      <dgm:prSet/>
      <dgm:spPr/>
      <dgm:t>
        <a:bodyPr/>
        <a:lstStyle/>
        <a:p>
          <a:endParaRPr lang="el-GR"/>
        </a:p>
      </dgm:t>
    </dgm:pt>
    <dgm:pt modelId="{DA772D84-EA60-44C8-B742-4514D617A180}">
      <dgm:prSet phldrT="[Κείμενο]"/>
      <dgm:spPr/>
      <dgm:t>
        <a:bodyPr/>
        <a:lstStyle/>
        <a:p>
          <a:r>
            <a:rPr lang="el-GR" b="0" dirty="0">
              <a:latin typeface="Calibri" panose="020F0502020204030204" pitchFamily="34" charset="0"/>
            </a:rPr>
            <a:t>Λειτουργική Ολοκλήρωση (</a:t>
          </a:r>
          <a:r>
            <a:rPr lang="en-US" b="0" dirty="0">
              <a:latin typeface="Calibri" panose="020F0502020204030204" pitchFamily="34" charset="0"/>
            </a:rPr>
            <a:t>Functional Integration</a:t>
          </a:r>
          <a:r>
            <a:rPr lang="el-GR" b="0" dirty="0">
              <a:latin typeface="Calibri" panose="020F0502020204030204" pitchFamily="34" charset="0"/>
            </a:rPr>
            <a:t>/</a:t>
          </a:r>
          <a:r>
            <a:rPr lang="en-US" b="0" dirty="0">
              <a:latin typeface="Calibri" panose="020F0502020204030204" pitchFamily="34" charset="0"/>
            </a:rPr>
            <a:t>FI)</a:t>
          </a:r>
          <a:endParaRPr lang="el-GR" b="0" dirty="0">
            <a:latin typeface="Calibri" panose="020F0502020204030204" pitchFamily="34" charset="0"/>
          </a:endParaRPr>
        </a:p>
      </dgm:t>
    </dgm:pt>
    <dgm:pt modelId="{17FAA379-EC7E-462F-9808-E74F29F2177F}" type="parTrans" cxnId="{42698CD5-416D-4CDA-B694-F1F1232D0EFE}">
      <dgm:prSet/>
      <dgm:spPr/>
      <dgm:t>
        <a:bodyPr/>
        <a:lstStyle/>
        <a:p>
          <a:endParaRPr lang="el-GR" b="0">
            <a:solidFill>
              <a:schemeClr val="tx1"/>
            </a:solidFill>
            <a:latin typeface="Comic Sans MS" pitchFamily="66" charset="0"/>
          </a:endParaRPr>
        </a:p>
      </dgm:t>
    </dgm:pt>
    <dgm:pt modelId="{01A9EA6B-2DB7-4A02-A5B0-E03856DB0DDC}" type="sibTrans" cxnId="{42698CD5-416D-4CDA-B694-F1F1232D0EFE}">
      <dgm:prSet/>
      <dgm:spPr/>
      <dgm:t>
        <a:bodyPr/>
        <a:lstStyle/>
        <a:p>
          <a:endParaRPr lang="el-GR"/>
        </a:p>
      </dgm:t>
    </dgm:pt>
    <dgm:pt modelId="{90B8DAB6-121D-4998-8DBE-5ABA08245C24}" type="pres">
      <dgm:prSet presAssocID="{C247843F-A183-4875-8D41-AC8B852DD575}" presName="hierChild1" presStyleCnt="0">
        <dgm:presLayoutVars>
          <dgm:chPref val="1"/>
          <dgm:dir/>
          <dgm:animOne val="branch"/>
          <dgm:animLvl val="lvl"/>
          <dgm:resizeHandles/>
        </dgm:presLayoutVars>
      </dgm:prSet>
      <dgm:spPr/>
      <dgm:t>
        <a:bodyPr/>
        <a:lstStyle/>
        <a:p>
          <a:endParaRPr lang="el-GR"/>
        </a:p>
      </dgm:t>
    </dgm:pt>
    <dgm:pt modelId="{297260C4-BEE6-4700-97D7-639E19AE8DF5}" type="pres">
      <dgm:prSet presAssocID="{A01AEF66-FC99-438C-ADE9-A02F83D8D4EC}" presName="hierRoot1" presStyleCnt="0"/>
      <dgm:spPr/>
    </dgm:pt>
    <dgm:pt modelId="{21990A18-464C-4BAE-B0EF-DB7B8FF7B0B9}" type="pres">
      <dgm:prSet presAssocID="{A01AEF66-FC99-438C-ADE9-A02F83D8D4EC}" presName="composite" presStyleCnt="0"/>
      <dgm:spPr/>
    </dgm:pt>
    <dgm:pt modelId="{4B57A929-055D-4BC5-BB63-1D8F854B02BD}" type="pres">
      <dgm:prSet presAssocID="{A01AEF66-FC99-438C-ADE9-A02F83D8D4EC}" presName="background" presStyleLbl="node0" presStyleIdx="0" presStyleCnt="1"/>
      <dgm:spPr/>
    </dgm:pt>
    <dgm:pt modelId="{18DF6D2E-A276-48B5-B259-3EE643345F50}" type="pres">
      <dgm:prSet presAssocID="{A01AEF66-FC99-438C-ADE9-A02F83D8D4EC}" presName="text" presStyleLbl="fgAcc0" presStyleIdx="0" presStyleCnt="1">
        <dgm:presLayoutVars>
          <dgm:chPref val="3"/>
        </dgm:presLayoutVars>
      </dgm:prSet>
      <dgm:spPr/>
      <dgm:t>
        <a:bodyPr/>
        <a:lstStyle/>
        <a:p>
          <a:endParaRPr lang="el-GR"/>
        </a:p>
      </dgm:t>
    </dgm:pt>
    <dgm:pt modelId="{A7EC2D8B-E0E7-4169-A330-DBD5E6AFF72E}" type="pres">
      <dgm:prSet presAssocID="{A01AEF66-FC99-438C-ADE9-A02F83D8D4EC}" presName="hierChild2" presStyleCnt="0"/>
      <dgm:spPr/>
    </dgm:pt>
    <dgm:pt modelId="{FD207CDE-8F2B-49B2-9783-CBCD40FBF7F8}" type="pres">
      <dgm:prSet presAssocID="{A7301C6C-E75D-40B5-A113-D17A14B87AD4}" presName="Name10" presStyleLbl="parChTrans1D2" presStyleIdx="0" presStyleCnt="2"/>
      <dgm:spPr/>
      <dgm:t>
        <a:bodyPr/>
        <a:lstStyle/>
        <a:p>
          <a:endParaRPr lang="el-GR"/>
        </a:p>
      </dgm:t>
    </dgm:pt>
    <dgm:pt modelId="{5E14A232-6725-473B-AD70-C510A096C83E}" type="pres">
      <dgm:prSet presAssocID="{7E678426-801B-409F-B333-FD827059D2DD}" presName="hierRoot2" presStyleCnt="0"/>
      <dgm:spPr/>
    </dgm:pt>
    <dgm:pt modelId="{7243E725-07E8-4B41-B788-BC786A50E24A}" type="pres">
      <dgm:prSet presAssocID="{7E678426-801B-409F-B333-FD827059D2DD}" presName="composite2" presStyleCnt="0"/>
      <dgm:spPr/>
    </dgm:pt>
    <dgm:pt modelId="{3C9DC2AE-8421-47A1-9BA6-EAB262C078FB}" type="pres">
      <dgm:prSet presAssocID="{7E678426-801B-409F-B333-FD827059D2DD}" presName="background2" presStyleLbl="node2" presStyleIdx="0" presStyleCnt="2"/>
      <dgm:spPr/>
    </dgm:pt>
    <dgm:pt modelId="{26788A16-1F7A-4027-B4F5-38916BE8EB10}" type="pres">
      <dgm:prSet presAssocID="{7E678426-801B-409F-B333-FD827059D2DD}" presName="text2" presStyleLbl="fgAcc2" presStyleIdx="0" presStyleCnt="2">
        <dgm:presLayoutVars>
          <dgm:chPref val="3"/>
        </dgm:presLayoutVars>
      </dgm:prSet>
      <dgm:spPr/>
      <dgm:t>
        <a:bodyPr/>
        <a:lstStyle/>
        <a:p>
          <a:endParaRPr lang="el-GR"/>
        </a:p>
      </dgm:t>
    </dgm:pt>
    <dgm:pt modelId="{7D93F8CB-A5A9-402A-B6F7-0754D54F6D22}" type="pres">
      <dgm:prSet presAssocID="{7E678426-801B-409F-B333-FD827059D2DD}" presName="hierChild3" presStyleCnt="0"/>
      <dgm:spPr/>
    </dgm:pt>
    <dgm:pt modelId="{D7EDE8FA-EAF5-4D30-B06B-913EDC2F2784}" type="pres">
      <dgm:prSet presAssocID="{17FAA379-EC7E-462F-9808-E74F29F2177F}" presName="Name10" presStyleLbl="parChTrans1D2" presStyleIdx="1" presStyleCnt="2"/>
      <dgm:spPr/>
      <dgm:t>
        <a:bodyPr/>
        <a:lstStyle/>
        <a:p>
          <a:endParaRPr lang="el-GR"/>
        </a:p>
      </dgm:t>
    </dgm:pt>
    <dgm:pt modelId="{C2CAC456-5F48-4854-973B-D7513C6E6FB4}" type="pres">
      <dgm:prSet presAssocID="{DA772D84-EA60-44C8-B742-4514D617A180}" presName="hierRoot2" presStyleCnt="0"/>
      <dgm:spPr/>
    </dgm:pt>
    <dgm:pt modelId="{BD6A5B8B-C570-4C7F-972C-B37C8B2EE2AC}" type="pres">
      <dgm:prSet presAssocID="{DA772D84-EA60-44C8-B742-4514D617A180}" presName="composite2" presStyleCnt="0"/>
      <dgm:spPr/>
    </dgm:pt>
    <dgm:pt modelId="{250C3EC6-F375-41F0-A381-FE6BA3E87A75}" type="pres">
      <dgm:prSet presAssocID="{DA772D84-EA60-44C8-B742-4514D617A180}" presName="background2" presStyleLbl="node2" presStyleIdx="1" presStyleCnt="2"/>
      <dgm:spPr/>
    </dgm:pt>
    <dgm:pt modelId="{1E2D0989-2FE5-4F72-8248-A8B7F3D30BDA}" type="pres">
      <dgm:prSet presAssocID="{DA772D84-EA60-44C8-B742-4514D617A180}" presName="text2" presStyleLbl="fgAcc2" presStyleIdx="1" presStyleCnt="2">
        <dgm:presLayoutVars>
          <dgm:chPref val="3"/>
        </dgm:presLayoutVars>
      </dgm:prSet>
      <dgm:spPr/>
      <dgm:t>
        <a:bodyPr/>
        <a:lstStyle/>
        <a:p>
          <a:endParaRPr lang="el-GR"/>
        </a:p>
      </dgm:t>
    </dgm:pt>
    <dgm:pt modelId="{81C8F00E-3A2F-42BD-92B2-7AA98F9AA283}" type="pres">
      <dgm:prSet presAssocID="{DA772D84-EA60-44C8-B742-4514D617A180}" presName="hierChild3" presStyleCnt="0"/>
      <dgm:spPr/>
    </dgm:pt>
  </dgm:ptLst>
  <dgm:cxnLst>
    <dgm:cxn modelId="{3FBD8369-8419-4AE1-ACDD-77BBA10486E5}" type="presOf" srcId="{A01AEF66-FC99-438C-ADE9-A02F83D8D4EC}" destId="{18DF6D2E-A276-48B5-B259-3EE643345F50}" srcOrd="0" destOrd="0" presId="urn:microsoft.com/office/officeart/2005/8/layout/hierarchy1"/>
    <dgm:cxn modelId="{AFF3D930-DA47-4E23-81B3-ACA0306E8A5D}" srcId="{C247843F-A183-4875-8D41-AC8B852DD575}" destId="{A01AEF66-FC99-438C-ADE9-A02F83D8D4EC}" srcOrd="0" destOrd="0" parTransId="{8DE027ED-6828-437C-BDBD-0E78DA800F81}" sibTransId="{70E9452A-D44E-47D2-93D2-E23CFB7B299A}"/>
    <dgm:cxn modelId="{42698CD5-416D-4CDA-B694-F1F1232D0EFE}" srcId="{A01AEF66-FC99-438C-ADE9-A02F83D8D4EC}" destId="{DA772D84-EA60-44C8-B742-4514D617A180}" srcOrd="1" destOrd="0" parTransId="{17FAA379-EC7E-462F-9808-E74F29F2177F}" sibTransId="{01A9EA6B-2DB7-4A02-A5B0-E03856DB0DDC}"/>
    <dgm:cxn modelId="{65A79107-5F38-487E-9972-6FCC10ADCE8B}" type="presOf" srcId="{7E678426-801B-409F-B333-FD827059D2DD}" destId="{26788A16-1F7A-4027-B4F5-38916BE8EB10}" srcOrd="0" destOrd="0" presId="urn:microsoft.com/office/officeart/2005/8/layout/hierarchy1"/>
    <dgm:cxn modelId="{887A6035-640B-4AF4-AB9F-4392DFE35264}" srcId="{A01AEF66-FC99-438C-ADE9-A02F83D8D4EC}" destId="{7E678426-801B-409F-B333-FD827059D2DD}" srcOrd="0" destOrd="0" parTransId="{A7301C6C-E75D-40B5-A113-D17A14B87AD4}" sibTransId="{4A949720-7D8B-4452-AA94-DC5BFE3D37D7}"/>
    <dgm:cxn modelId="{77FFE7BD-8A84-4E03-80F8-D060CB892047}" type="presOf" srcId="{DA772D84-EA60-44C8-B742-4514D617A180}" destId="{1E2D0989-2FE5-4F72-8248-A8B7F3D30BDA}" srcOrd="0" destOrd="0" presId="urn:microsoft.com/office/officeart/2005/8/layout/hierarchy1"/>
    <dgm:cxn modelId="{656D8F09-69C5-4B56-9847-F72B2EEF7E11}" type="presOf" srcId="{C247843F-A183-4875-8D41-AC8B852DD575}" destId="{90B8DAB6-121D-4998-8DBE-5ABA08245C24}" srcOrd="0" destOrd="0" presId="urn:microsoft.com/office/officeart/2005/8/layout/hierarchy1"/>
    <dgm:cxn modelId="{09E52BF0-7C10-4789-B5E3-10FC54E5E6E4}" type="presOf" srcId="{17FAA379-EC7E-462F-9808-E74F29F2177F}" destId="{D7EDE8FA-EAF5-4D30-B06B-913EDC2F2784}" srcOrd="0" destOrd="0" presId="urn:microsoft.com/office/officeart/2005/8/layout/hierarchy1"/>
    <dgm:cxn modelId="{4A0AFEB4-86A0-4B12-AACC-78018B569092}" type="presOf" srcId="{A7301C6C-E75D-40B5-A113-D17A14B87AD4}" destId="{FD207CDE-8F2B-49B2-9783-CBCD40FBF7F8}" srcOrd="0" destOrd="0" presId="urn:microsoft.com/office/officeart/2005/8/layout/hierarchy1"/>
    <dgm:cxn modelId="{8C35044F-D086-4AC6-A294-E735E564EEC2}" type="presParOf" srcId="{90B8DAB6-121D-4998-8DBE-5ABA08245C24}" destId="{297260C4-BEE6-4700-97D7-639E19AE8DF5}" srcOrd="0" destOrd="0" presId="urn:microsoft.com/office/officeart/2005/8/layout/hierarchy1"/>
    <dgm:cxn modelId="{6095CC6A-80BD-4856-BDB8-C0001857F122}" type="presParOf" srcId="{297260C4-BEE6-4700-97D7-639E19AE8DF5}" destId="{21990A18-464C-4BAE-B0EF-DB7B8FF7B0B9}" srcOrd="0" destOrd="0" presId="urn:microsoft.com/office/officeart/2005/8/layout/hierarchy1"/>
    <dgm:cxn modelId="{D3BD9215-75F6-4457-AD7A-E906315DF554}" type="presParOf" srcId="{21990A18-464C-4BAE-B0EF-DB7B8FF7B0B9}" destId="{4B57A929-055D-4BC5-BB63-1D8F854B02BD}" srcOrd="0" destOrd="0" presId="urn:microsoft.com/office/officeart/2005/8/layout/hierarchy1"/>
    <dgm:cxn modelId="{C9EA0FB5-F2B6-4C4F-A6F5-AE27FA66949D}" type="presParOf" srcId="{21990A18-464C-4BAE-B0EF-DB7B8FF7B0B9}" destId="{18DF6D2E-A276-48B5-B259-3EE643345F50}" srcOrd="1" destOrd="0" presId="urn:microsoft.com/office/officeart/2005/8/layout/hierarchy1"/>
    <dgm:cxn modelId="{1F8D17C4-BA72-4E55-9F39-966A685A6DA6}" type="presParOf" srcId="{297260C4-BEE6-4700-97D7-639E19AE8DF5}" destId="{A7EC2D8B-E0E7-4169-A330-DBD5E6AFF72E}" srcOrd="1" destOrd="0" presId="urn:microsoft.com/office/officeart/2005/8/layout/hierarchy1"/>
    <dgm:cxn modelId="{ABF212CB-3412-4312-A76F-D0AA82948A3B}" type="presParOf" srcId="{A7EC2D8B-E0E7-4169-A330-DBD5E6AFF72E}" destId="{FD207CDE-8F2B-49B2-9783-CBCD40FBF7F8}" srcOrd="0" destOrd="0" presId="urn:microsoft.com/office/officeart/2005/8/layout/hierarchy1"/>
    <dgm:cxn modelId="{FD3C0EB8-18B2-4DE7-8850-F35C72E27C98}" type="presParOf" srcId="{A7EC2D8B-E0E7-4169-A330-DBD5E6AFF72E}" destId="{5E14A232-6725-473B-AD70-C510A096C83E}" srcOrd="1" destOrd="0" presId="urn:microsoft.com/office/officeart/2005/8/layout/hierarchy1"/>
    <dgm:cxn modelId="{DCDF83D4-581D-4903-AE81-AF02C6E45112}" type="presParOf" srcId="{5E14A232-6725-473B-AD70-C510A096C83E}" destId="{7243E725-07E8-4B41-B788-BC786A50E24A}" srcOrd="0" destOrd="0" presId="urn:microsoft.com/office/officeart/2005/8/layout/hierarchy1"/>
    <dgm:cxn modelId="{FC76DFBE-6075-49A5-A501-20DE6C5F3825}" type="presParOf" srcId="{7243E725-07E8-4B41-B788-BC786A50E24A}" destId="{3C9DC2AE-8421-47A1-9BA6-EAB262C078FB}" srcOrd="0" destOrd="0" presId="urn:microsoft.com/office/officeart/2005/8/layout/hierarchy1"/>
    <dgm:cxn modelId="{2360D74B-81B7-49AA-AE03-BCFD9F336B18}" type="presParOf" srcId="{7243E725-07E8-4B41-B788-BC786A50E24A}" destId="{26788A16-1F7A-4027-B4F5-38916BE8EB10}" srcOrd="1" destOrd="0" presId="urn:microsoft.com/office/officeart/2005/8/layout/hierarchy1"/>
    <dgm:cxn modelId="{309307D4-7AB8-4638-9000-0075297DE661}" type="presParOf" srcId="{5E14A232-6725-473B-AD70-C510A096C83E}" destId="{7D93F8CB-A5A9-402A-B6F7-0754D54F6D22}" srcOrd="1" destOrd="0" presId="urn:microsoft.com/office/officeart/2005/8/layout/hierarchy1"/>
    <dgm:cxn modelId="{8809BB82-F1DA-4230-A57C-89669F662F07}" type="presParOf" srcId="{A7EC2D8B-E0E7-4169-A330-DBD5E6AFF72E}" destId="{D7EDE8FA-EAF5-4D30-B06B-913EDC2F2784}" srcOrd="2" destOrd="0" presId="urn:microsoft.com/office/officeart/2005/8/layout/hierarchy1"/>
    <dgm:cxn modelId="{8263D83F-6492-47C4-B343-858622361BC5}" type="presParOf" srcId="{A7EC2D8B-E0E7-4169-A330-DBD5E6AFF72E}" destId="{C2CAC456-5F48-4854-973B-D7513C6E6FB4}" srcOrd="3" destOrd="0" presId="urn:microsoft.com/office/officeart/2005/8/layout/hierarchy1"/>
    <dgm:cxn modelId="{4A6344E0-EB28-465A-AEF7-D3E4D44E3ACF}" type="presParOf" srcId="{C2CAC456-5F48-4854-973B-D7513C6E6FB4}" destId="{BD6A5B8B-C570-4C7F-972C-B37C8B2EE2AC}" srcOrd="0" destOrd="0" presId="urn:microsoft.com/office/officeart/2005/8/layout/hierarchy1"/>
    <dgm:cxn modelId="{A8713FD1-FBE8-4032-AC47-B4B777D90468}" type="presParOf" srcId="{BD6A5B8B-C570-4C7F-972C-B37C8B2EE2AC}" destId="{250C3EC6-F375-41F0-A381-FE6BA3E87A75}" srcOrd="0" destOrd="0" presId="urn:microsoft.com/office/officeart/2005/8/layout/hierarchy1"/>
    <dgm:cxn modelId="{86AB5642-2145-4853-98E3-1B537D6C6673}" type="presParOf" srcId="{BD6A5B8B-C570-4C7F-972C-B37C8B2EE2AC}" destId="{1E2D0989-2FE5-4F72-8248-A8B7F3D30BDA}" srcOrd="1" destOrd="0" presId="urn:microsoft.com/office/officeart/2005/8/layout/hierarchy1"/>
    <dgm:cxn modelId="{667516E1-880B-49F8-BA89-F7F0963E0608}" type="presParOf" srcId="{C2CAC456-5F48-4854-973B-D7513C6E6FB4}" destId="{81C8F00E-3A2F-42BD-92B2-7AA98F9AA28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D3049C-E17A-4ED1-9FEF-13B607A34400}">
      <dsp:nvSpPr>
        <dsp:cNvPr id="0" name=""/>
        <dsp:cNvSpPr/>
      </dsp:nvSpPr>
      <dsp:spPr>
        <a:xfrm>
          <a:off x="3070241" y="2017124"/>
          <a:ext cx="2465373" cy="2465373"/>
        </a:xfrm>
        <a:prstGeom prst="gear9">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a:solidFill>
                <a:schemeClr val="tx1"/>
              </a:solidFill>
              <a:latin typeface="Calibri" panose="020F0502020204030204" pitchFamily="34" charset="0"/>
              <a:cs typeface="Calibri" panose="020F0502020204030204" pitchFamily="34" charset="0"/>
            </a:rPr>
            <a:t>Εκπαιδευτικό σύστημα που επικεντρώνεται στην </a:t>
          </a:r>
          <a:r>
            <a:rPr lang="el-GR" sz="1600" b="1" i="1" kern="1200" dirty="0">
              <a:solidFill>
                <a:schemeClr val="tx1"/>
              </a:solidFill>
              <a:latin typeface="Calibri" panose="020F0502020204030204" pitchFamily="34" charset="0"/>
              <a:cs typeface="Calibri" panose="020F0502020204030204" pitchFamily="34" charset="0"/>
            </a:rPr>
            <a:t>κίνηση</a:t>
          </a:r>
        </a:p>
      </dsp:txBody>
      <dsp:txXfrm>
        <a:off x="3070241" y="2017124"/>
        <a:ext cx="2465373" cy="2465373"/>
      </dsp:txXfrm>
    </dsp:sp>
    <dsp:sp modelId="{A71C90FF-B85C-41B3-BAC7-4EEE41F5F450}">
      <dsp:nvSpPr>
        <dsp:cNvPr id="0" name=""/>
        <dsp:cNvSpPr/>
      </dsp:nvSpPr>
      <dsp:spPr>
        <a:xfrm>
          <a:off x="1635841" y="1434399"/>
          <a:ext cx="1792999" cy="1792999"/>
        </a:xfrm>
        <a:prstGeom prst="gear6">
          <a:avLst/>
        </a:prstGeom>
        <a:solidFill>
          <a:schemeClr val="accent1">
            <a:shade val="50000"/>
            <a:hueOff val="117360"/>
            <a:satOff val="28007"/>
            <a:lumOff val="23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l-GR" sz="1200" kern="1200" dirty="0">
            <a:solidFill>
              <a:schemeClr val="tx2">
                <a:lumMod val="75000"/>
              </a:schemeClr>
            </a:solidFill>
            <a:latin typeface="Calibri" panose="020F0502020204030204" pitchFamily="34" charset="0"/>
            <a:cs typeface="Calibri" panose="020F0502020204030204" pitchFamily="34" charset="0"/>
          </a:endParaRPr>
        </a:p>
      </dsp:txBody>
      <dsp:txXfrm>
        <a:off x="1635841" y="1434399"/>
        <a:ext cx="1792999" cy="1792999"/>
      </dsp:txXfrm>
    </dsp:sp>
    <dsp:sp modelId="{F3C08B86-FA02-4416-9C45-8F945E2C93D2}">
      <dsp:nvSpPr>
        <dsp:cNvPr id="0" name=""/>
        <dsp:cNvSpPr/>
      </dsp:nvSpPr>
      <dsp:spPr>
        <a:xfrm rot="20700000">
          <a:off x="2640104" y="197412"/>
          <a:ext cx="1756773" cy="1756773"/>
        </a:xfrm>
        <a:prstGeom prst="gear6">
          <a:avLst/>
        </a:prstGeom>
        <a:solidFill>
          <a:schemeClr val="accent1">
            <a:shade val="50000"/>
            <a:hueOff val="117360"/>
            <a:satOff val="28007"/>
            <a:lumOff val="23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l-GR" sz="1200" kern="1200" dirty="0">
            <a:solidFill>
              <a:schemeClr val="tx2">
                <a:lumMod val="75000"/>
              </a:schemeClr>
            </a:solidFill>
            <a:latin typeface="Calibri" panose="020F0502020204030204" pitchFamily="34" charset="0"/>
            <a:cs typeface="Calibri" panose="020F0502020204030204" pitchFamily="34" charset="0"/>
          </a:endParaRPr>
        </a:p>
      </dsp:txBody>
      <dsp:txXfrm>
        <a:off x="3025416" y="582724"/>
        <a:ext cx="986149" cy="986149"/>
      </dsp:txXfrm>
    </dsp:sp>
    <dsp:sp modelId="{5BB224C5-E3D0-457B-BCE4-3EC0C103F1A7}">
      <dsp:nvSpPr>
        <dsp:cNvPr id="0" name=""/>
        <dsp:cNvSpPr/>
      </dsp:nvSpPr>
      <dsp:spPr>
        <a:xfrm>
          <a:off x="2883843" y="1643297"/>
          <a:ext cx="3155678" cy="3155678"/>
        </a:xfrm>
        <a:prstGeom prst="circularArrow">
          <a:avLst>
            <a:gd name="adj1" fmla="val 4687"/>
            <a:gd name="adj2" fmla="val 299029"/>
            <a:gd name="adj3" fmla="val 2522667"/>
            <a:gd name="adj4" fmla="val 15847343"/>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762E67-F651-4929-855D-85178E2C590C}">
      <dsp:nvSpPr>
        <dsp:cNvPr id="0" name=""/>
        <dsp:cNvSpPr/>
      </dsp:nvSpPr>
      <dsp:spPr>
        <a:xfrm>
          <a:off x="1318305" y="1036439"/>
          <a:ext cx="2292797" cy="2292797"/>
        </a:xfrm>
        <a:prstGeom prst="leftCircularArrow">
          <a:avLst>
            <a:gd name="adj1" fmla="val 6452"/>
            <a:gd name="adj2" fmla="val 429999"/>
            <a:gd name="adj3" fmla="val 10489124"/>
            <a:gd name="adj4" fmla="val 14837806"/>
            <a:gd name="adj5" fmla="val 7527"/>
          </a:avLst>
        </a:prstGeom>
        <a:solidFill>
          <a:schemeClr val="accent1">
            <a:shade val="90000"/>
            <a:hueOff val="126331"/>
            <a:satOff val="5262"/>
            <a:lumOff val="132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EDB5A4-71B3-46F3-96D2-A40B802FD247}">
      <dsp:nvSpPr>
        <dsp:cNvPr id="0" name=""/>
        <dsp:cNvSpPr/>
      </dsp:nvSpPr>
      <dsp:spPr>
        <a:xfrm>
          <a:off x="2233744" y="-188623"/>
          <a:ext cx="2472097" cy="2472097"/>
        </a:xfrm>
        <a:prstGeom prst="circularArrow">
          <a:avLst>
            <a:gd name="adj1" fmla="val 5984"/>
            <a:gd name="adj2" fmla="val 394124"/>
            <a:gd name="adj3" fmla="val 13313824"/>
            <a:gd name="adj4" fmla="val 10508221"/>
            <a:gd name="adj5" fmla="val 6981"/>
          </a:avLst>
        </a:prstGeom>
        <a:solidFill>
          <a:schemeClr val="accent1">
            <a:shade val="90000"/>
            <a:hueOff val="126331"/>
            <a:satOff val="5262"/>
            <a:lumOff val="1329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8277"/>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5592224" y="0"/>
            <a:ext cx="4278154" cy="338277"/>
          </a:xfrm>
          <a:prstGeom prst="rect">
            <a:avLst/>
          </a:prstGeom>
        </p:spPr>
        <p:txBody>
          <a:bodyPr vert="horz" lIns="91440" tIns="45720" rIns="91440" bIns="45720" rtlCol="0"/>
          <a:lstStyle>
            <a:lvl1pPr algn="r">
              <a:defRPr sz="1200"/>
            </a:lvl1pPr>
          </a:lstStyle>
          <a:p>
            <a:fld id="{148582AA-7CB4-4BE7-BDB0-70A312472710}" type="datetimeFigureOut">
              <a:rPr lang="nl-NL" smtClean="0"/>
              <a:pPr/>
              <a:t>9-12-2022</a:t>
            </a:fld>
            <a:endParaRPr lang="nl-NL"/>
          </a:p>
        </p:txBody>
      </p:sp>
      <p:sp>
        <p:nvSpPr>
          <p:cNvPr id="4" name="Footer Placeholder 3"/>
          <p:cNvSpPr>
            <a:spLocks noGrp="1"/>
          </p:cNvSpPr>
          <p:nvPr>
            <p:ph type="ftr" sz="quarter" idx="2"/>
          </p:nvPr>
        </p:nvSpPr>
        <p:spPr>
          <a:xfrm>
            <a:off x="0" y="6403837"/>
            <a:ext cx="4278154" cy="338276"/>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5592224" y="6403837"/>
            <a:ext cx="4278154" cy="338276"/>
          </a:xfrm>
          <a:prstGeom prst="rect">
            <a:avLst/>
          </a:prstGeom>
        </p:spPr>
        <p:txBody>
          <a:bodyPr vert="horz" lIns="91440" tIns="45720" rIns="91440" bIns="45720" rtlCol="0" anchor="b"/>
          <a:lstStyle>
            <a:lvl1pPr algn="r">
              <a:defRPr sz="1200"/>
            </a:lvl1pPr>
          </a:lstStyle>
          <a:p>
            <a:fld id="{FE2B82C0-8F88-4218-A47C-A6FE7B21589F}" type="slidenum">
              <a:rPr lang="nl-NL" smtClean="0"/>
              <a:pPr/>
              <a:t>‹#›</a:t>
            </a:fld>
            <a:endParaRPr lang="nl-NL"/>
          </a:p>
        </p:txBody>
      </p:sp>
    </p:spTree>
    <p:extLst>
      <p:ext uri="{BB962C8B-B14F-4D97-AF65-F5344CB8AC3E}">
        <p14:creationId xmlns:p14="http://schemas.microsoft.com/office/powerpoint/2010/main" xmlns="" val="1880823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592224" y="0"/>
            <a:ext cx="4278154" cy="337106"/>
          </a:xfrm>
          <a:prstGeom prst="rect">
            <a:avLst/>
          </a:prstGeom>
        </p:spPr>
        <p:txBody>
          <a:bodyPr vert="horz" lIns="91440" tIns="45720" rIns="91440" bIns="45720" rtlCol="0"/>
          <a:lstStyle>
            <a:lvl1pPr algn="r">
              <a:defRPr sz="1200"/>
            </a:lvl1pPr>
          </a:lstStyle>
          <a:p>
            <a:fld id="{35698784-F1F2-4D71-B346-94F94D5EBAA2}" type="datetimeFigureOut">
              <a:rPr lang="nl-NL" smtClean="0"/>
              <a:pPr/>
              <a:t>9-12-2022</a:t>
            </a:fld>
            <a:endParaRPr lang="nl-NL"/>
          </a:p>
        </p:txBody>
      </p:sp>
      <p:sp>
        <p:nvSpPr>
          <p:cNvPr id="4" name="Tijdelijke aanduiding voor dia-afbeelding 3"/>
          <p:cNvSpPr>
            <a:spLocks noGrp="1" noRot="1" noChangeAspect="1"/>
          </p:cNvSpPr>
          <p:nvPr>
            <p:ph type="sldImg" idx="2"/>
          </p:nvPr>
        </p:nvSpPr>
        <p:spPr>
          <a:xfrm>
            <a:off x="3251200" y="506413"/>
            <a:ext cx="3370263" cy="2527300"/>
          </a:xfrm>
          <a:prstGeom prst="rect">
            <a:avLst/>
          </a:prstGeom>
          <a:noFill/>
          <a:ln w="12700">
            <a:solidFill>
              <a:prstClr val="black"/>
            </a:solidFill>
          </a:ln>
        </p:spPr>
        <p:txBody>
          <a:bodyPr vert="horz" lIns="91440" tIns="45720" rIns="91440" bIns="45720" rtlCol="0" anchor="ctr"/>
          <a:lstStyle/>
          <a:p>
            <a:r>
              <a:rPr lang="nl-NL" dirty="0"/>
              <a:t>v</a:t>
            </a:r>
          </a:p>
        </p:txBody>
      </p:sp>
      <p:sp>
        <p:nvSpPr>
          <p:cNvPr id="5" name="Tijdelijke aanduiding voor notities 4"/>
          <p:cNvSpPr>
            <a:spLocks noGrp="1"/>
          </p:cNvSpPr>
          <p:nvPr>
            <p:ph type="body" sz="quarter" idx="3"/>
          </p:nvPr>
        </p:nvSpPr>
        <p:spPr>
          <a:xfrm>
            <a:off x="987267" y="3202504"/>
            <a:ext cx="7898130" cy="303395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592224" y="6403837"/>
            <a:ext cx="4278154" cy="337106"/>
          </a:xfrm>
          <a:prstGeom prst="rect">
            <a:avLst/>
          </a:prstGeom>
        </p:spPr>
        <p:txBody>
          <a:bodyPr vert="horz" lIns="91440" tIns="45720" rIns="91440" bIns="45720" rtlCol="0" anchor="b"/>
          <a:lstStyle>
            <a:lvl1pPr algn="r">
              <a:defRPr sz="1200"/>
            </a:lvl1pPr>
          </a:lstStyle>
          <a:p>
            <a:fld id="{812ECD43-08E5-4945-BC4F-4857758E978F}" type="slidenum">
              <a:rPr lang="nl-NL" smtClean="0"/>
              <a:pPr/>
              <a:t>‹#›</a:t>
            </a:fld>
            <a:endParaRPr lang="nl-NL"/>
          </a:p>
        </p:txBody>
      </p:sp>
    </p:spTree>
    <p:extLst>
      <p:ext uri="{BB962C8B-B14F-4D97-AF65-F5344CB8AC3E}">
        <p14:creationId xmlns:p14="http://schemas.microsoft.com/office/powerpoint/2010/main" xmlns="" val="25635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251200" y="506413"/>
            <a:ext cx="3370263" cy="25273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pPr/>
              <a:t>1</a:t>
            </a:fld>
            <a:endParaRPr lang="nl-NL"/>
          </a:p>
        </p:txBody>
      </p:sp>
    </p:spTree>
    <p:extLst>
      <p:ext uri="{BB962C8B-B14F-4D97-AF65-F5344CB8AC3E}">
        <p14:creationId xmlns:p14="http://schemas.microsoft.com/office/powerpoint/2010/main" xmlns="" val="236990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1" y="-1"/>
            <a:ext cx="9143999" cy="4521941"/>
          </a:xfrm>
          <a:solidFill>
            <a:srgbClr val="66B2E4"/>
          </a:solidFill>
        </p:spPr>
        <p:txBody>
          <a:bodyPr>
            <a:normAutofit/>
          </a:bodyPr>
          <a:lstStyle>
            <a:lvl1pPr marL="0" indent="0">
              <a:buNone/>
              <a:defRPr sz="100">
                <a:solidFill>
                  <a:schemeClr val="bg2"/>
                </a:solidFill>
              </a:defRPr>
            </a:lvl1pPr>
          </a:lstStyle>
          <a:p>
            <a:pPr lvl="0"/>
            <a:r>
              <a:rPr lang="en-US" noProof="0" dirty="0"/>
              <a:t>..</a:t>
            </a:r>
          </a:p>
        </p:txBody>
      </p:sp>
      <p:sp>
        <p:nvSpPr>
          <p:cNvPr id="6" name="Tijdelijke aanduiding voor tekst 5"/>
          <p:cNvSpPr>
            <a:spLocks noGrp="1"/>
          </p:cNvSpPr>
          <p:nvPr>
            <p:ph type="body" sz="quarter" idx="12" hasCustomPrompt="1"/>
          </p:nvPr>
        </p:nvSpPr>
        <p:spPr>
          <a:xfrm>
            <a:off x="1" y="-6427"/>
            <a:ext cx="9144000" cy="3719335"/>
          </a:xfrm>
          <a:solidFill>
            <a:schemeClr val="bg2"/>
          </a:solidFill>
        </p:spPr>
        <p:txBody>
          <a:bodyPr>
            <a:normAutofit/>
          </a:bodyPr>
          <a:lstStyle>
            <a:lvl1pPr marL="0" indent="0">
              <a:buNone/>
              <a:defRPr sz="10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dirty="0"/>
              <a:t>..</a:t>
            </a:r>
          </a:p>
        </p:txBody>
      </p:sp>
      <p:sp>
        <p:nvSpPr>
          <p:cNvPr id="2" name="Titel 1"/>
          <p:cNvSpPr>
            <a:spLocks noGrp="1"/>
          </p:cNvSpPr>
          <p:nvPr>
            <p:ph type="title" hasCustomPrompt="1"/>
          </p:nvPr>
        </p:nvSpPr>
        <p:spPr>
          <a:xfrm>
            <a:off x="1359243" y="1052736"/>
            <a:ext cx="7389221" cy="1656184"/>
          </a:xfrm>
        </p:spPr>
        <p:txBody>
          <a:bodyPr/>
          <a:lstStyle>
            <a:lvl1pPr algn="l">
              <a:defRPr sz="4800">
                <a:solidFill>
                  <a:schemeClr val="bg1"/>
                </a:solidFill>
              </a:defRPr>
            </a:lvl1pPr>
          </a:lstStyle>
          <a:p>
            <a:r>
              <a:rPr lang="en-US" noProof="0" dirty="0"/>
              <a:t>Title presentation</a:t>
            </a:r>
          </a:p>
        </p:txBody>
      </p:sp>
      <p:sp>
        <p:nvSpPr>
          <p:cNvPr id="20" name="Tijdelijke aanduiding voor tekst 19"/>
          <p:cNvSpPr>
            <a:spLocks noGrp="1"/>
          </p:cNvSpPr>
          <p:nvPr>
            <p:ph type="body" sz="quarter" idx="14" hasCustomPrompt="1"/>
          </p:nvPr>
        </p:nvSpPr>
        <p:spPr>
          <a:xfrm>
            <a:off x="1359243" y="3934610"/>
            <a:ext cx="4042079" cy="393700"/>
          </a:xfrm>
        </p:spPr>
        <p:txBody>
          <a:bodyPr anchor="ctr">
            <a:normAutofit/>
          </a:bodyPr>
          <a:lstStyle>
            <a:lvl1pPr marL="0" indent="0">
              <a:buNone/>
              <a:defRPr sz="2000">
                <a:solidFill>
                  <a:schemeClr val="bg1"/>
                </a:solidFill>
              </a:defRPr>
            </a:lvl1pPr>
          </a:lstStyle>
          <a:p>
            <a:pPr lvl="0"/>
            <a:r>
              <a:rPr lang="en-US" noProof="0" dirty="0"/>
              <a:t>Subtitle presentation</a:t>
            </a:r>
          </a:p>
        </p:txBody>
      </p:sp>
      <p:sp>
        <p:nvSpPr>
          <p:cNvPr id="8" name="Tijdelijke aanduiding voor datum 3"/>
          <p:cNvSpPr>
            <a:spLocks noGrp="1"/>
          </p:cNvSpPr>
          <p:nvPr>
            <p:ph type="dt" sz="half" idx="2"/>
          </p:nvPr>
        </p:nvSpPr>
        <p:spPr>
          <a:xfrm>
            <a:off x="5497060" y="3934685"/>
            <a:ext cx="3243080" cy="394127"/>
          </a:xfrm>
          <a:prstGeom prst="rect">
            <a:avLst/>
          </a:prstGeom>
        </p:spPr>
        <p:txBody>
          <a:bodyPr vert="horz" lIns="0" tIns="0" rIns="0" bIns="0" rtlCol="0" anchor="ctr"/>
          <a:lstStyle>
            <a:lvl1pPr algn="r">
              <a:defRPr sz="2000">
                <a:solidFill>
                  <a:schemeClr val="bg1"/>
                </a:solidFill>
              </a:defRPr>
            </a:lvl1pPr>
          </a:lstStyle>
          <a:p>
            <a:r>
              <a:rPr lang="en-US" noProof="0" dirty="0"/>
              <a:t>Date</a:t>
            </a:r>
          </a:p>
        </p:txBody>
      </p:sp>
      <p:pic>
        <p:nvPicPr>
          <p:cNvPr id="3" name="Εικόνα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64131" y="4653136"/>
            <a:ext cx="1643607" cy="1629661"/>
          </a:xfrm>
          <a:prstGeom prst="rect">
            <a:avLst/>
          </a:prstGeom>
        </p:spPr>
      </p:pic>
    </p:spTree>
    <p:extLst>
      <p:ext uri="{BB962C8B-B14F-4D97-AF65-F5344CB8AC3E}">
        <p14:creationId xmlns:p14="http://schemas.microsoft.com/office/powerpoint/2010/main" xmlns="" val="103637975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graph</a:t>
            </a:r>
          </a:p>
        </p:txBody>
      </p:sp>
      <p:pic>
        <p:nvPicPr>
          <p:cNvPr id="13"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video</a:t>
            </a:r>
          </a:p>
        </p:txBody>
      </p:sp>
      <p:pic>
        <p:nvPicPr>
          <p:cNvPr id="14" name="Εικόνα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2"/>
            <a:ext cx="9144000" cy="4521939"/>
          </a:xfrm>
          <a:solidFill>
            <a:schemeClr val="bg2"/>
          </a:solidFill>
        </p:spPr>
        <p:txBody>
          <a:bodyPr>
            <a:normAutofit/>
          </a:bodyPr>
          <a:lstStyle>
            <a:lvl1pPr marL="0" indent="0">
              <a:buNone/>
              <a:defRPr sz="100">
                <a:solidFill>
                  <a:schemeClr val="bg2"/>
                </a:solidFill>
              </a:defRPr>
            </a:lvl1pPr>
          </a:lstStyle>
          <a:p>
            <a:pPr lvl="0"/>
            <a:r>
              <a:rPr lang="en-US" noProof="0" dirty="0"/>
              <a:t>..</a:t>
            </a:r>
          </a:p>
        </p:txBody>
      </p:sp>
      <p:sp>
        <p:nvSpPr>
          <p:cNvPr id="2" name="Titel 1"/>
          <p:cNvSpPr>
            <a:spLocks noGrp="1"/>
          </p:cNvSpPr>
          <p:nvPr>
            <p:ph type="title" hasCustomPrompt="1"/>
          </p:nvPr>
        </p:nvSpPr>
        <p:spPr>
          <a:xfrm>
            <a:off x="1331640" y="1052736"/>
            <a:ext cx="7390800" cy="1656184"/>
          </a:xfrm>
        </p:spPr>
        <p:txBody>
          <a:bodyPr/>
          <a:lstStyle>
            <a:lvl1pPr algn="l">
              <a:defRPr sz="4800" baseline="0">
                <a:solidFill>
                  <a:schemeClr val="bg1"/>
                </a:solidFill>
              </a:defRPr>
            </a:lvl1pPr>
          </a:lstStyle>
          <a:p>
            <a:r>
              <a:rPr lang="en-US" noProof="0" dirty="0"/>
              <a:t>Title closure</a:t>
            </a:r>
          </a:p>
        </p:txBody>
      </p:sp>
    </p:spTree>
    <p:extLst>
      <p:ext uri="{BB962C8B-B14F-4D97-AF65-F5344CB8AC3E}">
        <p14:creationId xmlns:p14="http://schemas.microsoft.com/office/powerpoint/2010/main" xmlns="" val="123962880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9/12/2022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p14="http://schemas.microsoft.com/office/powerpoint/2010/main" xmlns="" val="291920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9/12/2022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extLst>
      <p:ext uri="{BB962C8B-B14F-4D97-AF65-F5344CB8AC3E}">
        <p14:creationId xmlns:p14="http://schemas.microsoft.com/office/powerpoint/2010/main" xmlns="" val="199159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822960" y="2582335"/>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6344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A4BE23A-176D-40BB-A47C-BBF7F7F05DFC}" type="datetime1">
              <a:rPr lang="ru-RU" smtClean="0"/>
              <a:pPr/>
              <a:t>09.12.2022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50B960A-2AF2-4783-80CD-8EBE31FB867F}" type="slidenum">
              <a:rPr lang="ru-RU" smtClean="0"/>
              <a:pPr/>
              <a:t>‹#›</a:t>
            </a:fld>
            <a:endParaRPr lang="ru-RU"/>
          </a:p>
        </p:txBody>
      </p:sp>
    </p:spTree>
    <p:extLst>
      <p:ext uri="{BB962C8B-B14F-4D97-AF65-F5344CB8AC3E}">
        <p14:creationId xmlns:p14="http://schemas.microsoft.com/office/powerpoint/2010/main" xmlns="" val="292165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5" y="1252836"/>
            <a:ext cx="5030981" cy="4795836"/>
          </a:xfrm>
          <a:noFill/>
        </p:spPr>
        <p:txBody>
          <a:bodyPr vert="horz" wrap="none" lIns="0" tIns="0" rIns="0" bIns="0"/>
          <a:lstStyle>
            <a:lvl1pPr marL="271318" indent="-271318">
              <a:spcBef>
                <a:spcPts val="600"/>
              </a:spcBef>
              <a:spcAft>
                <a:spcPts val="600"/>
              </a:spcAft>
              <a:buClr>
                <a:schemeClr val="bg2"/>
              </a:buClr>
              <a:buFont typeface="+mj-lt"/>
              <a:buAutoNum type="arabicPeriod"/>
              <a:defRPr sz="2000">
                <a:solidFill>
                  <a:schemeClr val="bg2">
                    <a:lumMod val="50000"/>
                  </a:schemeClr>
                </a:solidFill>
              </a:defRPr>
            </a:lvl1pPr>
            <a:lvl2pPr marL="406977" indent="-135659">
              <a:buClr>
                <a:schemeClr val="bg2"/>
              </a:buClr>
              <a:buFont typeface="Arial" panose="020B0604020202020204" pitchFamily="34" charset="0"/>
              <a:buChar char="•"/>
              <a:defRPr sz="16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vl6pPr marL="271318" indent="-271318">
              <a:spcBef>
                <a:spcPts val="600"/>
              </a:spcBef>
              <a:spcAft>
                <a:spcPts val="600"/>
              </a:spcAft>
              <a:buClr>
                <a:schemeClr val="bg2"/>
              </a:buClr>
              <a:buFont typeface="+mj-lt"/>
              <a:buAutoNum type="arabicPeriod"/>
              <a:tabLst/>
              <a:defRPr sz="2000">
                <a:solidFill>
                  <a:schemeClr val="bg2">
                    <a:lumMod val="50000"/>
                  </a:schemeClr>
                </a:solidFill>
              </a:defRPr>
            </a:lvl6pPr>
            <a:lvl7pPr marL="406977" indent="-135659">
              <a:buClr>
                <a:schemeClr val="bg2"/>
              </a:buClr>
              <a:buFont typeface="Arial" panose="020B0604020202020204" pitchFamily="34" charset="0"/>
              <a:buChar char="•"/>
              <a:defRPr>
                <a:solidFill>
                  <a:schemeClr val="bg2">
                    <a:lumMod val="50000"/>
                  </a:schemeClr>
                </a:solidFill>
              </a:defRPr>
            </a:lvl7pPr>
            <a:lvl8pPr>
              <a:defRPr sz="1400">
                <a:solidFill>
                  <a:schemeClr val="bg2">
                    <a:lumMod val="50000"/>
                  </a:schemeClr>
                </a:solidFill>
              </a:defRPr>
            </a:lvl8pPr>
            <a:lvl9pPr>
              <a:defRPr baseline="0">
                <a:solidFill>
                  <a:schemeClr val="bg2">
                    <a:lumMod val="50000"/>
                  </a:schemeClr>
                </a:solidFill>
              </a:defRPr>
            </a:lvl9pPr>
          </a:lstStyle>
          <a:p>
            <a:pPr lvl="0"/>
            <a:r>
              <a:rPr lang="en-US" noProof="0" dirty="0"/>
              <a:t>Numbering</a:t>
            </a:r>
          </a:p>
          <a:p>
            <a:pPr lvl="1"/>
            <a:r>
              <a:rPr lang="en-US" noProof="0" dirty="0"/>
              <a:t>Bullet</a:t>
            </a:r>
          </a:p>
          <a:p>
            <a:pPr lvl="2"/>
            <a:r>
              <a:rPr lang="en-US" noProof="0" dirty="0"/>
              <a:t>Plain </a:t>
            </a:r>
            <a:r>
              <a:rPr lang="en-US" noProof="0" dirty="0" err="1"/>
              <a:t>tekst</a:t>
            </a:r>
            <a:r>
              <a:rPr lang="en-US" noProof="0" dirty="0"/>
              <a:t>	</a:t>
            </a:r>
          </a:p>
          <a:p>
            <a:pPr lvl="3"/>
            <a:r>
              <a:rPr lang="en-US" noProof="0" dirty="0"/>
              <a:t>Header dark blue</a:t>
            </a:r>
          </a:p>
          <a:p>
            <a:pPr lvl="4"/>
            <a:r>
              <a:rPr lang="en-US" noProof="0" dirty="0"/>
              <a:t>Header yellow</a:t>
            </a:r>
          </a:p>
          <a:p>
            <a:pPr lvl="5"/>
            <a:r>
              <a:rPr lang="en-US" noProof="0" dirty="0"/>
              <a:t>Numbering</a:t>
            </a:r>
          </a:p>
          <a:p>
            <a:pPr lvl="6"/>
            <a:r>
              <a:rPr lang="en-US" noProof="0" dirty="0"/>
              <a:t>Bullet</a:t>
            </a:r>
          </a:p>
          <a:p>
            <a:pPr lvl="7"/>
            <a:r>
              <a:rPr lang="en-US" sz="1349" noProof="0" dirty="0"/>
              <a:t>Plain text</a:t>
            </a:r>
          </a:p>
          <a:p>
            <a:pPr lvl="8"/>
            <a:r>
              <a:rPr lang="en-US" noProof="0" dirty="0"/>
              <a:t>Header dark blue</a:t>
            </a:r>
          </a:p>
        </p:txBody>
      </p:sp>
      <p:sp>
        <p:nvSpPr>
          <p:cNvPr id="7" name="Tijdelijke aanduiding voor afbeelding 13"/>
          <p:cNvSpPr>
            <a:spLocks noGrp="1"/>
          </p:cNvSpPr>
          <p:nvPr>
            <p:ph type="pic" sz="quarter" idx="13" hasCustomPrompt="1"/>
          </p:nvPr>
        </p:nvSpPr>
        <p:spPr>
          <a:xfrm>
            <a:off x="5587316" y="1252539"/>
            <a:ext cx="3152019"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grpSp>
        <p:nvGrpSpPr>
          <p:cNvPr id="8" name="Grid" hidden="1"/>
          <p:cNvGrpSpPr/>
          <p:nvPr userDrawn="1"/>
        </p:nvGrpSpPr>
        <p:grpSpPr>
          <a:xfrm>
            <a:off x="0" y="0"/>
            <a:ext cx="9144002"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pic>
        <p:nvPicPr>
          <p:cNvPr id="4" name="Εικόνα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5442613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p:txBody>
          <a:bodyPr vert="horz"/>
          <a:lstStyle>
            <a:lvl1pPr>
              <a:defRPr b="0"/>
            </a:lvl1pPr>
            <a:lvl2pPr>
              <a:defRPr b="0"/>
            </a:lvl2pPr>
            <a:lvl3pPr>
              <a:defRPr/>
            </a:lvl3pPr>
            <a:lvl4pPr>
              <a:defRPr b="1"/>
            </a:lvl4pPr>
            <a:lvl5pPr>
              <a:defRPr b="1"/>
            </a:lvl5pPr>
            <a:lvl8pPr>
              <a:defRPr sz="1600"/>
            </a:lvl8pPr>
            <a:lvl9pPr>
              <a:defRPr/>
            </a:lvl9p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pic>
        <p:nvPicPr>
          <p:cNvPr id="5" name="Εικόνα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5" y="1252836"/>
            <a:ext cx="833467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0" y="0"/>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pic>
        <p:nvPicPr>
          <p:cNvPr id="15" name="Εικόνα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2" y="1252539"/>
            <a:ext cx="4091174"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5" name="Εικόνα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25480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3104334" y="1252539"/>
            <a:ext cx="5635001"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5" name="Εικόνα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5" y="1252539"/>
            <a:ext cx="833456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3" name="Εικόνα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59312"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1"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2195"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8" name="Tijdelijke aanduiding voor afbeelding 13"/>
          <p:cNvSpPr>
            <a:spLocks noGrp="1"/>
          </p:cNvSpPr>
          <p:nvPr>
            <p:ph type="pic" sz="quarter" idx="15" hasCustomPrompt="1"/>
          </p:nvPr>
        </p:nvSpPr>
        <p:spPr>
          <a:xfrm>
            <a:off x="4648161"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9" name="Tijdelijke aanduiding voor afbeelding 13"/>
          <p:cNvSpPr>
            <a:spLocks noGrp="1"/>
          </p:cNvSpPr>
          <p:nvPr>
            <p:ph type="pic" sz="quarter" idx="16" hasCustomPrompt="1"/>
          </p:nvPr>
        </p:nvSpPr>
        <p:spPr>
          <a:xfrm>
            <a:off x="6762195"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20" name="Εικόνα 1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40915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7835"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0490"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6" name="Εικόνα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1669" y="6499401"/>
            <a:ext cx="1224136" cy="312538"/>
          </a:xfrm>
          <a:prstGeom prst="rect">
            <a:avLst/>
          </a:prstGeom>
        </p:spPr>
      </p:pic>
    </p:spTree>
    <p:extLst>
      <p:ext uri="{BB962C8B-B14F-4D97-AF65-F5344CB8AC3E}">
        <p14:creationId xmlns:p14="http://schemas.microsoft.com/office/powerpoint/2010/main" xmlns=""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5" y="404664"/>
            <a:ext cx="8334670" cy="432048"/>
          </a:xfrm>
          <a:prstGeom prst="rect">
            <a:avLst/>
          </a:prstGeom>
        </p:spPr>
        <p:txBody>
          <a:bodyPr vert="horz" lIns="0" tIns="0" rIns="0" bIns="0" rtlCol="0" anchor="ctr">
            <a:noAutofit/>
          </a:bodyPr>
          <a:lstStyle/>
          <a:p>
            <a:r>
              <a:rPr lang="en-US" noProof="0" dirty="0"/>
              <a:t>Title</a:t>
            </a:r>
          </a:p>
        </p:txBody>
      </p:sp>
      <p:sp>
        <p:nvSpPr>
          <p:cNvPr id="3" name="Tijdelijke aanduiding voor tekst 2"/>
          <p:cNvSpPr>
            <a:spLocks noGrp="1"/>
          </p:cNvSpPr>
          <p:nvPr>
            <p:ph type="body" idx="1"/>
          </p:nvPr>
        </p:nvSpPr>
        <p:spPr>
          <a:xfrm>
            <a:off x="404665" y="1252836"/>
            <a:ext cx="8334670" cy="4795836"/>
          </a:xfrm>
          <a:prstGeom prst="rect">
            <a:avLst/>
          </a:prstGeom>
        </p:spPr>
        <p:txBody>
          <a:bodyPr vert="horz" lIns="0" tIns="0" rIns="0" bIns="0" rtlCol="0">
            <a:normAutofit/>
          </a:body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sp>
        <p:nvSpPr>
          <p:cNvPr id="20" name="Rechthoek 19"/>
          <p:cNvSpPr/>
          <p:nvPr userDrawn="1"/>
        </p:nvSpPr>
        <p:spPr bwMode="auto">
          <a:xfrm>
            <a:off x="0" y="6453336"/>
            <a:ext cx="9144000" cy="404664"/>
          </a:xfrm>
          <a:prstGeom prst="rect">
            <a:avLst/>
          </a:prstGeom>
          <a:solidFill>
            <a:schemeClr val="bg2"/>
          </a:solidFill>
          <a:ln>
            <a:noFill/>
          </a:ln>
          <a:effec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US" sz="1499" b="0" i="0" u="none" strike="noStrike" cap="none" normalizeH="0" baseline="0" noProof="0" dirty="0">
              <a:ln>
                <a:noFill/>
              </a:ln>
              <a:solidFill>
                <a:schemeClr val="bg1"/>
              </a:solidFill>
              <a:effectLst/>
              <a:latin typeface="Minion" pitchFamily="2" charset="0"/>
            </a:endParaRPr>
          </a:p>
        </p:txBody>
      </p:sp>
      <p:sp>
        <p:nvSpPr>
          <p:cNvPr id="6" name="Tijdelijke aanduiding voor dianummer 5"/>
          <p:cNvSpPr>
            <a:spLocks noGrp="1"/>
          </p:cNvSpPr>
          <p:nvPr>
            <p:ph type="sldNum" sz="quarter" idx="4"/>
          </p:nvPr>
        </p:nvSpPr>
        <p:spPr>
          <a:xfrm>
            <a:off x="404664" y="6453336"/>
            <a:ext cx="381346" cy="404664"/>
          </a:xfrm>
          <a:prstGeom prst="rect">
            <a:avLst/>
          </a:prstGeom>
        </p:spPr>
        <p:txBody>
          <a:bodyPr vert="horz" lIns="0" tIns="0" rIns="0" bIns="0" rtlCol="0" anchor="ctr"/>
          <a:lstStyle>
            <a:lvl1pPr algn="l">
              <a:defRPr lang="nl-NL" sz="1200" b="1" smtClean="0">
                <a:solidFill>
                  <a:schemeClr val="bg1"/>
                </a:solidFill>
              </a:defRPr>
            </a:lvl1pPr>
          </a:lstStyle>
          <a:p>
            <a:fld id="{21272068-81DC-4C45-9305-5AD5E2019168}" type="slidenum">
              <a:rPr lang="en-US" noProof="0" smtClean="0"/>
              <a:pPr/>
              <a:t>‹#›</a:t>
            </a:fld>
            <a:endParaRPr lang="en-US" noProof="0" dirty="0"/>
          </a:p>
        </p:txBody>
      </p:sp>
      <p:sp>
        <p:nvSpPr>
          <p:cNvPr id="14" name="Tijdelijke aanduiding voor dianummer 5"/>
          <p:cNvSpPr txBox="1">
            <a:spLocks/>
          </p:cNvSpPr>
          <p:nvPr userDrawn="1"/>
        </p:nvSpPr>
        <p:spPr>
          <a:xfrm>
            <a:off x="6681815" y="6453337"/>
            <a:ext cx="2057519" cy="416127"/>
          </a:xfrm>
          <a:prstGeom prst="rect">
            <a:avLst/>
          </a:prstGeom>
        </p:spPr>
        <p:txBody>
          <a:bodyPr vert="horz" lIns="68544" tIns="34272" rIns="68544" bIns="34272"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en-US" sz="1100" noProof="0" smtClean="0">
                <a:solidFill>
                  <a:schemeClr val="bg1"/>
                </a:solidFill>
              </a:rPr>
              <a:pPr/>
              <a:t>‹#›</a:t>
            </a:fld>
            <a:endParaRPr lang="en-US" sz="900" noProof="0" dirty="0">
              <a:solidFill>
                <a:schemeClr val="bg1"/>
              </a:solidFill>
            </a:endParaRPr>
          </a:p>
        </p:txBody>
      </p:sp>
      <p:grpSp>
        <p:nvGrpSpPr>
          <p:cNvPr id="15" name="Grid" hidden="1"/>
          <p:cNvGrpSpPr/>
          <p:nvPr userDrawn="1"/>
        </p:nvGrpSpPr>
        <p:grpSpPr>
          <a:xfrm>
            <a:off x="0" y="0"/>
            <a:ext cx="9144000" cy="6858004"/>
            <a:chOff x="-2" y="-1"/>
            <a:chExt cx="9144000" cy="6858004"/>
          </a:xfrm>
        </p:grpSpPr>
        <p:sp>
          <p:nvSpPr>
            <p:cNvPr id="16" name="Rechthoek 15"/>
            <p:cNvSpPr/>
            <p:nvPr userDrawn="1"/>
          </p:nvSpPr>
          <p:spPr bwMode="auto">
            <a:xfrm>
              <a:off x="0" y="0"/>
              <a:ext cx="9143998"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rot="5400000">
              <a:off x="5512664" y="3226670"/>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9" name="Rechthoek 18"/>
            <p:cNvSpPr/>
            <p:nvPr userDrawn="1"/>
          </p:nvSpPr>
          <p:spPr bwMode="auto">
            <a:xfrm>
              <a:off x="0" y="848172"/>
              <a:ext cx="9143998"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a:off x="0" y="6048672"/>
              <a:ext cx="9143998"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Tree>
    <p:extLst>
      <p:ext uri="{BB962C8B-B14F-4D97-AF65-F5344CB8AC3E}">
        <p14:creationId xmlns:p14="http://schemas.microsoft.com/office/powerpoint/2010/main" xmlns=""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 id="2147483671" r:id="rId13"/>
    <p:sldLayoutId id="2147483672" r:id="rId14"/>
    <p:sldLayoutId id="2147483673" r:id="rId15"/>
  </p:sldLayoutIdLst>
  <p:hf hdr="0" ftr="0"/>
  <p:txStyles>
    <p:titleStyle>
      <a:lvl1pPr algn="l" defTabSz="685434" rtl="0" eaLnBrk="1" latinLnBrk="0" hangingPunct="1">
        <a:spcBef>
          <a:spcPct val="0"/>
        </a:spcBef>
        <a:buNone/>
        <a:defRPr sz="3600" b="1" i="0" kern="1200">
          <a:solidFill>
            <a:schemeClr val="bg2">
              <a:lumMod val="50000"/>
            </a:schemeClr>
          </a:solidFill>
          <a:latin typeface="+mj-lt"/>
          <a:ea typeface="+mj-ea"/>
          <a:cs typeface="+mj-cs"/>
        </a:defRPr>
      </a:lvl1pPr>
    </p:titleStyle>
    <p:body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lumMod val="50000"/>
            </a:schemeClr>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baseline="0">
          <a:solidFill>
            <a:schemeClr val="bg2">
              <a:lumMod val="50000"/>
            </a:schemeClr>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lumMod val="50000"/>
            </a:schemeClr>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400" kern="1200">
          <a:solidFill>
            <a:schemeClr val="bg2">
              <a:lumMod val="50000"/>
            </a:schemeClr>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mailto:physiolab@uniwa.gr"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p:cNvSpPr>
            <a:spLocks noGrp="1"/>
          </p:cNvSpPr>
          <p:nvPr>
            <p:ph type="body" sz="quarter" idx="13"/>
          </p:nvPr>
        </p:nvSpPr>
        <p:spPr/>
        <p:txBody>
          <a:bodyPr/>
          <a:lstStyle/>
          <a:p>
            <a:r>
              <a:rPr lang="en-US" dirty="0"/>
              <a:t> </a:t>
            </a:r>
          </a:p>
        </p:txBody>
      </p:sp>
      <p:sp>
        <p:nvSpPr>
          <p:cNvPr id="15" name="Tijdelijke aanduiding voor tekst 14"/>
          <p:cNvSpPr>
            <a:spLocks noGrp="1"/>
          </p:cNvSpPr>
          <p:nvPr>
            <p:ph type="body" sz="quarter" idx="12"/>
          </p:nvPr>
        </p:nvSpPr>
        <p:spPr>
          <a:xfrm>
            <a:off x="-12469" y="-16416"/>
            <a:ext cx="9144000" cy="3719335"/>
          </a:xfrm>
        </p:spPr>
        <p:txBody>
          <a:bodyPr/>
          <a:lstStyle/>
          <a:p>
            <a:r>
              <a:rPr lang="en-US" dirty="0"/>
              <a:t> </a:t>
            </a:r>
          </a:p>
        </p:txBody>
      </p:sp>
      <p:sp>
        <p:nvSpPr>
          <p:cNvPr id="5" name="Tijdelijke aanduiding voor tekst 4"/>
          <p:cNvSpPr>
            <a:spLocks noGrp="1"/>
          </p:cNvSpPr>
          <p:nvPr>
            <p:ph type="body" sz="quarter" idx="14"/>
          </p:nvPr>
        </p:nvSpPr>
        <p:spPr>
          <a:xfrm>
            <a:off x="72009" y="3934610"/>
            <a:ext cx="8964487" cy="393700"/>
          </a:xfrm>
        </p:spPr>
        <p:txBody>
          <a:bodyPr>
            <a:noAutofit/>
          </a:bodyPr>
          <a:lstStyle/>
          <a:p>
            <a:r>
              <a:rPr lang="el-GR" sz="2400" dirty="0">
                <a:latin typeface="Calibri" panose="020F0502020204030204" pitchFamily="34" charset="0"/>
                <a:cs typeface="Calibri" panose="020F0502020204030204" pitchFamily="34" charset="0"/>
              </a:rPr>
              <a:t>Ονοματεπώνυμο Υπ. Διδάκτορα: Χαράλαμπος Δ. Σκορδής </a:t>
            </a:r>
            <a:endParaRPr lang="en-US" sz="2400" dirty="0">
              <a:latin typeface="Calibri" panose="020F0502020204030204" pitchFamily="34" charset="0"/>
              <a:cs typeface="Calibri" panose="020F0502020204030204" pitchFamily="34" charset="0"/>
            </a:endParaRPr>
          </a:p>
        </p:txBody>
      </p:sp>
      <p:sp>
        <p:nvSpPr>
          <p:cNvPr id="13" name="Tijdelijke aanduiding voor datum 12"/>
          <p:cNvSpPr>
            <a:spLocks noGrp="1"/>
          </p:cNvSpPr>
          <p:nvPr>
            <p:ph type="dt" sz="half" idx="2"/>
          </p:nvPr>
        </p:nvSpPr>
        <p:spPr>
          <a:xfrm>
            <a:off x="2987824" y="4528366"/>
            <a:ext cx="5475328" cy="747553"/>
          </a:xfrm>
        </p:spPr>
        <p:txBody>
          <a:bodyPr/>
          <a:lstStyle/>
          <a:p>
            <a:pPr algn="l"/>
            <a:r>
              <a:rPr lang="el-GR" sz="1800" dirty="0">
                <a:solidFill>
                  <a:schemeClr val="bg2">
                    <a:lumMod val="50000"/>
                  </a:schemeClr>
                </a:solidFill>
                <a:latin typeface="Calibri" panose="020F0502020204030204" pitchFamily="34" charset="0"/>
                <a:cs typeface="Calibri" panose="020F0502020204030204" pitchFamily="34" charset="0"/>
              </a:rPr>
              <a:t>Επιβλέπων καθηγητής: Γεώργιος Γεωργούδης </a:t>
            </a:r>
            <a:endParaRPr lang="en-US" sz="1800" dirty="0">
              <a:solidFill>
                <a:schemeClr val="bg2">
                  <a:lumMod val="50000"/>
                </a:schemeClr>
              </a:solidFill>
              <a:latin typeface="Calibri" panose="020F0502020204030204" pitchFamily="34" charset="0"/>
              <a:cs typeface="Calibri" panose="020F0502020204030204" pitchFamily="34" charset="0"/>
            </a:endParaRPr>
          </a:p>
        </p:txBody>
      </p:sp>
      <p:sp>
        <p:nvSpPr>
          <p:cNvPr id="9" name="Tijdelijke aanduiding voor datum 12"/>
          <p:cNvSpPr txBox="1">
            <a:spLocks/>
          </p:cNvSpPr>
          <p:nvPr/>
        </p:nvSpPr>
        <p:spPr>
          <a:xfrm>
            <a:off x="553637" y="1793848"/>
            <a:ext cx="4378403" cy="978001"/>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b="1" dirty="0">
                <a:latin typeface="Calibri" panose="020F0502020204030204" pitchFamily="34" charset="0"/>
                <a:cs typeface="Calibri" panose="020F0502020204030204" pitchFamily="34" charset="0"/>
              </a:rPr>
              <a:t>Σχολή :  Επιστημών Υγείας και Πρόνοιας </a:t>
            </a:r>
          </a:p>
        </p:txBody>
      </p:sp>
      <p:sp>
        <p:nvSpPr>
          <p:cNvPr id="3" name="Ορθογώνιο 2"/>
          <p:cNvSpPr/>
          <p:nvPr/>
        </p:nvSpPr>
        <p:spPr>
          <a:xfrm>
            <a:off x="179512" y="6453336"/>
            <a:ext cx="2962286" cy="369332"/>
          </a:xfrm>
          <a:prstGeom prst="rect">
            <a:avLst/>
          </a:prstGeom>
        </p:spPr>
        <p:txBody>
          <a:bodyPr wrap="none">
            <a:spAutoFit/>
          </a:bodyPr>
          <a:lstStyle/>
          <a:p>
            <a:r>
              <a:rPr lang="el-GR" dirty="0">
                <a:solidFill>
                  <a:schemeClr val="bg1"/>
                </a:solidFill>
                <a:latin typeface="Calibri" panose="020F0502020204030204" pitchFamily="34" charset="0"/>
                <a:cs typeface="Calibri" panose="020F0502020204030204" pitchFamily="34" charset="0"/>
              </a:rPr>
              <a:t>Αιγάλεω, 24 Οκτωβρίου 2022</a:t>
            </a:r>
          </a:p>
        </p:txBody>
      </p:sp>
      <p:sp>
        <p:nvSpPr>
          <p:cNvPr id="11" name="Tijdelijke aanduiding voor datum 12"/>
          <p:cNvSpPr txBox="1">
            <a:spLocks/>
          </p:cNvSpPr>
          <p:nvPr/>
        </p:nvSpPr>
        <p:spPr>
          <a:xfrm>
            <a:off x="2969569" y="5132607"/>
            <a:ext cx="5552001" cy="1332250"/>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1600" dirty="0">
                <a:solidFill>
                  <a:schemeClr val="bg2">
                    <a:lumMod val="50000"/>
                  </a:schemeClr>
                </a:solidFill>
                <a:latin typeface="Calibri" panose="020F0502020204030204" pitchFamily="34" charset="0"/>
                <a:cs typeface="Calibri" panose="020F0502020204030204" pitchFamily="34" charset="0"/>
              </a:rPr>
              <a:t>Μέλη Συμβουλευτικής Επιτροπής: </a:t>
            </a:r>
          </a:p>
          <a:p>
            <a:pPr marL="457200" indent="-457200" algn="l">
              <a:buAutoNum type="arabicPeriod"/>
            </a:pPr>
            <a:r>
              <a:rPr lang="el-GR" sz="1600" dirty="0">
                <a:solidFill>
                  <a:schemeClr val="bg2">
                    <a:lumMod val="50000"/>
                  </a:schemeClr>
                </a:solidFill>
                <a:latin typeface="Calibri" panose="020F0502020204030204" pitchFamily="34" charset="0"/>
                <a:cs typeface="Calibri" panose="020F0502020204030204" pitchFamily="34" charset="0"/>
              </a:rPr>
              <a:t>Παλίνα Καρακασίδου, τ. Επίκουρη Καθηγήτρια Φυσικοθεραπείας, ΠαΔΑ  </a:t>
            </a:r>
          </a:p>
          <a:p>
            <a:pPr algn="l"/>
            <a:r>
              <a:rPr lang="el-GR" sz="1600" dirty="0">
                <a:solidFill>
                  <a:schemeClr val="bg2">
                    <a:lumMod val="50000"/>
                  </a:schemeClr>
                </a:solidFill>
                <a:latin typeface="Calibri" panose="020F0502020204030204" pitchFamily="34" charset="0"/>
                <a:cs typeface="Calibri" panose="020F0502020204030204" pitchFamily="34" charset="0"/>
              </a:rPr>
              <a:t>2.    Ανδρέας Μαυρογένης, Αναπληρωτής Καθηγητής 	Ορθοπαιδικής, Ιατρική Σχολή ΕΚΠΑ</a:t>
            </a:r>
            <a:endParaRPr lang="en-US" sz="1600" dirty="0">
              <a:solidFill>
                <a:schemeClr val="bg2">
                  <a:lumMod val="50000"/>
                </a:schemeClr>
              </a:solidFill>
              <a:latin typeface="Calibri" panose="020F0502020204030204" pitchFamily="34" charset="0"/>
              <a:cs typeface="Calibri" panose="020F0502020204030204" pitchFamily="34" charset="0"/>
            </a:endParaRPr>
          </a:p>
        </p:txBody>
      </p:sp>
      <p:sp>
        <p:nvSpPr>
          <p:cNvPr id="12" name="Tijdelijke aanduiding voor datum 12"/>
          <p:cNvSpPr txBox="1">
            <a:spLocks/>
          </p:cNvSpPr>
          <p:nvPr/>
        </p:nvSpPr>
        <p:spPr>
          <a:xfrm>
            <a:off x="568764" y="2397212"/>
            <a:ext cx="5475328" cy="978001"/>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b="1" dirty="0">
                <a:latin typeface="Calibri" panose="020F0502020204030204" pitchFamily="34" charset="0"/>
                <a:cs typeface="Calibri" panose="020F0502020204030204" pitchFamily="34" charset="0"/>
              </a:rPr>
              <a:t>Τμήμα:  Φυσικοθεραπείας</a:t>
            </a:r>
          </a:p>
        </p:txBody>
      </p:sp>
      <p:sp>
        <p:nvSpPr>
          <p:cNvPr id="4" name="Titel 3"/>
          <p:cNvSpPr>
            <a:spLocks noGrp="1"/>
          </p:cNvSpPr>
          <p:nvPr>
            <p:ph type="title"/>
          </p:nvPr>
        </p:nvSpPr>
        <p:spPr>
          <a:xfrm>
            <a:off x="179512" y="466109"/>
            <a:ext cx="8784976" cy="1179278"/>
          </a:xfrm>
        </p:spPr>
        <p:txBody>
          <a:bodyPr/>
          <a:lstStyle/>
          <a:p>
            <a:pPr algn="ctr"/>
            <a:r>
              <a:rPr lang="el-GR" sz="2800" b="0" dirty="0">
                <a:latin typeface="Calibri" panose="020F0502020204030204" pitchFamily="34" charset="0"/>
                <a:cs typeface="Calibri" panose="020F0502020204030204" pitchFamily="34" charset="0"/>
              </a:rPr>
              <a:t>«Η αποτελεσματικότητα της μεθόδου Feldenkrais στη μείωση του πόνου και τη βελτίωση της λειτουργικότητας σε ασθενείς με χρόνιο αυχενικό πόνο»</a:t>
            </a:r>
            <a:endParaRPr lang="en-US" sz="2800" b="0" dirty="0">
              <a:latin typeface="Calibri" panose="020F0502020204030204" pitchFamily="34" charset="0"/>
              <a:cs typeface="Calibri" panose="020F0502020204030204" pitchFamily="34" charset="0"/>
            </a:endParaRPr>
          </a:p>
        </p:txBody>
      </p:sp>
      <p:sp>
        <p:nvSpPr>
          <p:cNvPr id="8" name="Tijdelijke aanduiding voor datum 12"/>
          <p:cNvSpPr txBox="1">
            <a:spLocks/>
          </p:cNvSpPr>
          <p:nvPr/>
        </p:nvSpPr>
        <p:spPr>
          <a:xfrm>
            <a:off x="251520" y="2974631"/>
            <a:ext cx="8568951" cy="672208"/>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l-G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r>
              <a:rPr lang="el-GR"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a:t>
            </a:r>
            <a:r>
              <a:rPr lang="el-GR"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Παρουσίαση Προόδου Ερευνητικού Έργου για το ακαδημαϊκό έτος 2021-2022</a:t>
            </a:r>
            <a:endPar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3290101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631" y="256497"/>
            <a:ext cx="8739335" cy="720080"/>
          </a:xfrm>
        </p:spPr>
        <p:txBody>
          <a:bodyPr/>
          <a:lstStyle/>
          <a:p>
            <a:pPr algn="ctr"/>
            <a:r>
              <a:rPr lang="el-GR" sz="3200" dirty="0">
                <a:solidFill>
                  <a:schemeClr val="bg2">
                    <a:lumMod val="75000"/>
                  </a:schemeClr>
                </a:solidFill>
                <a:latin typeface="Calibri" panose="020F0502020204030204" pitchFamily="34" charset="0"/>
              </a:rPr>
              <a:t>Στόχος διδακτορικής διατριβής</a:t>
            </a:r>
          </a:p>
        </p:txBody>
      </p:sp>
      <p:sp>
        <p:nvSpPr>
          <p:cNvPr id="5" name="TextBox 4">
            <a:extLst>
              <a:ext uri="{FF2B5EF4-FFF2-40B4-BE49-F238E27FC236}">
                <a16:creationId xmlns:a16="http://schemas.microsoft.com/office/drawing/2014/main" xmlns="" id="{64D754EC-0F54-4EAF-BBA6-D8F545D381EB}"/>
              </a:ext>
            </a:extLst>
          </p:cNvPr>
          <p:cNvSpPr txBox="1"/>
          <p:nvPr/>
        </p:nvSpPr>
        <p:spPr>
          <a:xfrm>
            <a:off x="348865" y="1384303"/>
            <a:ext cx="8487816" cy="411561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l-GR" dirty="0">
                <a:solidFill>
                  <a:schemeClr val="bg2">
                    <a:lumMod val="75000"/>
                  </a:schemeClr>
                </a:solidFill>
                <a:latin typeface="Calibri" panose="020F0502020204030204" pitchFamily="34" charset="0"/>
              </a:rPr>
              <a:t>Η παρούσα μελέτη αποτελεί μία μονή τυφλή τυχαιοποιημένη ελεγχόμενη κλινική δοκιμή με ένα ενεργό στοιχείο ελέγχου (</a:t>
            </a:r>
            <a:r>
              <a:rPr lang="en-US" dirty="0">
                <a:solidFill>
                  <a:schemeClr val="bg2">
                    <a:lumMod val="75000"/>
                  </a:schemeClr>
                </a:solidFill>
                <a:latin typeface="Calibri" panose="020F0502020204030204" pitchFamily="34" charset="0"/>
              </a:rPr>
              <a:t>active control</a:t>
            </a:r>
            <a:r>
              <a:rPr lang="el-GR" dirty="0">
                <a:solidFill>
                  <a:schemeClr val="bg2">
                    <a:lumMod val="75000"/>
                  </a:schemeClr>
                </a:solidFill>
                <a:latin typeface="Calibri" panose="020F0502020204030204" pitchFamily="34" charset="0"/>
              </a:rPr>
              <a:t>), όπου η παρέμβαση είναι η τεχνική </a:t>
            </a:r>
            <a:r>
              <a:rPr lang="el-GR" b="1" i="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συνειδητοποίηση μέσα από την κίνηση </a:t>
            </a:r>
            <a:r>
              <a:rPr lang="el-GR"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(Awareness Through Movement/ATM) της μεθόδου Feldenkrais </a:t>
            </a:r>
            <a:r>
              <a:rPr lang="el-GR" dirty="0">
                <a:solidFill>
                  <a:schemeClr val="bg2">
                    <a:lumMod val="75000"/>
                  </a:schemeClr>
                </a:solidFill>
                <a:latin typeface="Calibri" panose="020F0502020204030204" pitchFamily="34" charset="0"/>
              </a:rPr>
              <a:t>και η τυπική θεραπεία που χορηγείται στην ομάδα ελέγχου είναι ο συνδυασμός βελονισμού και διατάσεων.</a:t>
            </a:r>
          </a:p>
          <a:p>
            <a:pPr marL="285750" indent="-285750" algn="just">
              <a:lnSpc>
                <a:spcPct val="107000"/>
              </a:lnSpc>
              <a:spcAft>
                <a:spcPts val="800"/>
              </a:spcAft>
              <a:buFont typeface="Arial" panose="020B0604020202020204" pitchFamily="34" charset="0"/>
              <a:buChar char="•"/>
            </a:pP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Σχεδιάστηκε για να ελέγξει εάν και κατά πόσο η εφαρμογή της τεχνικής </a:t>
            </a:r>
            <a:r>
              <a:rPr lang="el-GR" dirty="0">
                <a:solidFill>
                  <a:schemeClr val="bg2">
                    <a:lumMod val="75000"/>
                  </a:schemeClr>
                </a:solidFill>
                <a:latin typeface="Calibri" panose="020F0502020204030204" pitchFamily="34" charset="0"/>
              </a:rPr>
              <a:t>ΑΤΜ</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Wingdings" panose="05000000000000000000" pitchFamily="2" charset="2"/>
              <a:buChar char="ü"/>
            </a:pPr>
            <a:r>
              <a:rPr lang="el-GR"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Θ</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α μειώσει τον πόνο </a:t>
            </a:r>
            <a:r>
              <a:rPr lang="el-GR"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(αλγόμετρο και </a:t>
            </a:r>
            <a:r>
              <a:rPr lang="en-US"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SFMPQ)</a:t>
            </a:r>
            <a:r>
              <a:rPr lang="el-GR"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ü"/>
            </a:pPr>
            <a:r>
              <a:rPr lang="el-GR"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Θ</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α βελτιώσει τη λειτουργικότητα σε ασθενείς με χρόνιο αυχενικό πόνο </a:t>
            </a:r>
          </a:p>
          <a:p>
            <a:pPr algn="just">
              <a:lnSpc>
                <a:spcPct val="107000"/>
              </a:lnSpc>
              <a:spcAft>
                <a:spcPts val="800"/>
              </a:spcAft>
            </a:pPr>
            <a:r>
              <a:rPr lang="el-GR" sz="16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l-GR"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Αισθητήρας 3</a:t>
            </a:r>
            <a:r>
              <a:rPr lang="en-US"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 inertial motion MOOVER</a:t>
            </a:r>
            <a:r>
              <a:rPr lang="el-GR"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και </a:t>
            </a:r>
            <a:r>
              <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NDI</a:t>
            </a:r>
            <a:r>
              <a:rPr lang="en-US"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Θα επιδράσει θετικά στις ψυχοσωματικές παραμέτρους του πόνου </a:t>
            </a:r>
            <a:r>
              <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(HADs, SF-12, FABQ_GR, PCS)</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τόσο ως μεμονωμένη παρέμβαση (1</a:t>
            </a:r>
            <a:r>
              <a:rPr lang="el-GR" sz="1800" baseline="300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ο</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σκέλος) όσο και σε σύγκριση με πρωτόκολλο βελονισμού σε συνδυασμό με διατάσεις (2</a:t>
            </a:r>
            <a:r>
              <a:rPr lang="el-GR" sz="1800" baseline="300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ο</a:t>
            </a:r>
            <a:r>
              <a:rPr lang="el-GR" baseline="30000"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σκέλος).</a:t>
            </a:r>
            <a:endParaRPr lang="el-GR" sz="1800" dirty="0">
              <a:solidFill>
                <a:schemeClr val="accent1">
                  <a:lumMod val="50000"/>
                </a:schemeClr>
              </a:solidFill>
              <a:effectLst/>
              <a:latin typeface="Calibri" panose="020F0502020204030204" pitchFamily="34" charset="0"/>
              <a:ea typeface="Calibri" panose="020F0502020204030204" pitchFamily="34" charset="0"/>
            </a:endParaRPr>
          </a:p>
        </p:txBody>
      </p:sp>
      <p:pic>
        <p:nvPicPr>
          <p:cNvPr id="1026" name="Picture 2" descr="Παθησεις Αυχένα Φυσιοθεραπεία και αποκατάσταση">
            <a:extLst>
              <a:ext uri="{FF2B5EF4-FFF2-40B4-BE49-F238E27FC236}">
                <a16:creationId xmlns:a16="http://schemas.microsoft.com/office/drawing/2014/main" xmlns="" id="{E6AEF93A-07A0-4423-85CE-A1A309C74E9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5633" y="0"/>
            <a:ext cx="944126" cy="1260458"/>
          </a:xfrm>
          <a:prstGeom prst="rect">
            <a:avLst/>
          </a:prstGeom>
          <a:noFill/>
          <a:effectLst>
            <a:softEdge rad="2286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20999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xmlns="" id="{CBAA7041-F0DA-5DD7-19E1-3A34159E743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86010" y="971527"/>
            <a:ext cx="3472608" cy="2604456"/>
          </a:xfrm>
        </p:spPr>
      </p:pic>
      <p:sp>
        <p:nvSpPr>
          <p:cNvPr id="2" name="Θέση ημερομηνίας 1">
            <a:extLst>
              <a:ext uri="{FF2B5EF4-FFF2-40B4-BE49-F238E27FC236}">
                <a16:creationId xmlns:a16="http://schemas.microsoft.com/office/drawing/2014/main" xmlns="" id="{F4A9A2DD-2679-ED4B-51E7-56C44255C0D1}"/>
              </a:ext>
            </a:extLst>
          </p:cNvPr>
          <p:cNvSpPr>
            <a:spLocks noGrp="1"/>
          </p:cNvSpPr>
          <p:nvPr>
            <p:ph type="dt" sz="half" idx="10"/>
          </p:nvPr>
        </p:nvSpPr>
        <p:spPr/>
        <p:txBody>
          <a:bodyPr/>
          <a:lstStyle/>
          <a:p>
            <a:endParaRPr lang="el-GR" dirty="0"/>
          </a:p>
        </p:txBody>
      </p:sp>
      <p:pic>
        <p:nvPicPr>
          <p:cNvPr id="11" name="Εικόνα 10">
            <a:extLst>
              <a:ext uri="{FF2B5EF4-FFF2-40B4-BE49-F238E27FC236}">
                <a16:creationId xmlns:a16="http://schemas.microsoft.com/office/drawing/2014/main" xmlns="" id="{235C0F6C-C73A-14C6-465A-F00A6EF7697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8" y="3695990"/>
            <a:ext cx="3493702" cy="2620276"/>
          </a:xfrm>
          <a:prstGeom prst="rect">
            <a:avLst/>
          </a:prstGeom>
        </p:spPr>
      </p:pic>
      <p:pic>
        <p:nvPicPr>
          <p:cNvPr id="13" name="Εικόνα 12">
            <a:extLst>
              <a:ext uri="{FF2B5EF4-FFF2-40B4-BE49-F238E27FC236}">
                <a16:creationId xmlns:a16="http://schemas.microsoft.com/office/drawing/2014/main" xmlns="" id="{189B796C-FB10-E3C5-7FD1-A24E3FFF5BB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6058" y="971527"/>
            <a:ext cx="3472607" cy="2604455"/>
          </a:xfrm>
          <a:prstGeom prst="rect">
            <a:avLst/>
          </a:prstGeom>
        </p:spPr>
      </p:pic>
      <p:pic>
        <p:nvPicPr>
          <p:cNvPr id="15" name="Εικόνα 14">
            <a:extLst>
              <a:ext uri="{FF2B5EF4-FFF2-40B4-BE49-F238E27FC236}">
                <a16:creationId xmlns:a16="http://schemas.microsoft.com/office/drawing/2014/main" xmlns="" id="{C5483000-F478-C01D-EFE6-07D24C0168A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1955" y="3704521"/>
            <a:ext cx="3493702" cy="2620277"/>
          </a:xfrm>
          <a:prstGeom prst="rect">
            <a:avLst/>
          </a:prstGeom>
        </p:spPr>
      </p:pic>
      <p:sp>
        <p:nvSpPr>
          <p:cNvPr id="16" name="Τίτλος 3">
            <a:extLst>
              <a:ext uri="{FF2B5EF4-FFF2-40B4-BE49-F238E27FC236}">
                <a16:creationId xmlns:a16="http://schemas.microsoft.com/office/drawing/2014/main" xmlns="" id="{1A08A90F-9590-9BB7-F5CF-66A4D3628B72}"/>
              </a:ext>
            </a:extLst>
          </p:cNvPr>
          <p:cNvSpPr>
            <a:spLocks noGrp="1"/>
          </p:cNvSpPr>
          <p:nvPr>
            <p:ph type="title"/>
          </p:nvPr>
        </p:nvSpPr>
        <p:spPr>
          <a:xfrm>
            <a:off x="404813" y="404813"/>
            <a:ext cx="8334375" cy="431800"/>
          </a:xfrm>
        </p:spPr>
        <p:txBody>
          <a:bodyPr/>
          <a:lstStyle/>
          <a:p>
            <a:pPr algn="ctr"/>
            <a:r>
              <a:rPr lang="en-US" u="sng" dirty="0">
                <a:solidFill>
                  <a:schemeClr val="bg2">
                    <a:lumMod val="75000"/>
                  </a:schemeClr>
                </a:solidFill>
                <a:latin typeface="Calibri" panose="020F0502020204030204" pitchFamily="34" charset="0"/>
              </a:rPr>
              <a:t>Intervention group</a:t>
            </a:r>
            <a:endParaRPr lang="el-GR" u="sng" dirty="0">
              <a:solidFill>
                <a:schemeClr val="bg2">
                  <a:lumMod val="75000"/>
                </a:schemeClr>
              </a:solidFill>
              <a:latin typeface="Calibri" panose="020F0502020204030204" pitchFamily="34" charset="0"/>
            </a:endParaRPr>
          </a:p>
        </p:txBody>
      </p:sp>
    </p:spTree>
    <p:extLst>
      <p:ext uri="{BB962C8B-B14F-4D97-AF65-F5344CB8AC3E}">
        <p14:creationId xmlns:p14="http://schemas.microsoft.com/office/powerpoint/2010/main" xmlns="" val="190758107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xmlns="" id="{7BFBFDCE-C6C5-7487-ADC5-96009DF8E15D}"/>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9067" t="-31"/>
          <a:stretch/>
        </p:blipFill>
        <p:spPr>
          <a:xfrm rot="5400000">
            <a:off x="685860" y="3769418"/>
            <a:ext cx="2743090" cy="2542791"/>
          </a:xfrm>
        </p:spPr>
      </p:pic>
      <p:sp>
        <p:nvSpPr>
          <p:cNvPr id="2" name="Θέση ημερομηνίας 1">
            <a:extLst>
              <a:ext uri="{FF2B5EF4-FFF2-40B4-BE49-F238E27FC236}">
                <a16:creationId xmlns:a16="http://schemas.microsoft.com/office/drawing/2014/main" xmlns="" id="{8B19CEED-7122-793B-5931-A4E5495166ED}"/>
              </a:ext>
            </a:extLst>
          </p:cNvPr>
          <p:cNvSpPr>
            <a:spLocks noGrp="1"/>
          </p:cNvSpPr>
          <p:nvPr>
            <p:ph type="dt" sz="half" idx="10"/>
          </p:nvPr>
        </p:nvSpPr>
        <p:spPr/>
        <p:txBody>
          <a:bodyPr/>
          <a:lstStyle/>
          <a:p>
            <a:endParaRPr lang="el-GR" dirty="0"/>
          </a:p>
        </p:txBody>
      </p:sp>
      <p:sp>
        <p:nvSpPr>
          <p:cNvPr id="8" name="Τίτλος 3">
            <a:extLst>
              <a:ext uri="{FF2B5EF4-FFF2-40B4-BE49-F238E27FC236}">
                <a16:creationId xmlns:a16="http://schemas.microsoft.com/office/drawing/2014/main" xmlns="" id="{CBFF2EE9-8F42-0F1C-C21B-4CA7A9BF78F7}"/>
              </a:ext>
            </a:extLst>
          </p:cNvPr>
          <p:cNvSpPr>
            <a:spLocks noGrp="1"/>
          </p:cNvSpPr>
          <p:nvPr>
            <p:ph type="title"/>
          </p:nvPr>
        </p:nvSpPr>
        <p:spPr>
          <a:xfrm>
            <a:off x="388233" y="239502"/>
            <a:ext cx="8334375" cy="398074"/>
          </a:xfrm>
        </p:spPr>
        <p:txBody>
          <a:bodyPr/>
          <a:lstStyle/>
          <a:p>
            <a:pPr algn="ctr"/>
            <a:r>
              <a:rPr lang="en-US" u="sng" dirty="0">
                <a:solidFill>
                  <a:schemeClr val="tx2">
                    <a:lumMod val="75000"/>
                  </a:schemeClr>
                </a:solidFill>
                <a:latin typeface="Calibri" panose="020F0502020204030204" pitchFamily="34" charset="0"/>
              </a:rPr>
              <a:t>Active control group</a:t>
            </a:r>
            <a:r>
              <a:rPr lang="el-GR" u="sng" dirty="0">
                <a:solidFill>
                  <a:schemeClr val="tx2">
                    <a:lumMod val="75000"/>
                  </a:schemeClr>
                </a:solidFill>
                <a:latin typeface="Calibri" panose="020F0502020204030204" pitchFamily="34" charset="0"/>
              </a:rPr>
              <a:t> </a:t>
            </a:r>
          </a:p>
        </p:txBody>
      </p:sp>
      <p:pic>
        <p:nvPicPr>
          <p:cNvPr id="12" name="Εικόνα 11">
            <a:extLst>
              <a:ext uri="{FF2B5EF4-FFF2-40B4-BE49-F238E27FC236}">
                <a16:creationId xmlns:a16="http://schemas.microsoft.com/office/drawing/2014/main" xmlns="" id="{3F437D77-BA84-63C1-A923-468C6FF776C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965" t="9043"/>
          <a:stretch/>
        </p:blipFill>
        <p:spPr>
          <a:xfrm rot="5400000">
            <a:off x="5802399" y="3960413"/>
            <a:ext cx="2743090" cy="2175006"/>
          </a:xfrm>
          <a:prstGeom prst="rect">
            <a:avLst/>
          </a:prstGeom>
        </p:spPr>
      </p:pic>
      <p:pic>
        <p:nvPicPr>
          <p:cNvPr id="16" name="Εικόνα 15">
            <a:extLst>
              <a:ext uri="{FF2B5EF4-FFF2-40B4-BE49-F238E27FC236}">
                <a16:creationId xmlns:a16="http://schemas.microsoft.com/office/drawing/2014/main" xmlns="" id="{6DDDF68D-4804-2400-5DBD-1613BB17D1F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4700" t="7601" b="2800"/>
          <a:stretch/>
        </p:blipFill>
        <p:spPr>
          <a:xfrm rot="5400000">
            <a:off x="3336075" y="3888686"/>
            <a:ext cx="2743091" cy="2304256"/>
          </a:xfrm>
          <a:prstGeom prst="rect">
            <a:avLst/>
          </a:prstGeom>
        </p:spPr>
      </p:pic>
      <p:pic>
        <p:nvPicPr>
          <p:cNvPr id="18" name="Εικόνα 17">
            <a:extLst>
              <a:ext uri="{FF2B5EF4-FFF2-40B4-BE49-F238E27FC236}">
                <a16:creationId xmlns:a16="http://schemas.microsoft.com/office/drawing/2014/main" xmlns="" id="{0CDB9E7C-C00D-BFC7-70E5-D84813F4978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4851" t="-341" r="11150"/>
          <a:stretch/>
        </p:blipFill>
        <p:spPr>
          <a:xfrm rot="5400000">
            <a:off x="693551" y="927934"/>
            <a:ext cx="2727708" cy="2542791"/>
          </a:xfrm>
          <a:prstGeom prst="rect">
            <a:avLst/>
          </a:prstGeom>
        </p:spPr>
      </p:pic>
      <p:pic>
        <p:nvPicPr>
          <p:cNvPr id="20" name="Εικόνα 19">
            <a:extLst>
              <a:ext uri="{FF2B5EF4-FFF2-40B4-BE49-F238E27FC236}">
                <a16:creationId xmlns:a16="http://schemas.microsoft.com/office/drawing/2014/main" xmlns="" id="{E80B7D6B-1B1F-5B25-79A4-F55502F4747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492" t="1057" r="12183"/>
          <a:stretch/>
        </p:blipFill>
        <p:spPr>
          <a:xfrm rot="5400000">
            <a:off x="3345895" y="1027832"/>
            <a:ext cx="2727708" cy="2342997"/>
          </a:xfrm>
          <a:prstGeom prst="rect">
            <a:avLst/>
          </a:prstGeom>
        </p:spPr>
      </p:pic>
      <p:pic>
        <p:nvPicPr>
          <p:cNvPr id="22" name="Εικόνα 21">
            <a:extLst>
              <a:ext uri="{FF2B5EF4-FFF2-40B4-BE49-F238E27FC236}">
                <a16:creationId xmlns:a16="http://schemas.microsoft.com/office/drawing/2014/main" xmlns="" id="{384E41F0-5554-22C9-2356-3053D705FF42}"/>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3492" t="2455" r="8001"/>
          <a:stretch/>
        </p:blipFill>
        <p:spPr>
          <a:xfrm rot="5400000">
            <a:off x="5859797" y="1069470"/>
            <a:ext cx="2628294" cy="2175006"/>
          </a:xfrm>
          <a:prstGeom prst="rect">
            <a:avLst/>
          </a:prstGeom>
        </p:spPr>
      </p:pic>
    </p:spTree>
    <p:extLst>
      <p:ext uri="{BB962C8B-B14F-4D97-AF65-F5344CB8AC3E}">
        <p14:creationId xmlns:p14="http://schemas.microsoft.com/office/powerpoint/2010/main" xmlns="" val="26044050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6FD543CC-77D9-CB78-BB86-D98FBA02A21B}"/>
              </a:ext>
            </a:extLst>
          </p:cNvPr>
          <p:cNvSpPr>
            <a:spLocks noGrp="1"/>
          </p:cNvSpPr>
          <p:nvPr>
            <p:ph type="title"/>
          </p:nvPr>
        </p:nvSpPr>
        <p:spPr>
          <a:xfrm>
            <a:off x="404813" y="404813"/>
            <a:ext cx="8334375" cy="431800"/>
          </a:xfrm>
        </p:spPr>
        <p:txBody>
          <a:bodyPr/>
          <a:lstStyle/>
          <a:p>
            <a:pPr algn="ctr"/>
            <a:r>
              <a:rPr lang="el-GR" dirty="0">
                <a:latin typeface="Calibri" panose="020F0502020204030204" pitchFamily="34" charset="0"/>
              </a:rPr>
              <a:t>Αναφορά προόδου</a:t>
            </a:r>
          </a:p>
        </p:txBody>
      </p:sp>
      <p:sp>
        <p:nvSpPr>
          <p:cNvPr id="3" name="Content Placeholder 2">
            <a:extLst>
              <a:ext uri="{FF2B5EF4-FFF2-40B4-BE49-F238E27FC236}">
                <a16:creationId xmlns:a16="http://schemas.microsoft.com/office/drawing/2014/main" xmlns="" id="{C355A550-8F87-4005-AD47-E1CE897E9B3C}"/>
              </a:ext>
            </a:extLst>
          </p:cNvPr>
          <p:cNvSpPr>
            <a:spLocks noGrp="1"/>
          </p:cNvSpPr>
          <p:nvPr>
            <p:ph idx="1"/>
          </p:nvPr>
        </p:nvSpPr>
        <p:spPr/>
        <p:txBody>
          <a:bodyPr/>
          <a:lstStyle/>
          <a:p>
            <a:pPr algn="just"/>
            <a:r>
              <a:rPr lang="el-GR" dirty="0">
                <a:latin typeface="Calibri" panose="020F0502020204030204" pitchFamily="34" charset="0"/>
              </a:rPr>
              <a:t>Η τελική ερευνητική πρόταση της μελέτης έχει κατατεθεί και έχει πάρει έγκριση τόσο από το κύριο όργανο που την αφορά που είναι η Πανεπιστημιακή Α’ Αναισθησιολογική Κλινική και το Ιατρείο Πόνου του Αρεταίειου νοσοκομείου </a:t>
            </a:r>
            <a:r>
              <a:rPr lang="el-GR" b="1" dirty="0">
                <a:latin typeface="Calibri" panose="020F0502020204030204" pitchFamily="34" charset="0"/>
              </a:rPr>
              <a:t>(</a:t>
            </a:r>
            <a:r>
              <a:rPr lang="el-GR" b="1" i="1" dirty="0">
                <a:latin typeface="Calibri" panose="020F0502020204030204" pitchFamily="34" charset="0"/>
              </a:rPr>
              <a:t>Αρ. έγκρισης 263/12-11-2020</a:t>
            </a:r>
            <a:r>
              <a:rPr lang="el-GR" b="1" dirty="0">
                <a:latin typeface="Calibri" panose="020F0502020204030204" pitchFamily="34" charset="0"/>
              </a:rPr>
              <a:t>)</a:t>
            </a:r>
            <a:r>
              <a:rPr lang="el-GR" dirty="0">
                <a:latin typeface="Calibri" panose="020F0502020204030204" pitchFamily="34" charset="0"/>
              </a:rPr>
              <a:t>, όσο και από την Επιτροπή Ηθικής και Δεοντολογίας της Έρευνας του ΠΑΔΑ, με </a:t>
            </a:r>
            <a:r>
              <a:rPr lang="el-GR" b="1" i="1" dirty="0">
                <a:latin typeface="Calibri" panose="020F0502020204030204" pitchFamily="34" charset="0"/>
              </a:rPr>
              <a:t>αριθμό πρωτοκόλλου: 103276/18-12-2020.</a:t>
            </a:r>
          </a:p>
          <a:p>
            <a:pPr algn="just"/>
            <a:endParaRPr lang="el-GR" dirty="0">
              <a:latin typeface="Calibri" panose="020F0502020204030204" pitchFamily="34" charset="0"/>
            </a:endParaRPr>
          </a:p>
          <a:p>
            <a:pPr marL="0" indent="0" algn="just">
              <a:buNone/>
            </a:pPr>
            <a:r>
              <a:rPr lang="el-GR" dirty="0">
                <a:latin typeface="Calibri" panose="020F0502020204030204" pitchFamily="34" charset="0"/>
              </a:rPr>
              <a:t> </a:t>
            </a:r>
          </a:p>
          <a:p>
            <a:pPr algn="just"/>
            <a:endParaRPr lang="el-GR" dirty="0">
              <a:latin typeface="Calibri" panose="020F0502020204030204" pitchFamily="34" charset="0"/>
            </a:endParaRPr>
          </a:p>
        </p:txBody>
      </p:sp>
      <p:pic>
        <p:nvPicPr>
          <p:cNvPr id="6" name="Εικόνα 12">
            <a:extLst>
              <a:ext uri="{FF2B5EF4-FFF2-40B4-BE49-F238E27FC236}">
                <a16:creationId xmlns:a16="http://schemas.microsoft.com/office/drawing/2014/main" xmlns="" id="{923AA3D7-A389-4675-8D46-40C207E3C95E}"/>
              </a:ext>
            </a:extLst>
          </p:cNvPr>
          <p:cNvPicPr/>
          <p:nvPr/>
        </p:nvPicPr>
        <p:blipFill>
          <a:blip r:embed="rId2" cstate="print">
            <a:extLst>
              <a:ext uri="{28A0092B-C50C-407E-A947-70E740481C1C}">
                <a14:useLocalDpi xmlns:a14="http://schemas.microsoft.com/office/drawing/2010/main" xmlns="" val="0"/>
              </a:ext>
            </a:extLst>
          </a:blip>
          <a:stretch>
            <a:fillRect/>
          </a:stretch>
        </p:blipFill>
        <p:spPr>
          <a:xfrm>
            <a:off x="692190" y="2924944"/>
            <a:ext cx="1779270" cy="2338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Εικόνα 11">
            <a:extLst>
              <a:ext uri="{FF2B5EF4-FFF2-40B4-BE49-F238E27FC236}">
                <a16:creationId xmlns:a16="http://schemas.microsoft.com/office/drawing/2014/main" xmlns="" id="{6167A496-5115-4CD7-BF1A-54614E6C6C87}"/>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2936492" y="2924944"/>
            <a:ext cx="1779270" cy="23387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xmlns="" id="{400B998F-6CB1-4762-A38C-5BBEF248E81B}"/>
              </a:ext>
            </a:extLst>
          </p:cNvPr>
          <p:cNvPicPr/>
          <p:nvPr/>
        </p:nvPicPr>
        <p:blipFill rotWithShape="1">
          <a:blip r:embed="rId4" cstate="print"/>
          <a:srcRect t="10945" b="6641"/>
          <a:stretch/>
        </p:blipFill>
        <p:spPr bwMode="auto">
          <a:xfrm>
            <a:off x="5004048" y="3140968"/>
            <a:ext cx="3652592" cy="1816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61209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B39FDC29-2B6C-4BC2-9779-9D1B53A889FC}"/>
              </a:ext>
            </a:extLst>
          </p:cNvPr>
          <p:cNvSpPr txBox="1"/>
          <p:nvPr/>
        </p:nvSpPr>
        <p:spPr>
          <a:xfrm>
            <a:off x="245841" y="1286333"/>
            <a:ext cx="5063306" cy="1077218"/>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schemeClr val="bg2"/>
                </a:solidFill>
                <a:effectLst/>
                <a:uLnTx/>
                <a:uFillTx/>
                <a:latin typeface="Calibri" panose="020F0502020204030204" pitchFamily="34" charset="0"/>
              </a:rPr>
              <a:t>Πραγματοποιήθηκε υλικοτεχνική μελέτη για τον καθορισμό του απαραίτητου εξοπλισμού διεξαγωγής της έρευνας και αγοράστηκε εξοπλισμός που απαιτούνταν </a:t>
            </a:r>
          </a:p>
        </p:txBody>
      </p:sp>
      <p:sp>
        <p:nvSpPr>
          <p:cNvPr id="2" name="Titel 1"/>
          <p:cNvSpPr>
            <a:spLocks noGrp="1"/>
          </p:cNvSpPr>
          <p:nvPr>
            <p:ph type="title"/>
          </p:nvPr>
        </p:nvSpPr>
        <p:spPr>
          <a:xfrm>
            <a:off x="0" y="0"/>
            <a:ext cx="8739335" cy="720080"/>
          </a:xfrm>
        </p:spPr>
        <p:txBody>
          <a:bodyPr/>
          <a:lstStyle/>
          <a:p>
            <a:pPr algn="ctr"/>
            <a:r>
              <a:rPr lang="el-GR" dirty="0">
                <a:latin typeface="Calibri" panose="020F0502020204030204" pitchFamily="34" charset="0"/>
              </a:rPr>
              <a:t>Αναφορά προόδου</a:t>
            </a:r>
          </a:p>
        </p:txBody>
      </p:sp>
      <p:pic>
        <p:nvPicPr>
          <p:cNvPr id="11" name="Εικόνα 10">
            <a:extLst>
              <a:ext uri="{FF2B5EF4-FFF2-40B4-BE49-F238E27FC236}">
                <a16:creationId xmlns:a16="http://schemas.microsoft.com/office/drawing/2014/main" xmlns="" id="{0CE461F2-3202-40EF-96B6-7AEC86A1C6D7}"/>
              </a:ext>
            </a:extLst>
          </p:cNvPr>
          <p:cNvPicPr>
            <a:picLocks noChangeAspect="1"/>
          </p:cNvPicPr>
          <p:nvPr/>
        </p:nvPicPr>
        <p:blipFill rotWithShape="1">
          <a:blip r:embed="rId2" cstate="print"/>
          <a:srcRect l="46851" t="52155" r="31550" b="17921"/>
          <a:stretch/>
        </p:blipFill>
        <p:spPr>
          <a:xfrm>
            <a:off x="5436096" y="877926"/>
            <a:ext cx="3203966" cy="2495579"/>
          </a:xfrm>
          <a:prstGeom prst="rect">
            <a:avLst/>
          </a:prstGeom>
        </p:spPr>
      </p:pic>
      <p:sp>
        <p:nvSpPr>
          <p:cNvPr id="15" name="TextBox 14">
            <a:extLst>
              <a:ext uri="{FF2B5EF4-FFF2-40B4-BE49-F238E27FC236}">
                <a16:creationId xmlns:a16="http://schemas.microsoft.com/office/drawing/2014/main" xmlns="" id="{46CB8ED7-281B-418E-86C8-ED31EB416CFD}"/>
              </a:ext>
            </a:extLst>
          </p:cNvPr>
          <p:cNvSpPr txBox="1"/>
          <p:nvPr/>
        </p:nvSpPr>
        <p:spPr>
          <a:xfrm>
            <a:off x="245840" y="2445109"/>
            <a:ext cx="5063305" cy="132343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schemeClr val="bg2"/>
                </a:solidFill>
                <a:effectLst/>
                <a:uLnTx/>
                <a:uFillTx/>
                <a:latin typeface="Calibri" panose="020F0502020204030204" pitchFamily="34" charset="0"/>
              </a:rPr>
              <a:t>Σχεδιάστηκαν τέσσερα έντυπα </a:t>
            </a:r>
            <a:endParaRPr kumimoji="0" lang="en-US" sz="1600" b="0" i="0" u="none" strike="noStrike" kern="1200" cap="none" spc="0" normalizeH="0" baseline="0" noProof="0" dirty="0">
              <a:ln>
                <a:noFill/>
              </a:ln>
              <a:solidFill>
                <a:schemeClr val="bg2"/>
              </a:solidFill>
              <a:effectLst/>
              <a:uLnTx/>
              <a:uFillTx/>
              <a:latin typeface="Calibri" panose="020F050202020403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l-GR" sz="1600" b="0" i="0" u="none" strike="noStrike" kern="1200" cap="none" spc="0" normalizeH="0" baseline="0" noProof="0" dirty="0">
                <a:ln>
                  <a:noFill/>
                </a:ln>
                <a:solidFill>
                  <a:schemeClr val="bg2"/>
                </a:solidFill>
                <a:effectLst/>
                <a:uLnTx/>
                <a:uFillTx/>
                <a:latin typeface="Calibri" panose="020F0502020204030204" pitchFamily="34" charset="0"/>
              </a:rPr>
              <a:t>(Έντυπο ενημέρωσης, Έντυπο συγκατάθεσης, Έντυπο καταγραφής των δημογραφικών και περιγραφικών χαρακτηριστικών των συμμετεχόντων και Έντυπο για την αξιολόγηση της έρευνας από τους συμμετέχοντες)</a:t>
            </a:r>
          </a:p>
        </p:txBody>
      </p:sp>
      <p:pic>
        <p:nvPicPr>
          <p:cNvPr id="16" name="Εικόνα 15">
            <a:extLst>
              <a:ext uri="{FF2B5EF4-FFF2-40B4-BE49-F238E27FC236}">
                <a16:creationId xmlns:a16="http://schemas.microsoft.com/office/drawing/2014/main" xmlns="" id="{B4960820-5614-470D-90F5-E0DE902DE11B}"/>
              </a:ext>
            </a:extLst>
          </p:cNvPr>
          <p:cNvPicPr>
            <a:picLocks noChangeAspect="1"/>
          </p:cNvPicPr>
          <p:nvPr/>
        </p:nvPicPr>
        <p:blipFill rotWithShape="1">
          <a:blip r:embed="rId3" cstate="print"/>
          <a:srcRect l="9051" t="24788" r="35824" b="13765"/>
          <a:stretch/>
        </p:blipFill>
        <p:spPr>
          <a:xfrm>
            <a:off x="5504709" y="3955318"/>
            <a:ext cx="3234626" cy="2027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Εικόνα 16">
            <a:extLst>
              <a:ext uri="{FF2B5EF4-FFF2-40B4-BE49-F238E27FC236}">
                <a16:creationId xmlns:a16="http://schemas.microsoft.com/office/drawing/2014/main" xmlns="" id="{94B9BAC2-524B-4C64-A799-360E0BD4E06B}"/>
              </a:ext>
            </a:extLst>
          </p:cNvPr>
          <p:cNvPicPr>
            <a:picLocks noChangeAspect="1"/>
          </p:cNvPicPr>
          <p:nvPr/>
        </p:nvPicPr>
        <p:blipFill>
          <a:blip r:embed="rId4" cstate="print"/>
          <a:stretch>
            <a:fillRect/>
          </a:stretch>
        </p:blipFill>
        <p:spPr>
          <a:xfrm>
            <a:off x="644722" y="4041170"/>
            <a:ext cx="4265539" cy="1793613"/>
          </a:xfrm>
          <a:prstGeom prst="rect">
            <a:avLst/>
          </a:prstGeom>
        </p:spPr>
      </p:pic>
    </p:spTree>
    <p:extLst>
      <p:ext uri="{BB962C8B-B14F-4D97-AF65-F5344CB8AC3E}">
        <p14:creationId xmlns:p14="http://schemas.microsoft.com/office/powerpoint/2010/main" xmlns="" val="352176648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E7C4641C-1D95-4742-9C78-AF4A1A314793}"/>
              </a:ext>
            </a:extLst>
          </p:cNvPr>
          <p:cNvSpPr>
            <a:spLocks noGrp="1"/>
          </p:cNvSpPr>
          <p:nvPr>
            <p:ph type="title"/>
          </p:nvPr>
        </p:nvSpPr>
        <p:spPr>
          <a:xfrm>
            <a:off x="497034" y="237266"/>
            <a:ext cx="8334670" cy="432048"/>
          </a:xfrm>
        </p:spPr>
        <p:txBody>
          <a:bodyPr/>
          <a:lstStyle/>
          <a:p>
            <a:pPr algn="ctr"/>
            <a:r>
              <a:rPr lang="el-GR" sz="3200" dirty="0">
                <a:solidFill>
                  <a:schemeClr val="bg2">
                    <a:lumMod val="75000"/>
                  </a:schemeClr>
                </a:solidFill>
                <a:latin typeface="Calibri" panose="020F0502020204030204" pitchFamily="34" charset="0"/>
              </a:rPr>
              <a:t>Δειγματοληψία</a:t>
            </a:r>
          </a:p>
        </p:txBody>
      </p:sp>
      <p:sp>
        <p:nvSpPr>
          <p:cNvPr id="12" name="TextBox 11">
            <a:extLst>
              <a:ext uri="{FF2B5EF4-FFF2-40B4-BE49-F238E27FC236}">
                <a16:creationId xmlns:a16="http://schemas.microsoft.com/office/drawing/2014/main" xmlns="" id="{90B4CB77-BA36-4C30-A654-FC0E8DEE14DA}"/>
              </a:ext>
            </a:extLst>
          </p:cNvPr>
          <p:cNvSpPr txBox="1"/>
          <p:nvPr/>
        </p:nvSpPr>
        <p:spPr>
          <a:xfrm>
            <a:off x="497034" y="1777809"/>
            <a:ext cx="2208115" cy="3046988"/>
          </a:xfrm>
          <a:prstGeom prst="rect">
            <a:avLst/>
          </a:prstGeom>
          <a:noFill/>
        </p:spPr>
        <p:txBody>
          <a:bodyPr wrap="square">
            <a:spAutoFit/>
          </a:bodyPr>
          <a:lstStyle/>
          <a:p>
            <a:pPr marL="285750" indent="-285750">
              <a:buFont typeface="Wingdings" panose="05000000000000000000" pitchFamily="2" charset="2"/>
              <a:buChar char="Ø"/>
            </a:pPr>
            <a:endParaRPr lang="el-GR" sz="1600" b="1" dirty="0">
              <a:solidFill>
                <a:schemeClr val="bg2">
                  <a:lumMod val="75000"/>
                </a:schemeClr>
              </a:solidFill>
              <a:latin typeface="Calibri" panose="020F0502020204030204" pitchFamily="34" charset="0"/>
            </a:endParaRPr>
          </a:p>
          <a:p>
            <a:pPr marL="285750" indent="-285750">
              <a:buFont typeface="Wingdings" panose="05000000000000000000" pitchFamily="2" charset="2"/>
              <a:buChar char="Ø"/>
            </a:pPr>
            <a:r>
              <a:rPr lang="el-GR" sz="1600" dirty="0">
                <a:solidFill>
                  <a:schemeClr val="bg2">
                    <a:lumMod val="75000"/>
                  </a:schemeClr>
                </a:solidFill>
                <a:latin typeface="Calibri" panose="020F0502020204030204" pitchFamily="34" charset="0"/>
              </a:rPr>
              <a:t>Ο υπολογισμός πραγματοποιήθηκε με το πρόγραμμα G*power έκδοση 3.1.9.7* και το απαραίτητο μέγεθος δείγματος υπολογίστηκε στα </a:t>
            </a:r>
            <a:r>
              <a:rPr lang="el-GR" sz="1600" i="1" dirty="0">
                <a:solidFill>
                  <a:schemeClr val="bg2">
                    <a:lumMod val="75000"/>
                  </a:schemeClr>
                </a:solidFill>
                <a:effectLst>
                  <a:outerShdw blurRad="38100" dist="38100" dir="2700000" algn="tl">
                    <a:srgbClr val="000000">
                      <a:alpha val="43137"/>
                    </a:srgbClr>
                  </a:outerShdw>
                </a:effectLst>
                <a:latin typeface="Calibri" panose="020F0502020204030204" pitchFamily="34" charset="0"/>
              </a:rPr>
              <a:t>128</a:t>
            </a:r>
            <a:r>
              <a:rPr lang="el-GR" sz="1600" dirty="0">
                <a:solidFill>
                  <a:schemeClr val="bg2">
                    <a:lumMod val="75000"/>
                  </a:schemeClr>
                </a:solidFill>
                <a:latin typeface="Calibri" panose="020F0502020204030204" pitchFamily="34" charset="0"/>
              </a:rPr>
              <a:t> άτομα</a:t>
            </a:r>
            <a:endParaRPr lang="en-US" sz="1600" dirty="0">
              <a:solidFill>
                <a:schemeClr val="bg2">
                  <a:lumMod val="75000"/>
                </a:schemeClr>
              </a:solidFill>
              <a:latin typeface="Calibri" panose="020F0502020204030204" pitchFamily="34" charset="0"/>
            </a:endParaRPr>
          </a:p>
          <a:p>
            <a:pPr marL="285750" indent="-285750">
              <a:buFont typeface="Wingdings" panose="05000000000000000000" pitchFamily="2" charset="2"/>
              <a:buChar char="Ø"/>
            </a:pPr>
            <a:endParaRPr lang="el-GR" sz="1600" dirty="0">
              <a:solidFill>
                <a:schemeClr val="bg2">
                  <a:lumMod val="75000"/>
                </a:schemeClr>
              </a:solidFill>
              <a:latin typeface="Calibri" panose="020F0502020204030204" pitchFamily="34" charset="0"/>
            </a:endParaRPr>
          </a:p>
          <a:p>
            <a:endParaRPr lang="el-GR" sz="1600" dirty="0">
              <a:solidFill>
                <a:schemeClr val="bg2">
                  <a:lumMod val="75000"/>
                </a:schemeClr>
              </a:solidFill>
              <a:latin typeface="Calibri" panose="020F0502020204030204" pitchFamily="34" charset="0"/>
            </a:endParaRPr>
          </a:p>
        </p:txBody>
      </p:sp>
      <p:pic>
        <p:nvPicPr>
          <p:cNvPr id="16" name="Εικόνα 15">
            <a:extLst>
              <a:ext uri="{FF2B5EF4-FFF2-40B4-BE49-F238E27FC236}">
                <a16:creationId xmlns:a16="http://schemas.microsoft.com/office/drawing/2014/main" xmlns="" id="{B77E68F9-46DE-4D4C-A14E-ED701F0EBEB7}"/>
              </a:ext>
            </a:extLst>
          </p:cNvPr>
          <p:cNvPicPr>
            <a:picLocks noChangeAspect="1"/>
          </p:cNvPicPr>
          <p:nvPr/>
        </p:nvPicPr>
        <p:blipFill>
          <a:blip r:embed="rId2" cstate="print"/>
          <a:stretch>
            <a:fillRect/>
          </a:stretch>
        </p:blipFill>
        <p:spPr>
          <a:xfrm>
            <a:off x="2944937" y="2148256"/>
            <a:ext cx="3467616" cy="1932618"/>
          </a:xfrm>
          <a:prstGeom prst="rect">
            <a:avLst/>
          </a:prstGeom>
        </p:spPr>
      </p:pic>
      <p:sp>
        <p:nvSpPr>
          <p:cNvPr id="18" name="TextBox 17">
            <a:extLst>
              <a:ext uri="{FF2B5EF4-FFF2-40B4-BE49-F238E27FC236}">
                <a16:creationId xmlns:a16="http://schemas.microsoft.com/office/drawing/2014/main" xmlns="" id="{725253A1-949A-42A2-BB54-0480C2A719B3}"/>
              </a:ext>
            </a:extLst>
          </p:cNvPr>
          <p:cNvSpPr txBox="1"/>
          <p:nvPr/>
        </p:nvSpPr>
        <p:spPr>
          <a:xfrm>
            <a:off x="466436" y="4660546"/>
            <a:ext cx="8066558" cy="1569660"/>
          </a:xfrm>
          <a:prstGeom prst="rect">
            <a:avLst/>
          </a:prstGeom>
          <a:noFill/>
        </p:spPr>
        <p:txBody>
          <a:bodyPr wrap="square">
            <a:spAutoFit/>
          </a:bodyPr>
          <a:lstStyle/>
          <a:p>
            <a:pPr marL="285750" indent="-285750" algn="just">
              <a:buFont typeface="Wingdings" panose="05000000000000000000" pitchFamily="2" charset="2"/>
              <a:buChar char="Ø"/>
            </a:pPr>
            <a:r>
              <a:rPr lang="el-GR" sz="1600" dirty="0">
                <a:solidFill>
                  <a:schemeClr val="bg2">
                    <a:lumMod val="75000"/>
                  </a:schemeClr>
                </a:solidFill>
                <a:latin typeface="Calibri" panose="020F0502020204030204" pitchFamily="34" charset="0"/>
              </a:rPr>
              <a:t>Η επιλογή γίνεται με τη μέθοδο της τυχαίας δειγματοληψίας μέσα σε μια χρονική περίοδο και οι συμμετέχοντες κατανέμονται με απλή τυχαιοποίηση (equal allocation) σε δύο ισοπληθείς ομάδες των 80 ατόμων έκαστη</a:t>
            </a:r>
            <a:endParaRPr lang="en-US" sz="1600" dirty="0">
              <a:solidFill>
                <a:schemeClr val="bg2">
                  <a:lumMod val="75000"/>
                </a:schemeClr>
              </a:solidFill>
              <a:latin typeface="Calibri" panose="020F0502020204030204" pitchFamily="34" charset="0"/>
            </a:endParaRPr>
          </a:p>
          <a:p>
            <a:pPr marL="285750" indent="-285750" algn="just">
              <a:buFont typeface="Wingdings" panose="05000000000000000000" pitchFamily="2" charset="2"/>
              <a:buChar char="Ø"/>
            </a:pPr>
            <a:endParaRPr lang="el-GR" sz="1600" dirty="0">
              <a:solidFill>
                <a:schemeClr val="bg2">
                  <a:lumMod val="75000"/>
                </a:schemeClr>
              </a:solidFill>
              <a:latin typeface="Calibri" panose="020F0502020204030204" pitchFamily="34" charset="0"/>
            </a:endParaRPr>
          </a:p>
          <a:p>
            <a:pPr marL="285750" indent="-285750" algn="just">
              <a:buFont typeface="Wingdings" panose="05000000000000000000" pitchFamily="2" charset="2"/>
              <a:buChar char="Ø"/>
            </a:pPr>
            <a:r>
              <a:rPr lang="el-GR" sz="1600" dirty="0">
                <a:solidFill>
                  <a:schemeClr val="bg2">
                    <a:lumMod val="75000"/>
                  </a:schemeClr>
                </a:solidFill>
                <a:latin typeface="Calibri" panose="020F0502020204030204" pitchFamily="34" charset="0"/>
              </a:rPr>
              <a:t>Η τυχαιοποίηση πραγματοποιείται με τη χρήση του συστήματος των σφραγισμένων οπάκ (opaque) φακέλων</a:t>
            </a:r>
          </a:p>
        </p:txBody>
      </p:sp>
      <p:sp>
        <p:nvSpPr>
          <p:cNvPr id="20" name="TextBox 19">
            <a:extLst>
              <a:ext uri="{FF2B5EF4-FFF2-40B4-BE49-F238E27FC236}">
                <a16:creationId xmlns:a16="http://schemas.microsoft.com/office/drawing/2014/main" xmlns="" id="{C3DDBF7D-D42C-413D-B821-E7AEF0EF264F}"/>
              </a:ext>
            </a:extLst>
          </p:cNvPr>
          <p:cNvSpPr txBox="1"/>
          <p:nvPr/>
        </p:nvSpPr>
        <p:spPr>
          <a:xfrm>
            <a:off x="466436" y="936009"/>
            <a:ext cx="8066558" cy="1077218"/>
          </a:xfrm>
          <a:prstGeom prst="rect">
            <a:avLst/>
          </a:prstGeom>
          <a:noFill/>
        </p:spPr>
        <p:txBody>
          <a:bodyPr wrap="square">
            <a:spAutoFit/>
          </a:bodyPr>
          <a:lstStyle/>
          <a:p>
            <a:pPr marL="285750" indent="-285750" algn="just">
              <a:buFont typeface="Wingdings" panose="05000000000000000000" pitchFamily="2" charset="2"/>
              <a:buChar char="Ø"/>
            </a:pPr>
            <a:r>
              <a:rPr lang="el-GR" sz="1600" dirty="0">
                <a:solidFill>
                  <a:schemeClr val="bg2">
                    <a:lumMod val="75000"/>
                  </a:schemeClr>
                </a:solidFill>
                <a:latin typeface="Calibri" panose="020F0502020204030204" pitchFamily="34" charset="0"/>
              </a:rPr>
              <a:t>Ο ακριβής αριθμός δείγματος υπολογίστηκε με σκοπό η μέθοδος της Ανάλυσης Διακύμανσης (</a:t>
            </a:r>
            <a:r>
              <a:rPr lang="el-GR" sz="1600" dirty="0" err="1">
                <a:solidFill>
                  <a:schemeClr val="bg2">
                    <a:lumMod val="75000"/>
                  </a:schemeClr>
                </a:solidFill>
                <a:latin typeface="Calibri" panose="020F0502020204030204" pitchFamily="34" charset="0"/>
              </a:rPr>
              <a:t>Analysis</a:t>
            </a:r>
            <a:r>
              <a:rPr lang="el-GR" sz="1600" dirty="0">
                <a:solidFill>
                  <a:schemeClr val="bg2">
                    <a:lumMod val="75000"/>
                  </a:schemeClr>
                </a:solidFill>
                <a:latin typeface="Calibri" panose="020F0502020204030204" pitchFamily="34" charset="0"/>
              </a:rPr>
              <a:t> of </a:t>
            </a:r>
            <a:r>
              <a:rPr lang="el-GR" sz="1600" dirty="0" err="1">
                <a:solidFill>
                  <a:schemeClr val="bg2">
                    <a:lumMod val="75000"/>
                  </a:schemeClr>
                </a:solidFill>
                <a:latin typeface="Calibri" panose="020F0502020204030204" pitchFamily="34" charset="0"/>
              </a:rPr>
              <a:t>Variance</a:t>
            </a:r>
            <a:r>
              <a:rPr lang="el-GR" sz="1600" dirty="0">
                <a:solidFill>
                  <a:schemeClr val="bg2">
                    <a:lumMod val="75000"/>
                  </a:schemeClr>
                </a:solidFill>
                <a:latin typeface="Calibri" panose="020F0502020204030204" pitchFamily="34" charset="0"/>
              </a:rPr>
              <a:t>/ ANOVA) με δύο ομάδες ίσου πληθυσμού, να εντοπίσει τυποποιημένο μέγεθος επίδρασης (</a:t>
            </a:r>
            <a:r>
              <a:rPr lang="el-GR" sz="1600" dirty="0" err="1">
                <a:solidFill>
                  <a:schemeClr val="bg2">
                    <a:lumMod val="75000"/>
                  </a:schemeClr>
                </a:solidFill>
                <a:latin typeface="Calibri" panose="020F0502020204030204" pitchFamily="34" charset="0"/>
              </a:rPr>
              <a:t>effect</a:t>
            </a:r>
            <a:r>
              <a:rPr lang="el-GR" sz="1600" dirty="0">
                <a:solidFill>
                  <a:schemeClr val="bg2">
                    <a:lumMod val="75000"/>
                  </a:schemeClr>
                </a:solidFill>
                <a:latin typeface="Calibri" panose="020F0502020204030204" pitchFamily="34" charset="0"/>
              </a:rPr>
              <a:t> </a:t>
            </a:r>
            <a:r>
              <a:rPr lang="el-GR" sz="1600" dirty="0" err="1">
                <a:solidFill>
                  <a:schemeClr val="bg2">
                    <a:lumMod val="75000"/>
                  </a:schemeClr>
                </a:solidFill>
                <a:latin typeface="Calibri" panose="020F0502020204030204" pitchFamily="34" charset="0"/>
              </a:rPr>
              <a:t>size</a:t>
            </a:r>
            <a:r>
              <a:rPr lang="el-GR" sz="1600" dirty="0">
                <a:solidFill>
                  <a:schemeClr val="bg2">
                    <a:lumMod val="75000"/>
                  </a:schemeClr>
                </a:solidFill>
                <a:latin typeface="Calibri" panose="020F0502020204030204" pitchFamily="34" charset="0"/>
              </a:rPr>
              <a:t>) ίσο με 0.25 με </a:t>
            </a:r>
            <a:r>
              <a:rPr lang="el-GR" sz="1600" b="1" dirty="0">
                <a:solidFill>
                  <a:schemeClr val="bg2">
                    <a:lumMod val="75000"/>
                  </a:schemeClr>
                </a:solidFill>
                <a:latin typeface="Calibri" panose="020F0502020204030204" pitchFamily="34" charset="0"/>
              </a:rPr>
              <a:t>ισχύ 80% </a:t>
            </a:r>
            <a:r>
              <a:rPr lang="el-GR" sz="1600" dirty="0">
                <a:solidFill>
                  <a:schemeClr val="bg2">
                    <a:lumMod val="75000"/>
                  </a:schemeClr>
                </a:solidFill>
                <a:latin typeface="Calibri" panose="020F0502020204030204" pitchFamily="34" charset="0"/>
              </a:rPr>
              <a:t>και </a:t>
            </a:r>
            <a:r>
              <a:rPr lang="el-GR" sz="1600" b="1" dirty="0">
                <a:solidFill>
                  <a:schemeClr val="bg2">
                    <a:lumMod val="75000"/>
                  </a:schemeClr>
                </a:solidFill>
                <a:latin typeface="Calibri" panose="020F0502020204030204" pitchFamily="34" charset="0"/>
              </a:rPr>
              <a:t>επίπεδο στατιστικής σημαντικότητας 5%</a:t>
            </a:r>
            <a:endParaRPr lang="en-US" sz="1600" b="1" dirty="0">
              <a:solidFill>
                <a:schemeClr val="bg2">
                  <a:lumMod val="75000"/>
                </a:schemeClr>
              </a:solidFill>
              <a:latin typeface="Calibri" panose="020F0502020204030204" pitchFamily="34" charset="0"/>
            </a:endParaRPr>
          </a:p>
        </p:txBody>
      </p:sp>
      <p:sp>
        <p:nvSpPr>
          <p:cNvPr id="22" name="TextBox 21">
            <a:extLst>
              <a:ext uri="{FF2B5EF4-FFF2-40B4-BE49-F238E27FC236}">
                <a16:creationId xmlns:a16="http://schemas.microsoft.com/office/drawing/2014/main" xmlns="" id="{5F8E5264-FE0D-442E-A614-EA934005E6AA}"/>
              </a:ext>
            </a:extLst>
          </p:cNvPr>
          <p:cNvSpPr txBox="1"/>
          <p:nvPr/>
        </p:nvSpPr>
        <p:spPr>
          <a:xfrm>
            <a:off x="3445771" y="4069582"/>
            <a:ext cx="3099566" cy="380624"/>
          </a:xfrm>
          <a:prstGeom prst="rect">
            <a:avLst/>
          </a:prstGeom>
          <a:noFill/>
        </p:spPr>
        <p:txBody>
          <a:bodyPr wrap="square">
            <a:spAutoFit/>
          </a:bodyPr>
          <a:lstStyle/>
          <a:p>
            <a:pPr algn="just"/>
            <a:r>
              <a:rPr lang="en-US" b="1" dirty="0">
                <a:solidFill>
                  <a:srgbClr val="C00000"/>
                </a:solidFill>
              </a:rPr>
              <a:t>80</a:t>
            </a:r>
            <a:r>
              <a:rPr lang="en-US" b="1" dirty="0">
                <a:solidFill>
                  <a:schemeClr val="bg2">
                    <a:lumMod val="75000"/>
                  </a:schemeClr>
                </a:solidFill>
              </a:rPr>
              <a:t>                              </a:t>
            </a:r>
            <a:r>
              <a:rPr lang="en-US" b="1" dirty="0">
                <a:solidFill>
                  <a:srgbClr val="00B050"/>
                </a:solidFill>
              </a:rPr>
              <a:t>80</a:t>
            </a:r>
          </a:p>
        </p:txBody>
      </p:sp>
      <p:sp>
        <p:nvSpPr>
          <p:cNvPr id="24" name="TextBox 23">
            <a:extLst>
              <a:ext uri="{FF2B5EF4-FFF2-40B4-BE49-F238E27FC236}">
                <a16:creationId xmlns:a16="http://schemas.microsoft.com/office/drawing/2014/main" xmlns="" id="{9295C0A8-1021-4834-8094-71C42FA3805F}"/>
              </a:ext>
            </a:extLst>
          </p:cNvPr>
          <p:cNvSpPr txBox="1"/>
          <p:nvPr/>
        </p:nvSpPr>
        <p:spPr>
          <a:xfrm>
            <a:off x="4313089" y="1908958"/>
            <a:ext cx="885590" cy="380624"/>
          </a:xfrm>
          <a:prstGeom prst="rect">
            <a:avLst/>
          </a:prstGeom>
          <a:noFill/>
        </p:spPr>
        <p:txBody>
          <a:bodyPr wrap="square">
            <a:spAutoFit/>
          </a:bodyPr>
          <a:lstStyle/>
          <a:p>
            <a:pPr algn="just"/>
            <a:r>
              <a:rPr lang="en-US" b="1" dirty="0">
                <a:solidFill>
                  <a:schemeClr val="tx2">
                    <a:lumMod val="60000"/>
                    <a:lumOff val="40000"/>
                  </a:schemeClr>
                </a:solidFill>
              </a:rPr>
              <a:t>160</a:t>
            </a:r>
          </a:p>
        </p:txBody>
      </p:sp>
      <p:pic>
        <p:nvPicPr>
          <p:cNvPr id="1026" name="Picture 2" descr="Anova High Res Stock Images | Shutterstock">
            <a:extLst>
              <a:ext uri="{FF2B5EF4-FFF2-40B4-BE49-F238E27FC236}">
                <a16:creationId xmlns:a16="http://schemas.microsoft.com/office/drawing/2014/main" xmlns="" id="{2532640C-C907-41B3-9A48-1EB61E180C6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8514"/>
          <a:stretch/>
        </p:blipFill>
        <p:spPr bwMode="auto">
          <a:xfrm>
            <a:off x="5917693" y="76627"/>
            <a:ext cx="2493471" cy="85938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xmlns="" id="{0236F751-E4F3-4312-985B-05B48D5CE7B9}"/>
              </a:ext>
            </a:extLst>
          </p:cNvPr>
          <p:cNvSpPr txBox="1"/>
          <p:nvPr/>
        </p:nvSpPr>
        <p:spPr>
          <a:xfrm>
            <a:off x="6432622" y="2081690"/>
            <a:ext cx="2100372" cy="2308324"/>
          </a:xfrm>
          <a:prstGeom prst="rect">
            <a:avLst/>
          </a:prstGeom>
          <a:noFill/>
        </p:spPr>
        <p:txBody>
          <a:bodyPr wrap="square">
            <a:spAutoFit/>
          </a:bodyPr>
          <a:lstStyle/>
          <a:p>
            <a:pPr marL="285750" indent="-285750" algn="just">
              <a:buFont typeface="Wingdings" panose="05000000000000000000" pitchFamily="2" charset="2"/>
              <a:buChar char="Ø"/>
            </a:pPr>
            <a:r>
              <a:rPr lang="el-GR" sz="1600" dirty="0">
                <a:solidFill>
                  <a:schemeClr val="bg2">
                    <a:lumMod val="75000"/>
                  </a:schemeClr>
                </a:solidFill>
                <a:latin typeface="Calibri" panose="020F0502020204030204" pitchFamily="34" charset="0"/>
              </a:rPr>
              <a:t>Το συνολικό δείγμα θα αποτελείται από </a:t>
            </a:r>
            <a:r>
              <a:rPr lang="el-GR" sz="1600" b="1" i="1" dirty="0">
                <a:solidFill>
                  <a:schemeClr val="bg2">
                    <a:lumMod val="75000"/>
                  </a:schemeClr>
                </a:solidFill>
                <a:latin typeface="Calibri" panose="020F0502020204030204" pitchFamily="34" charset="0"/>
              </a:rPr>
              <a:t>160 ασθενείς </a:t>
            </a:r>
            <a:r>
              <a:rPr lang="el-GR" sz="1600" dirty="0">
                <a:solidFill>
                  <a:schemeClr val="bg2">
                    <a:lumMod val="75000"/>
                  </a:schemeClr>
                </a:solidFill>
                <a:latin typeface="Calibri" panose="020F0502020204030204" pitchFamily="34" charset="0"/>
              </a:rPr>
              <a:t>καθώς αναμένεται ποσοστό αποχώρησης της τάξεως του 20% </a:t>
            </a:r>
            <a:endParaRPr lang="en-US" sz="1600" dirty="0">
              <a:solidFill>
                <a:schemeClr val="bg2">
                  <a:lumMod val="75000"/>
                </a:schemeClr>
              </a:solidFill>
              <a:latin typeface="Calibri" panose="020F0502020204030204" pitchFamily="34" charset="0"/>
            </a:endParaRPr>
          </a:p>
          <a:p>
            <a:pPr algn="just"/>
            <a:r>
              <a:rPr lang="en-US" sz="1600" dirty="0">
                <a:solidFill>
                  <a:schemeClr val="bg2">
                    <a:lumMod val="75000"/>
                  </a:schemeClr>
                </a:solidFill>
                <a:latin typeface="Calibri" panose="020F0502020204030204" pitchFamily="34" charset="0"/>
              </a:rPr>
              <a:t>     </a:t>
            </a:r>
            <a:r>
              <a:rPr lang="el-GR" sz="1600" dirty="0">
                <a:solidFill>
                  <a:schemeClr val="bg2">
                    <a:lumMod val="75000"/>
                  </a:schemeClr>
                </a:solidFill>
                <a:latin typeface="Calibri" panose="020F0502020204030204" pitchFamily="34" charset="0"/>
              </a:rPr>
              <a:t>(το 80% αντιστοιχεί </a:t>
            </a:r>
            <a:r>
              <a:rPr lang="en-US" sz="1600" dirty="0">
                <a:solidFill>
                  <a:schemeClr val="bg2">
                    <a:lumMod val="75000"/>
                  </a:schemeClr>
                </a:solidFill>
                <a:latin typeface="Calibri" panose="020F0502020204030204" pitchFamily="34" charset="0"/>
              </a:rPr>
              <a:t>    </a:t>
            </a:r>
          </a:p>
          <a:p>
            <a:pPr algn="just"/>
            <a:r>
              <a:rPr lang="en-US" sz="1600" dirty="0">
                <a:solidFill>
                  <a:schemeClr val="bg2">
                    <a:lumMod val="75000"/>
                  </a:schemeClr>
                </a:solidFill>
                <a:latin typeface="Calibri" panose="020F0502020204030204" pitchFamily="34" charset="0"/>
              </a:rPr>
              <a:t>     </a:t>
            </a:r>
            <a:r>
              <a:rPr lang="el-GR" sz="1600" dirty="0">
                <a:solidFill>
                  <a:schemeClr val="bg2">
                    <a:lumMod val="75000"/>
                  </a:schemeClr>
                </a:solidFill>
                <a:latin typeface="Calibri" panose="020F0502020204030204" pitchFamily="34" charset="0"/>
              </a:rPr>
              <a:t>στα 128 άτομα)</a:t>
            </a:r>
            <a:endParaRPr lang="en-US" sz="1600" dirty="0">
              <a:solidFill>
                <a:schemeClr val="bg2">
                  <a:lumMod val="75000"/>
                </a:schemeClr>
              </a:solidFill>
              <a:latin typeface="Calibri" panose="020F0502020204030204" pitchFamily="34" charset="0"/>
            </a:endParaRPr>
          </a:p>
        </p:txBody>
      </p:sp>
    </p:spTree>
    <p:extLst>
      <p:ext uri="{BB962C8B-B14F-4D97-AF65-F5344CB8AC3E}">
        <p14:creationId xmlns:p14="http://schemas.microsoft.com/office/powerpoint/2010/main" xmlns="" val="41728360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sz="3200" dirty="0">
                <a:solidFill>
                  <a:schemeClr val="tx2">
                    <a:lumMod val="75000"/>
                  </a:schemeClr>
                </a:solidFill>
                <a:latin typeface="Calibri" panose="020F0502020204030204" pitchFamily="34" charset="0"/>
              </a:rPr>
              <a:t>Αλγόμετρο πίεσης </a:t>
            </a:r>
            <a:r>
              <a:rPr lang="en-US" sz="3200" dirty="0">
                <a:solidFill>
                  <a:schemeClr val="tx2">
                    <a:lumMod val="75000"/>
                  </a:schemeClr>
                </a:solidFill>
                <a:latin typeface="Calibri" panose="020F0502020204030204" pitchFamily="34" charset="0"/>
              </a:rPr>
              <a:t>Commander</a:t>
            </a:r>
            <a:endParaRPr lang="el-GR" sz="3200" dirty="0">
              <a:solidFill>
                <a:schemeClr val="tx2">
                  <a:lumMod val="75000"/>
                </a:schemeClr>
              </a:solidFill>
              <a:latin typeface="Calibri" panose="020F0502020204030204" pitchFamily="34" charset="0"/>
            </a:endParaRPr>
          </a:p>
        </p:txBody>
      </p:sp>
      <p:sp>
        <p:nvSpPr>
          <p:cNvPr id="2" name="Θέση περιεχομένου 1">
            <a:extLst>
              <a:ext uri="{FF2B5EF4-FFF2-40B4-BE49-F238E27FC236}">
                <a16:creationId xmlns:a16="http://schemas.microsoft.com/office/drawing/2014/main" xmlns="" id="{73A58131-D7CF-A9ED-250D-8AEDDA68753D}"/>
              </a:ext>
            </a:extLst>
          </p:cNvPr>
          <p:cNvSpPr>
            <a:spLocks noGrp="1"/>
          </p:cNvSpPr>
          <p:nvPr>
            <p:ph idx="1"/>
          </p:nvPr>
        </p:nvSpPr>
        <p:spPr>
          <a:xfrm>
            <a:off x="323528" y="1340768"/>
            <a:ext cx="8334670" cy="3976364"/>
          </a:xfrm>
        </p:spPr>
        <p:txBody>
          <a:bodyPr>
            <a:normAutofit/>
          </a:bodyPr>
          <a:lstStyle/>
          <a:p>
            <a:pPr algn="just"/>
            <a:r>
              <a:rPr lang="el-GR" sz="1800" dirty="0">
                <a:latin typeface="Calibri" panose="020F0502020204030204" pitchFamily="34" charset="0"/>
              </a:rPr>
              <a:t>Χρησιμοποιείται για  να μετρήσει το </a:t>
            </a:r>
            <a:r>
              <a:rPr lang="el-GR" sz="1800" b="1" dirty="0">
                <a:solidFill>
                  <a:schemeClr val="tx2">
                    <a:lumMod val="75000"/>
                  </a:schemeClr>
                </a:solidFill>
                <a:latin typeface="Calibri" panose="020F0502020204030204" pitchFamily="34" charset="0"/>
              </a:rPr>
              <a:t>κατώφλι πίεσης-πόνου </a:t>
            </a:r>
            <a:r>
              <a:rPr lang="el-GR" sz="1800" dirty="0">
                <a:latin typeface="Calibri" panose="020F0502020204030204" pitchFamily="34" charset="0"/>
              </a:rPr>
              <a:t>(</a:t>
            </a:r>
            <a:r>
              <a:rPr lang="en-US" sz="1800" dirty="0">
                <a:latin typeface="Calibri" panose="020F0502020204030204" pitchFamily="34" charset="0"/>
              </a:rPr>
              <a:t>Pressure Pain Threshold</a:t>
            </a:r>
            <a:r>
              <a:rPr lang="el-GR" sz="1800" dirty="0">
                <a:latin typeface="Calibri" panose="020F0502020204030204" pitchFamily="34" charset="0"/>
              </a:rPr>
              <a:t>/ </a:t>
            </a:r>
            <a:r>
              <a:rPr lang="en-US" sz="1800" dirty="0">
                <a:latin typeface="Calibri" panose="020F0502020204030204" pitchFamily="34" charset="0"/>
              </a:rPr>
              <a:t>PPT</a:t>
            </a:r>
            <a:r>
              <a:rPr lang="el-GR" sz="1800" dirty="0">
                <a:latin typeface="Calibri" panose="020F0502020204030204" pitchFamily="34" charset="0"/>
              </a:rPr>
              <a:t>), για την </a:t>
            </a:r>
            <a:r>
              <a:rPr lang="el-GR" sz="1800" b="1" dirty="0">
                <a:solidFill>
                  <a:schemeClr val="tx2">
                    <a:lumMod val="75000"/>
                  </a:schemeClr>
                </a:solidFill>
                <a:latin typeface="Calibri" panose="020F0502020204030204" pitchFamily="34" charset="0"/>
              </a:rPr>
              <a:t>αναγνώριση σημείων πυροδότησης του πόνου </a:t>
            </a:r>
            <a:r>
              <a:rPr lang="el-GR" sz="1800" dirty="0">
                <a:latin typeface="Calibri" panose="020F0502020204030204" pitchFamily="34" charset="0"/>
              </a:rPr>
              <a:t>(</a:t>
            </a:r>
            <a:r>
              <a:rPr lang="en-US" sz="1800" dirty="0">
                <a:latin typeface="Calibri" panose="020F0502020204030204" pitchFamily="34" charset="0"/>
              </a:rPr>
              <a:t>Myofascial Trigger Points</a:t>
            </a:r>
            <a:r>
              <a:rPr lang="el-GR" sz="1800" dirty="0">
                <a:latin typeface="Calibri" panose="020F0502020204030204" pitchFamily="34" charset="0"/>
              </a:rPr>
              <a:t>/ MTrPs) αλλά και σαν </a:t>
            </a:r>
            <a:r>
              <a:rPr lang="el-GR" sz="1800" dirty="0">
                <a:solidFill>
                  <a:schemeClr val="tx2">
                    <a:lumMod val="75000"/>
                  </a:schemeClr>
                </a:solidFill>
                <a:latin typeface="Calibri" panose="020F0502020204030204" pitchFamily="34" charset="0"/>
              </a:rPr>
              <a:t>εργαλείο αξιολόγησης </a:t>
            </a:r>
            <a:r>
              <a:rPr lang="el-GR" sz="1800" dirty="0">
                <a:latin typeface="Calibri" panose="020F0502020204030204" pitchFamily="34" charset="0"/>
              </a:rPr>
              <a:t>των αποτελεσμάτων μίας θεραπείας (Fisher, 1987).</a:t>
            </a:r>
          </a:p>
          <a:p>
            <a:pPr algn="just"/>
            <a:r>
              <a:rPr lang="el-GR" sz="1800" dirty="0">
                <a:latin typeface="Calibri" panose="020F0502020204030204" pitchFamily="34" charset="0"/>
              </a:rPr>
              <a:t>Το κατώφλι πίεσης πόνου, χαρακτηρίζεται ως η ελάχιστη πίεση κατά την οποία το άτομο αισθάνεται πόνο (Kinser, </a:t>
            </a:r>
            <a:r>
              <a:rPr lang="en-US" sz="1800" dirty="0">
                <a:latin typeface="Calibri" panose="020F0502020204030204" pitchFamily="34" charset="0"/>
              </a:rPr>
              <a:t>Sands</a:t>
            </a:r>
            <a:r>
              <a:rPr lang="el-GR" sz="1800" dirty="0">
                <a:latin typeface="Calibri" panose="020F0502020204030204" pitchFamily="34" charset="0"/>
              </a:rPr>
              <a:t>&amp;</a:t>
            </a:r>
            <a:r>
              <a:rPr lang="en-US" sz="1800" dirty="0">
                <a:latin typeface="Calibri" panose="020F0502020204030204" pitchFamily="34" charset="0"/>
              </a:rPr>
              <a:t>Stone</a:t>
            </a:r>
            <a:r>
              <a:rPr lang="el-GR" sz="1800" dirty="0">
                <a:latin typeface="Calibri" panose="020F0502020204030204" pitchFamily="34" charset="0"/>
              </a:rPr>
              <a:t>, 2009;Vanderweeёn et al., 1996). </a:t>
            </a:r>
          </a:p>
          <a:p>
            <a:pPr algn="just">
              <a:lnSpc>
                <a:spcPct val="100000"/>
              </a:lnSpc>
            </a:pPr>
            <a:endParaRPr lang="el-GR" sz="1400" dirty="0">
              <a:latin typeface="Calibri" panose="020F0502020204030204" pitchFamily="34" charset="0"/>
            </a:endParaRPr>
          </a:p>
        </p:txBody>
      </p:sp>
      <p:pic>
        <p:nvPicPr>
          <p:cNvPr id="4" name="Εικόνα 3">
            <a:extLst>
              <a:ext uri="{FF2B5EF4-FFF2-40B4-BE49-F238E27FC236}">
                <a16:creationId xmlns:a16="http://schemas.microsoft.com/office/drawing/2014/main" xmlns="" id="{872C729E-C5DF-AAFC-7569-D1392DF4A8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255331" y="3494936"/>
            <a:ext cx="2880324" cy="2600889"/>
          </a:xfrm>
          <a:prstGeom prst="rect">
            <a:avLst/>
          </a:prstGeom>
        </p:spPr>
      </p:pic>
      <p:pic>
        <p:nvPicPr>
          <p:cNvPr id="7" name="Εικόνα 6">
            <a:extLst>
              <a:ext uri="{FF2B5EF4-FFF2-40B4-BE49-F238E27FC236}">
                <a16:creationId xmlns:a16="http://schemas.microsoft.com/office/drawing/2014/main" xmlns="" id="{EBEF5643-6D94-3DCB-F9F5-379043967D0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5008344" y="3494939"/>
            <a:ext cx="2880325" cy="2600888"/>
          </a:xfrm>
          <a:prstGeom prst="rect">
            <a:avLst/>
          </a:prstGeom>
        </p:spPr>
      </p:pic>
    </p:spTree>
    <p:extLst>
      <p:ext uri="{BB962C8B-B14F-4D97-AF65-F5344CB8AC3E}">
        <p14:creationId xmlns:p14="http://schemas.microsoft.com/office/powerpoint/2010/main" xmlns="" val="381030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sz="2800" u="sng" dirty="0">
                <a:solidFill>
                  <a:schemeClr val="tx2">
                    <a:lumMod val="75000"/>
                  </a:schemeClr>
                </a:solidFill>
                <a:latin typeface="Calibri" panose="020F0502020204030204" pitchFamily="34" charset="0"/>
              </a:rPr>
              <a:t>Ολοκλήρωση πιλοτικής μελέτης ελέγχου της αξιοπιστίας του αλγόμετρου </a:t>
            </a:r>
            <a:r>
              <a:rPr lang="en-US" sz="2800" u="sng" dirty="0">
                <a:solidFill>
                  <a:schemeClr val="tx2">
                    <a:lumMod val="75000"/>
                  </a:schemeClr>
                </a:solidFill>
                <a:latin typeface="Calibri" panose="020F0502020204030204" pitchFamily="34" charset="0"/>
              </a:rPr>
              <a:t>Commander - </a:t>
            </a:r>
            <a:r>
              <a:rPr lang="el-GR" sz="2800" u="sng" dirty="0">
                <a:solidFill>
                  <a:schemeClr val="tx2">
                    <a:lumMod val="75000"/>
                  </a:schemeClr>
                </a:solidFill>
                <a:latin typeface="Calibri" panose="020F0502020204030204" pitchFamily="34" charset="0"/>
              </a:rPr>
              <a:t>Διαδικασία</a:t>
            </a:r>
          </a:p>
        </p:txBody>
      </p:sp>
      <p:sp>
        <p:nvSpPr>
          <p:cNvPr id="2" name="Θέση περιεχομένου 1">
            <a:extLst>
              <a:ext uri="{FF2B5EF4-FFF2-40B4-BE49-F238E27FC236}">
                <a16:creationId xmlns:a16="http://schemas.microsoft.com/office/drawing/2014/main" xmlns="" id="{73A58131-D7CF-A9ED-250D-8AEDDA68753D}"/>
              </a:ext>
            </a:extLst>
          </p:cNvPr>
          <p:cNvSpPr>
            <a:spLocks noGrp="1"/>
          </p:cNvSpPr>
          <p:nvPr>
            <p:ph idx="1"/>
          </p:nvPr>
        </p:nvSpPr>
        <p:spPr>
          <a:xfrm>
            <a:off x="404665" y="1336229"/>
            <a:ext cx="6975647" cy="3976364"/>
          </a:xfrm>
        </p:spPr>
        <p:txBody>
          <a:bodyPr>
            <a:normAutofit fontScale="92500" lnSpcReduction="10000"/>
          </a:bodyPr>
          <a:lstStyle/>
          <a:p>
            <a:pPr>
              <a:lnSpc>
                <a:spcPct val="100000"/>
              </a:lnSpc>
            </a:pPr>
            <a:r>
              <a:rPr lang="el-GR" dirty="0">
                <a:latin typeface="Calibri" panose="020F0502020204030204" pitchFamily="34" charset="0"/>
              </a:rPr>
              <a:t>Οι μετρήσεις πραγματοποιήθηκαν τις πρωινές ώρες και συγκεκριμένα από τις 8:00 έως τις 16:30 (</a:t>
            </a:r>
            <a:r>
              <a:rPr lang="en-US" dirty="0">
                <a:latin typeface="Calibri" panose="020F0502020204030204" pitchFamily="34" charset="0"/>
              </a:rPr>
              <a:t>Fischer, 1987)</a:t>
            </a:r>
          </a:p>
          <a:p>
            <a:pPr>
              <a:lnSpc>
                <a:spcPct val="100000"/>
              </a:lnSpc>
            </a:pPr>
            <a:r>
              <a:rPr lang="el-GR" dirty="0">
                <a:latin typeface="Calibri" panose="020F0502020204030204" pitchFamily="34" charset="0"/>
              </a:rPr>
              <a:t>Τα σημεία στα οποία έγιναν οι αλγομετρικές μετρήσεις:</a:t>
            </a:r>
          </a:p>
          <a:p>
            <a:pPr lvl="1">
              <a:lnSpc>
                <a:spcPct val="100000"/>
              </a:lnSpc>
            </a:pPr>
            <a:r>
              <a:rPr lang="el-GR" dirty="0">
                <a:latin typeface="Calibri" panose="020F0502020204030204" pitchFamily="34" charset="0"/>
              </a:rPr>
              <a:t>Η υπινιακή περιοχή (στην μαστοειδή απόφυση και στο σημείο ουροδόχος κύστη 10)</a:t>
            </a:r>
          </a:p>
          <a:p>
            <a:pPr lvl="1">
              <a:lnSpc>
                <a:spcPct val="100000"/>
              </a:lnSpc>
            </a:pPr>
            <a:r>
              <a:rPr lang="el-GR" dirty="0">
                <a:latin typeface="Calibri" panose="020F0502020204030204" pitchFamily="34" charset="0"/>
              </a:rPr>
              <a:t>Η άνω μοίρα του τραπεζοειδή μυ</a:t>
            </a:r>
          </a:p>
          <a:p>
            <a:pPr lvl="1">
              <a:lnSpc>
                <a:spcPct val="100000"/>
              </a:lnSpc>
            </a:pPr>
            <a:r>
              <a:rPr lang="el-GR" dirty="0">
                <a:latin typeface="Calibri" panose="020F0502020204030204" pitchFamily="34" charset="0"/>
              </a:rPr>
              <a:t>Πάνω από την ζυγοαποφυσιακή άρθρωση μεταξύ Α5-Α6 μεσοσπονδύλιου διαστήματος</a:t>
            </a:r>
          </a:p>
          <a:p>
            <a:pPr lvl="1">
              <a:lnSpc>
                <a:spcPct val="100000"/>
              </a:lnSpc>
            </a:pPr>
            <a:r>
              <a:rPr lang="el-GR" dirty="0">
                <a:latin typeface="Calibri" panose="020F0502020204030204" pitchFamily="34" charset="0"/>
              </a:rPr>
              <a:t>Ο πρόσθιος κνημιαίος μυς (στομάχι 36)</a:t>
            </a:r>
          </a:p>
          <a:p>
            <a:pPr lvl="1">
              <a:lnSpc>
                <a:spcPct val="100000"/>
              </a:lnSpc>
            </a:pPr>
            <a:r>
              <a:rPr lang="el-GR" dirty="0">
                <a:latin typeface="Calibri" panose="020F0502020204030204" pitchFamily="34" charset="0"/>
              </a:rPr>
              <a:t>Η μέση μοίρα του δελτοειδή </a:t>
            </a:r>
          </a:p>
          <a:p>
            <a:pPr lvl="1">
              <a:lnSpc>
                <a:spcPct val="100000"/>
              </a:lnSpc>
            </a:pPr>
            <a:r>
              <a:rPr lang="el-GR" dirty="0">
                <a:latin typeface="Calibri" panose="020F0502020204030204" pitchFamily="34" charset="0"/>
              </a:rPr>
              <a:t>Ο ανελκτήρας μυ της ωμοπλάτης</a:t>
            </a:r>
          </a:p>
          <a:p>
            <a:pPr lvl="1">
              <a:lnSpc>
                <a:spcPct val="100000"/>
              </a:lnSpc>
              <a:buFont typeface="Arial" panose="020B0604020202020204" pitchFamily="34" charset="0"/>
              <a:buChar char="•"/>
            </a:pPr>
            <a:r>
              <a:rPr lang="el-GR" sz="1600" dirty="0">
                <a:latin typeface="Calibri" panose="020F0502020204030204" pitchFamily="34" charset="0"/>
              </a:rPr>
              <a:t>Καταγράφηκαν την ίδια μέρα δύο μετρήσεις από δύο εξεταστές με διαφορά 20 λεπτών μεταξύ τους </a:t>
            </a:r>
            <a:r>
              <a:rPr lang="en-US" sz="1600" dirty="0">
                <a:latin typeface="Calibri" panose="020F0502020204030204" pitchFamily="34" charset="0"/>
              </a:rPr>
              <a:t>(</a:t>
            </a:r>
            <a:r>
              <a:rPr lang="en-US" sz="1600" dirty="0" err="1">
                <a:latin typeface="Calibri" panose="020F0502020204030204" pitchFamily="34" charset="0"/>
              </a:rPr>
              <a:t>Pelfort</a:t>
            </a:r>
            <a:r>
              <a:rPr lang="en-US" sz="1600" dirty="0">
                <a:latin typeface="Calibri" panose="020F0502020204030204" pitchFamily="34" charset="0"/>
              </a:rPr>
              <a:t> et al., 2015)</a:t>
            </a:r>
          </a:p>
          <a:p>
            <a:pPr lvl="1">
              <a:lnSpc>
                <a:spcPct val="100000"/>
              </a:lnSpc>
              <a:buFont typeface="Arial" panose="020B0604020202020204" pitchFamily="34" charset="0"/>
              <a:buChar char="•"/>
            </a:pPr>
            <a:r>
              <a:rPr lang="el-GR" sz="1600" dirty="0">
                <a:latin typeface="Calibri" panose="020F0502020204030204" pitchFamily="34" charset="0"/>
              </a:rPr>
              <a:t>Για την αξιοπιστία μεταξύ των μετρήσεων του ίδιου εξεταστή, πραγματοποιήθηκαν μετρήσεις την πρώτη ημέρα (</a:t>
            </a:r>
            <a:r>
              <a:rPr lang="en-US" sz="1600" dirty="0">
                <a:latin typeface="Calibri" panose="020F0502020204030204" pitchFamily="34" charset="0"/>
              </a:rPr>
              <a:t>t0) </a:t>
            </a:r>
            <a:r>
              <a:rPr lang="el-GR" sz="1600" dirty="0">
                <a:latin typeface="Calibri" panose="020F0502020204030204" pitchFamily="34" charset="0"/>
              </a:rPr>
              <a:t>και άλλη μία μέτρηση 6 ημέρες μετά (</a:t>
            </a:r>
            <a:r>
              <a:rPr lang="en-US" sz="1600" dirty="0">
                <a:latin typeface="Calibri" panose="020F0502020204030204" pitchFamily="34" charset="0"/>
              </a:rPr>
              <a:t>Wang-Price et al., 2019; Jerez-Mayorga et al., 2020)</a:t>
            </a:r>
            <a:r>
              <a:rPr lang="el-GR" sz="1600" dirty="0">
                <a:latin typeface="Calibri" panose="020F0502020204030204" pitchFamily="34" charset="0"/>
              </a:rPr>
              <a:t> </a:t>
            </a:r>
            <a:endParaRPr lang="en-US" sz="1600" dirty="0">
              <a:latin typeface="Calibri" panose="020F0502020204030204" pitchFamily="34" charset="0"/>
            </a:endParaRPr>
          </a:p>
          <a:p>
            <a:pPr>
              <a:lnSpc>
                <a:spcPct val="100000"/>
              </a:lnSpc>
            </a:pPr>
            <a:endParaRPr lang="el-GR" sz="1400" dirty="0">
              <a:latin typeface="Calibri" panose="020F0502020204030204" pitchFamily="34" charset="0"/>
            </a:endParaRPr>
          </a:p>
        </p:txBody>
      </p:sp>
      <p:pic>
        <p:nvPicPr>
          <p:cNvPr id="7" name="Εικόνα 6">
            <a:extLst>
              <a:ext uri="{FF2B5EF4-FFF2-40B4-BE49-F238E27FC236}">
                <a16:creationId xmlns:a16="http://schemas.microsoft.com/office/drawing/2014/main" xmlns="" id="{EBEF5643-6D94-3DCB-F9F5-379043967D0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7288254" y="1432826"/>
            <a:ext cx="1897802" cy="1713686"/>
          </a:xfrm>
          <a:prstGeom prst="rect">
            <a:avLst/>
          </a:prstGeom>
        </p:spPr>
      </p:pic>
    </p:spTree>
    <p:extLst>
      <p:ext uri="{BB962C8B-B14F-4D97-AF65-F5344CB8AC3E}">
        <p14:creationId xmlns:p14="http://schemas.microsoft.com/office/powerpoint/2010/main" xmlns="" val="337208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pPr algn="ctr"/>
            <a:r>
              <a:rPr lang="el-GR" sz="2800" u="sng" dirty="0">
                <a:solidFill>
                  <a:schemeClr val="tx2">
                    <a:lumMod val="75000"/>
                  </a:schemeClr>
                </a:solidFill>
                <a:latin typeface="Calibri" panose="020F0502020204030204" pitchFamily="34" charset="0"/>
              </a:rPr>
              <a:t>Πιλοτική μελέτη ελέγχου της αξιοπιστίας του αλγόμετρου </a:t>
            </a:r>
            <a:r>
              <a:rPr lang="en-US" sz="2800" u="sng" dirty="0">
                <a:solidFill>
                  <a:schemeClr val="tx2">
                    <a:lumMod val="75000"/>
                  </a:schemeClr>
                </a:solidFill>
                <a:latin typeface="Calibri" panose="020F0502020204030204" pitchFamily="34" charset="0"/>
              </a:rPr>
              <a:t>Commander - </a:t>
            </a:r>
            <a:r>
              <a:rPr lang="el-GR" sz="2800" u="sng" dirty="0">
                <a:solidFill>
                  <a:schemeClr val="tx2">
                    <a:lumMod val="75000"/>
                  </a:schemeClr>
                </a:solidFill>
                <a:latin typeface="Calibri" panose="020F0502020204030204" pitchFamily="34" charset="0"/>
              </a:rPr>
              <a:t>Αποτελέσματα</a:t>
            </a:r>
          </a:p>
        </p:txBody>
      </p:sp>
      <p:sp>
        <p:nvSpPr>
          <p:cNvPr id="8" name="TextBox 7">
            <a:extLst>
              <a:ext uri="{FF2B5EF4-FFF2-40B4-BE49-F238E27FC236}">
                <a16:creationId xmlns:a16="http://schemas.microsoft.com/office/drawing/2014/main" xmlns="" id="{5137E28A-D1C3-D588-C0BE-951DD6552029}"/>
              </a:ext>
            </a:extLst>
          </p:cNvPr>
          <p:cNvSpPr txBox="1"/>
          <p:nvPr/>
        </p:nvSpPr>
        <p:spPr>
          <a:xfrm>
            <a:off x="4355976" y="1196752"/>
            <a:ext cx="4608512" cy="4627164"/>
          </a:xfrm>
          <a:prstGeom prst="rect">
            <a:avLst/>
          </a:prstGeom>
          <a:noFill/>
        </p:spPr>
        <p:txBody>
          <a:bodyPr wrap="square" rtlCol="0">
            <a:spAutoFit/>
          </a:bodyPr>
          <a:lstStyle/>
          <a:p>
            <a:pPr>
              <a:lnSpc>
                <a:spcPct val="115000"/>
              </a:lnSpc>
              <a:spcAft>
                <a:spcPts val="1000"/>
              </a:spcAft>
            </a:pPr>
            <a:r>
              <a:rPr lang="en-US" sz="700" b="1" dirty="0">
                <a:effectLst/>
                <a:latin typeface="Calibri" panose="020F0502020204030204" pitchFamily="34" charset="0"/>
                <a:ea typeface="Calibri" panose="020F0502020204030204" pitchFamily="34" charset="0"/>
                <a:cs typeface="Times New Roman" panose="02020603050405020304" pitchFamily="18" charset="0"/>
              </a:rPr>
              <a:t>ABSTRACT</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Background: Non-specific chronic neck pain is described as a musculoskeletal disorder that affects 45%-54% of the general population for at least one time in their lives (González-Rueda et al., 2020). The determination of the magnitude of their pain requires the use of a pressure algometer. The algometer is an instrument that measures pain sensitivity through the application of pressure </a:t>
            </a:r>
            <a:r>
              <a:rPr lang="en-US" sz="700" dirty="0">
                <a:effectLst/>
                <a:latin typeface="Calibri" panose="020F0502020204030204" pitchFamily="34" charset="0"/>
                <a:ea typeface="Arial" panose="020B0604020202020204" pitchFamily="34" charset="0"/>
                <a:cs typeface="Times New Roman" panose="02020603050405020304" pitchFamily="18" charset="0"/>
              </a:rPr>
              <a:t>(Kinser, Sands &amp; Stone, 2009).</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Objective: This study aimed to investigate the intra-rater and inter-rater reliability of Commander Algometer in patients with non-specific chronic neck pain who have not undergone any treatment.</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Study Design: Pilot Study</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Methods: Thirty-three (66.7% women) patients suffering from non-specific chronic neck pain, aged 18-70 were included in the study. Measurements were taken in the upper trapezius and the suboccipital muscles, in mastoid process,</a:t>
            </a:r>
            <a:r>
              <a:rPr lang="en-US" sz="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dirty="0">
                <a:effectLst/>
                <a:latin typeface="Calibri" panose="020F0502020204030204" pitchFamily="34" charset="0"/>
                <a:ea typeface="Calibri" panose="020F0502020204030204" pitchFamily="34" charset="0"/>
                <a:cs typeface="Times New Roman" panose="02020603050405020304" pitchFamily="18" charset="0"/>
              </a:rPr>
              <a:t>in the zygapophyseal joint between C5-C6, in the tibialis anterior muscle, in the middle part of the deltoid muscle and the levator scapula muscle. All measurements were taken by two experienced, in the use of the pressure algometer, researchers. </a:t>
            </a:r>
            <a:r>
              <a:rPr lang="en-US" sz="700" dirty="0">
                <a:effectLst/>
                <a:latin typeface="Calibri" panose="020F0502020204030204" pitchFamily="34" charset="0"/>
                <a:ea typeface="Calibri" panose="020F0502020204030204" pitchFamily="34" charset="0"/>
                <a:cs typeface="Calibri" panose="020F0502020204030204" pitchFamily="34" charset="0"/>
              </a:rPr>
              <a:t>Before starting the measurements</a:t>
            </a:r>
            <a:r>
              <a:rPr lang="en-US" sz="700" dirty="0">
                <a:effectLst/>
                <a:latin typeface="Calibri" panose="020F0502020204030204" pitchFamily="34" charset="0"/>
                <a:ea typeface="Calibri" panose="020F0502020204030204" pitchFamily="34" charset="0"/>
                <a:cs typeface="Times New Roman" panose="02020603050405020304" pitchFamily="18" charset="0"/>
              </a:rPr>
              <a:t>, patients were asked to complete GPE, TAMPA Kinesiophobia Scale, </a:t>
            </a:r>
            <a:r>
              <a:rPr lang="en-US" sz="700" dirty="0">
                <a:effectLst/>
                <a:latin typeface="Calibri" panose="020F0502020204030204" pitchFamily="34" charset="0"/>
                <a:ea typeface="Calibri" panose="020F0502020204030204" pitchFamily="34" charset="0"/>
                <a:cs typeface="Calibri" panose="020F0502020204030204" pitchFamily="34" charset="0"/>
              </a:rPr>
              <a:t>HADS scale and VAS.</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Results: Significant agreement was found between the two observers in all measurements. Regarding the agreement between measurements for each observer separately, a significant agreement between pre and post measurements in all areas was found as far as observer 2 is concerned. On the contrary, according to observer 1, there was significant agreement between pre and post measurements in almost all areas, with the exception of the right levator scapulae muscle and both the tibialis anterior muscles on the left and right side where no agreement was found. Significant and excellent agreement was also found between the two initial measurements, for each observer separately, was found in all areas in both observers. Moreover, GPE was negatively and significantly correlated with lower initial algometric measurements in almost all areas, except for the urinary bladder and upper trapezius muscle. Greater kinesiophobia was associated with greater algometric measurements in almost all areas, except for the right urinary bladder and left upper trapezius.</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Conclusion: Based on the results, the Commander Algometer is a reliable device for the PPTs measurement in patients with non-specific chronic neck pain. However, further research with a larger sample is necessary.</a:t>
            </a:r>
            <a:endParaRPr lang="el-GR" sz="700" dirty="0">
              <a:effectLst/>
              <a:latin typeface="Calibri" panose="020F0502020204030204" pitchFamily="34" charset="0"/>
              <a:ea typeface="Calibri" panose="020F0502020204030204" pitchFamily="34" charset="0"/>
              <a:cs typeface="Times New Roman" panose="02020603050405020304" pitchFamily="18" charset="0"/>
            </a:endParaRPr>
          </a:p>
          <a:p>
            <a:r>
              <a:rPr lang="en-US" sz="700" dirty="0">
                <a:effectLst/>
                <a:latin typeface="Calibri" panose="020F0502020204030204" pitchFamily="34" charset="0"/>
                <a:ea typeface="Calibri" panose="020F0502020204030204" pitchFamily="34" charset="0"/>
                <a:cs typeface="Times New Roman" panose="02020603050405020304" pitchFamily="18" charset="0"/>
              </a:rPr>
              <a:t>Keywords: algometer; algometry; nonspecific chronic neck pain; neck pain; pressure algometer; Commander Algometer; reliability</a:t>
            </a:r>
            <a:endParaRPr lang="el-GR" sz="700" dirty="0">
              <a:latin typeface="Calibri" panose="020F0502020204030204" pitchFamily="34" charset="0"/>
            </a:endParaRPr>
          </a:p>
        </p:txBody>
      </p:sp>
      <p:sp>
        <p:nvSpPr>
          <p:cNvPr id="9" name="TextBox 8">
            <a:extLst>
              <a:ext uri="{FF2B5EF4-FFF2-40B4-BE49-F238E27FC236}">
                <a16:creationId xmlns:a16="http://schemas.microsoft.com/office/drawing/2014/main" xmlns="" id="{C412D2A8-93BA-CDB8-D96F-F5568F179721}"/>
              </a:ext>
            </a:extLst>
          </p:cNvPr>
          <p:cNvSpPr txBox="1"/>
          <p:nvPr/>
        </p:nvSpPr>
        <p:spPr>
          <a:xfrm>
            <a:off x="251520" y="1179271"/>
            <a:ext cx="4104456" cy="4883325"/>
          </a:xfrm>
          <a:prstGeom prst="rect">
            <a:avLst/>
          </a:prstGeom>
          <a:noFill/>
        </p:spPr>
        <p:txBody>
          <a:bodyPr wrap="square" rtlCol="0">
            <a:spAutoFit/>
          </a:bodyPr>
          <a:lstStyle/>
          <a:p>
            <a:pPr algn="ct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Evaluation of reliability of pressure algometer (Commander Algometer) in patients with non-specific chronic neck pain. A pilot study.</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314700" algn="l"/>
              </a:tabLst>
            </a:pPr>
            <a:r>
              <a:rPr lang="en-US" sz="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8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Skordis Charalampos</a:t>
            </a:r>
            <a:r>
              <a:rPr lang="en-US" sz="800" b="1" baseline="30000" dirty="0">
                <a:effectLst/>
                <a:latin typeface="Calibri" panose="020F0502020204030204" pitchFamily="34" charset="0"/>
                <a:ea typeface="Calibri" panose="020F0502020204030204" pitchFamily="34" charset="0"/>
                <a:cs typeface="Times New Roman" panose="02020603050405020304" pitchFamily="18" charset="0"/>
              </a:rPr>
              <a:t>1, 2</a:t>
            </a:r>
            <a:r>
              <a:rPr lang="en-US" sz="800" b="1" dirty="0">
                <a:effectLst/>
                <a:latin typeface="Calibri" panose="020F0502020204030204" pitchFamily="34" charset="0"/>
                <a:ea typeface="Calibri" panose="020F0502020204030204" pitchFamily="34" charset="0"/>
                <a:cs typeface="Times New Roman" panose="02020603050405020304" pitchFamily="18" charset="0"/>
              </a:rPr>
              <a:t>, Liaskou Christina</a:t>
            </a:r>
            <a:r>
              <a:rPr lang="en-US" sz="8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800" b="1" dirty="0">
                <a:effectLst/>
                <a:latin typeface="Calibri" panose="020F0502020204030204" pitchFamily="34" charset="0"/>
                <a:ea typeface="Calibri" panose="020F0502020204030204" pitchFamily="34" charset="0"/>
                <a:cs typeface="Times New Roman" panose="02020603050405020304" pitchFamily="18" charset="0"/>
              </a:rPr>
              <a:t>, Papagiakoumou Evangelia</a:t>
            </a:r>
            <a:r>
              <a:rPr lang="en-US" sz="800" b="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u="sng" dirty="0">
                <a:effectLst/>
                <a:latin typeface="Calibri" panose="020F0502020204030204" pitchFamily="34" charset="0"/>
                <a:ea typeface="Calibri" panose="020F0502020204030204" pitchFamily="34" charset="0"/>
                <a:cs typeface="Times New Roman" panose="02020603050405020304" pitchFamily="18" charset="0"/>
              </a:rPr>
              <a:t>Georgoudis Georgios</a:t>
            </a:r>
            <a:r>
              <a:rPr lang="en-US" sz="800" b="1" baseline="30000" dirty="0">
                <a:effectLst/>
                <a:latin typeface="Calibri" panose="020F0502020204030204" pitchFamily="34" charset="0"/>
                <a:ea typeface="Calibri" panose="020F0502020204030204" pitchFamily="34" charset="0"/>
                <a:cs typeface="Times New Roman" panose="02020603050405020304" pitchFamily="18" charset="0"/>
              </a:rPr>
              <a:t>1,2*</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800" b="1"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800" dirty="0">
                <a:effectLst/>
                <a:latin typeface="Calibri" panose="020F0502020204030204" pitchFamily="34" charset="0"/>
                <a:ea typeface="Calibri" panose="020F0502020204030204" pitchFamily="34" charset="0"/>
                <a:cs typeface="Times New Roman" panose="02020603050405020304" pitchFamily="18" charset="0"/>
              </a:rPr>
              <a:t>Musculoskeletal Physiotherapy Research (MPR Lab), Athens, Greece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800" dirty="0">
                <a:effectLst/>
                <a:latin typeface="Calibri" panose="020F0502020204030204" pitchFamily="34" charset="0"/>
                <a:ea typeface="Calibri" panose="020F0502020204030204" pitchFamily="34" charset="0"/>
                <a:cs typeface="Times New Roman" panose="02020603050405020304" pitchFamily="18" charset="0"/>
              </a:rPr>
              <a:t>University of West Attica, Physiotherapy Department, Athens, Greece</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r>
              <a:rPr lang="en-US" sz="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800" dirty="0">
                <a:effectLst/>
                <a:latin typeface="Calibri" panose="020F0502020204030204" pitchFamily="34" charset="0"/>
                <a:ea typeface="Calibri" panose="020F0502020204030204" pitchFamily="34" charset="0"/>
                <a:cs typeface="Times New Roman" panose="02020603050405020304" pitchFamily="18" charset="0"/>
              </a:rPr>
              <a:t>Address all correspondence to: Professor G. Georgoudis, Musculoskeletal Research Laboratory, Physiotherapy Department, University of West Attica, 28 Agiou Spyridonos, 12243, Athens, Greece; Tel.: +302105387487, E-mail: </a:t>
            </a:r>
            <a:r>
              <a:rPr lang="en-US" sz="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physiolab@uniwa.gr</a:t>
            </a:r>
            <a:r>
              <a:rPr lang="en-US" sz="800" b="1" dirty="0">
                <a:effectLst/>
                <a:latin typeface="Calibri" panose="020F0502020204030204" pitchFamily="34" charset="0"/>
                <a:ea typeface="Calibri" panose="020F0502020204030204" pitchFamily="34" charset="0"/>
                <a:cs typeface="Times New Roman" panose="02020603050405020304" pitchFamily="18" charset="0"/>
              </a:rPr>
              <a:t/>
            </a:r>
            <a:br>
              <a:rPr lang="en-US" sz="800" b="1" dirty="0">
                <a:effectLst/>
                <a:latin typeface="Calibri" panose="020F0502020204030204" pitchFamily="34" charset="0"/>
                <a:ea typeface="Calibri" panose="020F0502020204030204" pitchFamily="34" charset="0"/>
                <a:cs typeface="Times New Roman" panose="02020603050405020304" pitchFamily="18" charset="0"/>
              </a:rPr>
            </a:b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0087405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17CDF1D8-0A20-5C66-90FF-287364BB1864}"/>
              </a:ext>
            </a:extLst>
          </p:cNvPr>
          <p:cNvSpPr>
            <a:spLocks noGrp="1"/>
          </p:cNvSpPr>
          <p:nvPr>
            <p:ph type="title"/>
          </p:nvPr>
        </p:nvSpPr>
        <p:spPr/>
        <p:txBody>
          <a:bodyPr/>
          <a:lstStyle/>
          <a:p>
            <a:pPr algn="ctr"/>
            <a:r>
              <a:rPr lang="el-GR" sz="2800" dirty="0">
                <a:solidFill>
                  <a:schemeClr val="bg2">
                    <a:lumMod val="75000"/>
                  </a:schemeClr>
                </a:solidFill>
                <a:latin typeface="Calibri" panose="020F0502020204030204" pitchFamily="34" charset="0"/>
              </a:rPr>
              <a:t>Σταθεροποιητής βιοανάδρασης πίεσης</a:t>
            </a:r>
            <a:br>
              <a:rPr lang="el-GR" sz="2800" dirty="0">
                <a:solidFill>
                  <a:schemeClr val="bg2">
                    <a:lumMod val="75000"/>
                  </a:schemeClr>
                </a:solidFill>
                <a:latin typeface="Calibri" panose="020F0502020204030204" pitchFamily="34" charset="0"/>
              </a:rPr>
            </a:br>
            <a:r>
              <a:rPr lang="el-GR" sz="2800" dirty="0">
                <a:solidFill>
                  <a:schemeClr val="bg2">
                    <a:lumMod val="75000"/>
                  </a:schemeClr>
                </a:solidFill>
                <a:latin typeface="Calibri" panose="020F0502020204030204" pitchFamily="34" charset="0"/>
              </a:rPr>
              <a:t>(Αξιολόγηση της αντοχής των εν τω βάθει καμπτήρων μυών της ΑΜΣΣ)</a:t>
            </a:r>
          </a:p>
        </p:txBody>
      </p:sp>
      <p:pic>
        <p:nvPicPr>
          <p:cNvPr id="8" name="Θέση περιεχομένου 7">
            <a:extLst>
              <a:ext uri="{FF2B5EF4-FFF2-40B4-BE49-F238E27FC236}">
                <a16:creationId xmlns:a16="http://schemas.microsoft.com/office/drawing/2014/main" xmlns="" id="{95086982-DC81-5273-4B19-30B9E7AE9C1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5400000">
            <a:off x="529988" y="2070412"/>
            <a:ext cx="3691536" cy="3096344"/>
          </a:xfrm>
        </p:spPr>
      </p:pic>
      <p:pic>
        <p:nvPicPr>
          <p:cNvPr id="12" name="Εικόνα 11">
            <a:extLst>
              <a:ext uri="{FF2B5EF4-FFF2-40B4-BE49-F238E27FC236}">
                <a16:creationId xmlns:a16="http://schemas.microsoft.com/office/drawing/2014/main" xmlns="" id="{65CEB066-22A4-0707-5758-A4BD4D260BD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715332" y="2034408"/>
            <a:ext cx="3745783" cy="3168352"/>
          </a:xfrm>
          <a:prstGeom prst="rect">
            <a:avLst/>
          </a:prstGeom>
        </p:spPr>
      </p:pic>
    </p:spTree>
    <p:extLst>
      <p:ext uri="{BB962C8B-B14F-4D97-AF65-F5344CB8AC3E}">
        <p14:creationId xmlns:p14="http://schemas.microsoft.com/office/powerpoint/2010/main" xmlns="" val="403188103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5" y="377280"/>
            <a:ext cx="8334670" cy="432048"/>
          </a:xfrm>
        </p:spPr>
        <p:txBody>
          <a:bodyPr/>
          <a:lstStyle/>
          <a:p>
            <a:r>
              <a:rPr lang="el-GR" dirty="0">
                <a:solidFill>
                  <a:schemeClr val="bg2">
                    <a:lumMod val="75000"/>
                  </a:schemeClr>
                </a:solidFill>
                <a:latin typeface="Calibri" panose="020F0502020204030204" pitchFamily="34" charset="0"/>
                <a:cs typeface="Calibri" panose="020F0502020204030204" pitchFamily="34" charset="0"/>
              </a:rPr>
              <a:t>Περιεχόμενα</a:t>
            </a:r>
            <a:endParaRPr lang="en-US" dirty="0">
              <a:solidFill>
                <a:schemeClr val="bg2">
                  <a:lumMod val="75000"/>
                </a:schemeClr>
              </a:solidFill>
              <a:latin typeface="Calibri" panose="020F0502020204030204" pitchFamily="34" charset="0"/>
              <a:cs typeface="Calibri" panose="020F0502020204030204" pitchFamily="34" charset="0"/>
            </a:endParaRPr>
          </a:p>
        </p:txBody>
      </p:sp>
      <p:sp>
        <p:nvSpPr>
          <p:cNvPr id="3" name="Tijdelijke aanduiding voor verticale tekst 2"/>
          <p:cNvSpPr>
            <a:spLocks noGrp="1"/>
          </p:cNvSpPr>
          <p:nvPr>
            <p:ph type="body" orient="vert" idx="1"/>
          </p:nvPr>
        </p:nvSpPr>
        <p:spPr>
          <a:xfrm>
            <a:off x="404665" y="1252836"/>
            <a:ext cx="8055767" cy="4795836"/>
          </a:xfrm>
        </p:spPr>
        <p:txBody>
          <a:bodyPr>
            <a:normAutofit/>
          </a:bodyPr>
          <a:lstStyle/>
          <a:p>
            <a:pPr>
              <a:lnSpc>
                <a:spcPct val="150000"/>
              </a:lnSpc>
            </a:pPr>
            <a:r>
              <a:rPr lang="el-GR" dirty="0">
                <a:solidFill>
                  <a:schemeClr val="tx1"/>
                </a:solidFill>
                <a:latin typeface="Calibri" panose="020F0502020204030204" pitchFamily="34" charset="0"/>
                <a:cs typeface="Calibri" panose="020F0502020204030204" pitchFamily="34" charset="0"/>
              </a:rPr>
              <a:t>Στόχος και αντικείμενο διδακτορικής έρευνας</a:t>
            </a:r>
          </a:p>
          <a:p>
            <a:pPr>
              <a:lnSpc>
                <a:spcPct val="150000"/>
              </a:lnSpc>
            </a:pPr>
            <a:r>
              <a:rPr lang="el-GR" dirty="0">
                <a:solidFill>
                  <a:schemeClr val="tx1"/>
                </a:solidFill>
                <a:latin typeface="Calibri" panose="020F0502020204030204" pitchFamily="34" charset="0"/>
                <a:cs typeface="Calibri" panose="020F0502020204030204" pitchFamily="34" charset="0"/>
              </a:rPr>
              <a:t>Αναφορά προόδου</a:t>
            </a:r>
          </a:p>
          <a:p>
            <a:pPr>
              <a:lnSpc>
                <a:spcPct val="150000"/>
              </a:lnSpc>
            </a:pPr>
            <a:r>
              <a:rPr lang="el-GR" dirty="0">
                <a:solidFill>
                  <a:schemeClr val="tx1"/>
                </a:solidFill>
                <a:latin typeface="Calibri" panose="020F0502020204030204" pitchFamily="34" charset="0"/>
                <a:cs typeface="Calibri" panose="020F0502020204030204" pitchFamily="34" charset="0"/>
              </a:rPr>
              <a:t>Αρχικά αποτελέσματα</a:t>
            </a:r>
            <a:r>
              <a:rPr lang="en-US" dirty="0">
                <a:solidFill>
                  <a:schemeClr val="tx1"/>
                </a:solidFill>
                <a:latin typeface="Calibri" panose="020F0502020204030204" pitchFamily="34" charset="0"/>
                <a:cs typeface="Calibri" panose="020F0502020204030204" pitchFamily="34" charset="0"/>
              </a:rPr>
              <a:t> </a:t>
            </a:r>
            <a:endParaRPr lang="el-GR" dirty="0">
              <a:solidFill>
                <a:schemeClr val="tx1"/>
              </a:solidFill>
              <a:latin typeface="Calibri" panose="020F0502020204030204" pitchFamily="34" charset="0"/>
              <a:cs typeface="Calibri" panose="020F0502020204030204" pitchFamily="34" charset="0"/>
            </a:endParaRPr>
          </a:p>
          <a:p>
            <a:pPr>
              <a:lnSpc>
                <a:spcPct val="150000"/>
              </a:lnSpc>
            </a:pPr>
            <a:r>
              <a:rPr lang="el-GR" dirty="0">
                <a:solidFill>
                  <a:schemeClr val="tx1"/>
                </a:solidFill>
                <a:latin typeface="Calibri" panose="020F0502020204030204" pitchFamily="34" charset="0"/>
                <a:cs typeface="Calibri" panose="020F0502020204030204" pitchFamily="34" charset="0"/>
              </a:rPr>
              <a:t>Πιθανά προβλήματα που αντιμετωπίστηκαν </a:t>
            </a:r>
          </a:p>
          <a:p>
            <a:pPr>
              <a:lnSpc>
                <a:spcPct val="150000"/>
              </a:lnSpc>
            </a:pPr>
            <a:r>
              <a:rPr lang="el-GR" dirty="0">
                <a:solidFill>
                  <a:schemeClr val="tx1"/>
                </a:solidFill>
                <a:latin typeface="Calibri" panose="020F0502020204030204" pitchFamily="34" charset="0"/>
                <a:cs typeface="Calibri" panose="020F0502020204030204" pitchFamily="34" charset="0"/>
              </a:rPr>
              <a:t>Δημοσιεύσεις/συμμετοχή σε συνέδρια </a:t>
            </a:r>
            <a:endParaRPr lang="en-US" dirty="0">
              <a:solidFill>
                <a:schemeClr val="tx1"/>
              </a:solidFill>
              <a:latin typeface="Calibri" panose="020F0502020204030204" pitchFamily="34" charset="0"/>
              <a:cs typeface="Calibri" panose="020F0502020204030204" pitchFamily="34" charset="0"/>
            </a:endParaRPr>
          </a:p>
          <a:p>
            <a:pPr>
              <a:lnSpc>
                <a:spcPct val="150000"/>
              </a:lnSpc>
            </a:pPr>
            <a:r>
              <a:rPr lang="el-GR" dirty="0">
                <a:solidFill>
                  <a:schemeClr val="tx1"/>
                </a:solidFill>
                <a:latin typeface="Calibri" panose="020F0502020204030204" pitchFamily="34" charset="0"/>
                <a:cs typeface="Calibri" panose="020F0502020204030204" pitchFamily="34" charset="0"/>
              </a:rPr>
              <a:t>Επόμενα ερευνητικά βήματα</a:t>
            </a:r>
          </a:p>
          <a:p>
            <a:pPr>
              <a:lnSpc>
                <a:spcPct val="150000"/>
              </a:lnSpc>
            </a:pPr>
            <a:r>
              <a:rPr lang="el-GR" dirty="0">
                <a:solidFill>
                  <a:schemeClr val="tx1"/>
                </a:solidFill>
                <a:latin typeface="Calibri" panose="020F0502020204030204" pitchFamily="34" charset="0"/>
                <a:cs typeface="Calibri" panose="020F0502020204030204" pitchFamily="34" charset="0"/>
              </a:rPr>
              <a:t>Χρονοδιάγραμμα</a:t>
            </a:r>
          </a:p>
          <a:p>
            <a:pPr marL="0" indent="0">
              <a:lnSpc>
                <a:spcPct val="150000"/>
              </a:lnSpc>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6210502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23E44F-A4DA-5B19-2EBD-733508421CF5}"/>
              </a:ext>
            </a:extLst>
          </p:cNvPr>
          <p:cNvSpPr>
            <a:spLocks noGrp="1"/>
          </p:cNvSpPr>
          <p:nvPr>
            <p:ph type="title"/>
          </p:nvPr>
        </p:nvSpPr>
        <p:spPr>
          <a:xfrm>
            <a:off x="404664" y="416124"/>
            <a:ext cx="8334670" cy="432048"/>
          </a:xfrm>
        </p:spPr>
        <p:txBody>
          <a:bodyPr/>
          <a:lstStyle/>
          <a:p>
            <a:pPr algn="ctr"/>
            <a:r>
              <a:rPr lang="el-GR" sz="2800" dirty="0">
                <a:solidFill>
                  <a:schemeClr val="tx2">
                    <a:lumMod val="75000"/>
                  </a:schemeClr>
                </a:solidFill>
                <a:latin typeface="Calibri" panose="020F0502020204030204" pitchFamily="34" charset="0"/>
              </a:rPr>
              <a:t>Σπιρόμετρο</a:t>
            </a:r>
          </a:p>
        </p:txBody>
      </p:sp>
      <p:pic>
        <p:nvPicPr>
          <p:cNvPr id="7" name="Θέση περιεχομένου 6">
            <a:extLst>
              <a:ext uri="{FF2B5EF4-FFF2-40B4-BE49-F238E27FC236}">
                <a16:creationId xmlns:a16="http://schemas.microsoft.com/office/drawing/2014/main" xmlns="" id="{6A4187DA-96BB-B59A-554E-CAE31ED3B2F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1897639"/>
            <a:ext cx="4176465" cy="3062721"/>
          </a:xfrm>
        </p:spPr>
      </p:pic>
      <p:sp>
        <p:nvSpPr>
          <p:cNvPr id="4" name="Θέση ημερομηνίας 3">
            <a:extLst>
              <a:ext uri="{FF2B5EF4-FFF2-40B4-BE49-F238E27FC236}">
                <a16:creationId xmlns:a16="http://schemas.microsoft.com/office/drawing/2014/main" xmlns="" id="{4332D9D5-DBC0-F45B-4454-25EEEBBCDEBE}"/>
              </a:ext>
            </a:extLst>
          </p:cNvPr>
          <p:cNvSpPr>
            <a:spLocks noGrp="1"/>
          </p:cNvSpPr>
          <p:nvPr>
            <p:ph type="dt" sz="half" idx="10"/>
          </p:nvPr>
        </p:nvSpPr>
        <p:spPr/>
        <p:txBody>
          <a:bodyPr/>
          <a:lstStyle/>
          <a:p>
            <a:endParaRPr lang="el-GR" dirty="0"/>
          </a:p>
        </p:txBody>
      </p:sp>
      <p:pic>
        <p:nvPicPr>
          <p:cNvPr id="9" name="Εικόνα 8">
            <a:extLst>
              <a:ext uri="{FF2B5EF4-FFF2-40B4-BE49-F238E27FC236}">
                <a16:creationId xmlns:a16="http://schemas.microsoft.com/office/drawing/2014/main" xmlns="" id="{926FD2DC-23D1-9C28-D89E-837B33DABD8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4" y="1905144"/>
            <a:ext cx="4083629" cy="3062722"/>
          </a:xfrm>
          <a:prstGeom prst="rect">
            <a:avLst/>
          </a:prstGeom>
        </p:spPr>
      </p:pic>
    </p:spTree>
    <p:extLst>
      <p:ext uri="{BB962C8B-B14F-4D97-AF65-F5344CB8AC3E}">
        <p14:creationId xmlns:p14="http://schemas.microsoft.com/office/powerpoint/2010/main" xmlns="" val="402712042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B56B40E-887B-B70A-D60B-CF4E3A28C9CE}"/>
              </a:ext>
            </a:extLst>
          </p:cNvPr>
          <p:cNvSpPr>
            <a:spLocks noGrp="1"/>
          </p:cNvSpPr>
          <p:nvPr>
            <p:ph type="title"/>
          </p:nvPr>
        </p:nvSpPr>
        <p:spPr>
          <a:xfrm>
            <a:off x="404664" y="183569"/>
            <a:ext cx="8334670" cy="432048"/>
          </a:xfrm>
        </p:spPr>
        <p:txBody>
          <a:bodyPr/>
          <a:lstStyle/>
          <a:p>
            <a:pPr algn="ctr"/>
            <a:r>
              <a:rPr lang="en-US" sz="2800" dirty="0">
                <a:solidFill>
                  <a:schemeClr val="tx2">
                    <a:lumMod val="75000"/>
                  </a:schemeClr>
                </a:solidFill>
                <a:latin typeface="Calibri" panose="020F0502020204030204" pitchFamily="34" charset="0"/>
              </a:rPr>
              <a:t>3D Inertial Motion </a:t>
            </a:r>
            <a:r>
              <a:rPr lang="en-US" sz="2800" dirty="0" err="1">
                <a:solidFill>
                  <a:schemeClr val="tx2">
                    <a:lumMod val="75000"/>
                  </a:schemeClr>
                </a:solidFill>
                <a:latin typeface="Calibri" panose="020F0502020204030204" pitchFamily="34" charset="0"/>
              </a:rPr>
              <a:t>Moover</a:t>
            </a:r>
            <a:r>
              <a:rPr lang="en-US" sz="2800" dirty="0">
                <a:solidFill>
                  <a:schemeClr val="tx2">
                    <a:lumMod val="75000"/>
                  </a:schemeClr>
                </a:solidFill>
                <a:latin typeface="Calibri" panose="020F0502020204030204" pitchFamily="34" charset="0"/>
              </a:rPr>
              <a:t> </a:t>
            </a:r>
            <a:r>
              <a:rPr lang="el-GR" sz="2800" dirty="0">
                <a:solidFill>
                  <a:schemeClr val="tx2">
                    <a:lumMod val="75000"/>
                  </a:schemeClr>
                </a:solidFill>
                <a:latin typeface="Calibri" panose="020F0502020204030204" pitchFamily="34" charset="0"/>
              </a:rPr>
              <a:t>(Καταγραφή στροφής, πλάγιας κάμψης, κάμψης - έκτασης ΑΜΣΣ)</a:t>
            </a:r>
          </a:p>
        </p:txBody>
      </p:sp>
      <p:pic>
        <p:nvPicPr>
          <p:cNvPr id="7" name="Θέση περιεχομένου 6">
            <a:extLst>
              <a:ext uri="{FF2B5EF4-FFF2-40B4-BE49-F238E27FC236}">
                <a16:creationId xmlns:a16="http://schemas.microsoft.com/office/drawing/2014/main" xmlns="" id="{FDEA748D-DCEB-0DCC-9BA2-F2F66764B111}"/>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8339" t="-27"/>
          <a:stretch/>
        </p:blipFill>
        <p:spPr>
          <a:xfrm rot="5400000">
            <a:off x="1254337" y="738338"/>
            <a:ext cx="2848102" cy="2981528"/>
          </a:xfrm>
        </p:spPr>
      </p:pic>
      <p:sp>
        <p:nvSpPr>
          <p:cNvPr id="4" name="Θέση ημερομηνίας 3">
            <a:extLst>
              <a:ext uri="{FF2B5EF4-FFF2-40B4-BE49-F238E27FC236}">
                <a16:creationId xmlns:a16="http://schemas.microsoft.com/office/drawing/2014/main" xmlns="" id="{CD87303B-1E89-80A2-D5DF-D616ABD636AB}"/>
              </a:ext>
            </a:extLst>
          </p:cNvPr>
          <p:cNvSpPr>
            <a:spLocks noGrp="1"/>
          </p:cNvSpPr>
          <p:nvPr>
            <p:ph type="dt" sz="half" idx="10"/>
          </p:nvPr>
        </p:nvSpPr>
        <p:spPr/>
        <p:txBody>
          <a:bodyPr/>
          <a:lstStyle/>
          <a:p>
            <a:endParaRPr lang="el-GR" dirty="0"/>
          </a:p>
        </p:txBody>
      </p:sp>
      <p:pic>
        <p:nvPicPr>
          <p:cNvPr id="9" name="Εικόνα 8">
            <a:extLst>
              <a:ext uri="{FF2B5EF4-FFF2-40B4-BE49-F238E27FC236}">
                <a16:creationId xmlns:a16="http://schemas.microsoft.com/office/drawing/2014/main" xmlns="" id="{D1BA43C4-EC70-6216-1A0A-150316CAB61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0101" t="6601" r="9050"/>
          <a:stretch/>
        </p:blipFill>
        <p:spPr>
          <a:xfrm rot="5400000">
            <a:off x="4854736" y="738339"/>
            <a:ext cx="2848103" cy="2981528"/>
          </a:xfrm>
          <a:prstGeom prst="rect">
            <a:avLst/>
          </a:prstGeom>
        </p:spPr>
      </p:pic>
      <p:pic>
        <p:nvPicPr>
          <p:cNvPr id="13" name="Εικόνα 12">
            <a:extLst>
              <a:ext uri="{FF2B5EF4-FFF2-40B4-BE49-F238E27FC236}">
                <a16:creationId xmlns:a16="http://schemas.microsoft.com/office/drawing/2014/main" xmlns="" id="{1D41CB8B-7D8E-44AE-1C2D-D36AA7219E6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2200" r="-1974" b="4850"/>
          <a:stretch/>
        </p:blipFill>
        <p:spPr>
          <a:xfrm>
            <a:off x="2854508" y="3789040"/>
            <a:ext cx="3540961" cy="2592288"/>
          </a:xfrm>
          <a:prstGeom prst="rect">
            <a:avLst/>
          </a:prstGeom>
        </p:spPr>
      </p:pic>
    </p:spTree>
    <p:extLst>
      <p:ext uri="{BB962C8B-B14F-4D97-AF65-F5344CB8AC3E}">
        <p14:creationId xmlns:p14="http://schemas.microsoft.com/office/powerpoint/2010/main" xmlns="" val="363665206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4" y="404664"/>
            <a:ext cx="8739335" cy="720080"/>
          </a:xfrm>
        </p:spPr>
        <p:txBody>
          <a:bodyPr/>
          <a:lstStyle/>
          <a:p>
            <a:r>
              <a:rPr lang="el-GR" sz="3200" dirty="0">
                <a:solidFill>
                  <a:schemeClr val="bg2">
                    <a:lumMod val="75000"/>
                  </a:schemeClr>
                </a:solidFill>
                <a:latin typeface="Calibri" panose="020F0502020204030204" pitchFamily="34" charset="0"/>
              </a:rPr>
              <a:t>Πιθανά προβλήματα που αντιμετωπίστηκαν</a:t>
            </a:r>
          </a:p>
        </p:txBody>
      </p:sp>
      <p:sp>
        <p:nvSpPr>
          <p:cNvPr id="7" name="TextBox 6">
            <a:extLst>
              <a:ext uri="{FF2B5EF4-FFF2-40B4-BE49-F238E27FC236}">
                <a16:creationId xmlns:a16="http://schemas.microsoft.com/office/drawing/2014/main" xmlns="" id="{066039DD-081D-4480-8A0F-5A49FDE9FC4B}"/>
              </a:ext>
            </a:extLst>
          </p:cNvPr>
          <p:cNvSpPr txBox="1"/>
          <p:nvPr/>
        </p:nvSpPr>
        <p:spPr>
          <a:xfrm>
            <a:off x="251145" y="1340768"/>
            <a:ext cx="8497319" cy="2954655"/>
          </a:xfrm>
          <a:prstGeom prst="rect">
            <a:avLst/>
          </a:prstGeom>
          <a:noFill/>
        </p:spPr>
        <p:txBody>
          <a:bodyPr wrap="square">
            <a:spAutoFit/>
          </a:bodyPr>
          <a:lstStyle/>
          <a:p>
            <a:pPr marL="285750" indent="-285750" algn="just">
              <a:buFont typeface="Wingdings" panose="05000000000000000000" pitchFamily="2" charset="2"/>
              <a:buChar char="§"/>
            </a:pPr>
            <a:r>
              <a:rPr lang="el-GR" dirty="0">
                <a:solidFill>
                  <a:schemeClr val="bg2">
                    <a:lumMod val="75000"/>
                  </a:schemeClr>
                </a:solidFill>
                <a:latin typeface="Calibri" panose="020F0502020204030204" pitchFamily="34" charset="0"/>
              </a:rPr>
              <a:t>Η συλλογή του απαιτούμενου δείγματος ασθενών παρουσίασε σημαντική καθυστέρηση εξαιτίας της πανδημίας Covid-19 και των περιορισμών που υπήρχαν στα νοσοκομεία και ειδικά στο ιατρείο πόνου του Αρεταίειου νοσοκομείου όπου γινόταν η κύρια συλλογή των δεδομένων. </a:t>
            </a:r>
          </a:p>
          <a:p>
            <a:pPr marL="285750" indent="-285750" algn="just">
              <a:buFont typeface="Wingdings" panose="05000000000000000000" pitchFamily="2" charset="2"/>
              <a:buChar char="§"/>
            </a:pPr>
            <a:r>
              <a:rPr lang="el-GR" dirty="0">
                <a:solidFill>
                  <a:schemeClr val="bg2">
                    <a:lumMod val="75000"/>
                  </a:schemeClr>
                </a:solidFill>
                <a:latin typeface="Calibri" panose="020F0502020204030204" pitchFamily="34" charset="0"/>
              </a:rPr>
              <a:t>Υπήρξε </a:t>
            </a:r>
            <a:r>
              <a:rPr lang="el-GR" sz="2000" b="1" dirty="0">
                <a:solidFill>
                  <a:schemeClr val="tx2">
                    <a:lumMod val="75000"/>
                  </a:schemeClr>
                </a:solidFill>
                <a:latin typeface="Calibri" panose="020F0502020204030204" pitchFamily="34" charset="0"/>
              </a:rPr>
              <a:t>επιτακτική η ανάγκη αναζήτησης επιπρόσθετων δομών υγείας </a:t>
            </a:r>
            <a:r>
              <a:rPr lang="el-GR" dirty="0">
                <a:solidFill>
                  <a:schemeClr val="bg2">
                    <a:lumMod val="75000"/>
                  </a:schemeClr>
                </a:solidFill>
                <a:latin typeface="Calibri" panose="020F0502020204030204" pitchFamily="34" charset="0"/>
              </a:rPr>
              <a:t>από τις οποίες θα μπορούσαμε να επιλέξουμε ασθενείς βάσει των κριτηρίων εισαγωγής και να τους εντάξουμε στην έρευνα.</a:t>
            </a:r>
          </a:p>
          <a:p>
            <a:pPr marL="285750" indent="-285750" algn="just">
              <a:buFont typeface="Wingdings" panose="05000000000000000000" pitchFamily="2" charset="2"/>
              <a:buChar char="§"/>
            </a:pPr>
            <a:r>
              <a:rPr lang="el-GR" dirty="0">
                <a:solidFill>
                  <a:schemeClr val="bg2">
                    <a:lumMod val="75000"/>
                  </a:schemeClr>
                </a:solidFill>
                <a:latin typeface="Calibri" panose="020F0502020204030204" pitchFamily="34" charset="0"/>
              </a:rPr>
              <a:t>Κατόπιν συζητήσεων ήρθαμε σε συμφωνία με τον Δήμαρχο του δήμου Ιλίου </a:t>
            </a:r>
            <a:r>
              <a:rPr lang="el-GR" sz="2000" b="1" dirty="0">
                <a:solidFill>
                  <a:schemeClr val="tx2">
                    <a:lumMod val="75000"/>
                  </a:schemeClr>
                </a:solidFill>
                <a:latin typeface="Calibri" panose="020F0502020204030204" pitchFamily="34" charset="0"/>
              </a:rPr>
              <a:t>ώστε να μπορέσουμε να αντλήσουμε επιπλέον δείγμα </a:t>
            </a:r>
            <a:r>
              <a:rPr lang="el-GR" dirty="0">
                <a:solidFill>
                  <a:schemeClr val="bg2">
                    <a:lumMod val="75000"/>
                  </a:schemeClr>
                </a:solidFill>
                <a:latin typeface="Calibri" panose="020F0502020204030204" pitchFamily="34" charset="0"/>
              </a:rPr>
              <a:t>μέσα από τις δομές πρωτοβάθμιας υγείας της κοινωνικής υπηρεσίας και των υπηρεσιών του αθλητισμού.</a:t>
            </a:r>
          </a:p>
        </p:txBody>
      </p:sp>
      <p:pic>
        <p:nvPicPr>
          <p:cNvPr id="1026" name="Picture 2" descr="Too many problems? Maybe coping isn't the answer | Health &amp; wellbeing | The  Guardian">
            <a:extLst>
              <a:ext uri="{FF2B5EF4-FFF2-40B4-BE49-F238E27FC236}">
                <a16:creationId xmlns:a16="http://schemas.microsoft.com/office/drawing/2014/main" xmlns="" id="{A7836BAD-2AD9-03D0-F507-FFDC9D1DA92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437112"/>
            <a:ext cx="3960440"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776121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2332" y="32923"/>
            <a:ext cx="8739335" cy="720080"/>
          </a:xfrm>
        </p:spPr>
        <p:txBody>
          <a:bodyPr/>
          <a:lstStyle/>
          <a:p>
            <a:pPr algn="ctr"/>
            <a:r>
              <a:rPr lang="el-GR" sz="3200" u="sng" dirty="0">
                <a:solidFill>
                  <a:schemeClr val="tx2">
                    <a:lumMod val="75000"/>
                  </a:schemeClr>
                </a:solidFill>
                <a:latin typeface="Calibri" panose="020F0502020204030204" pitchFamily="34" charset="0"/>
              </a:rPr>
              <a:t>Δημοσιεύσεις / συμμετοχή σε συνέδρια </a:t>
            </a:r>
          </a:p>
        </p:txBody>
      </p:sp>
      <p:sp>
        <p:nvSpPr>
          <p:cNvPr id="5" name="TextBox 4">
            <a:extLst>
              <a:ext uri="{FF2B5EF4-FFF2-40B4-BE49-F238E27FC236}">
                <a16:creationId xmlns:a16="http://schemas.microsoft.com/office/drawing/2014/main" xmlns="" id="{4260F6E4-A68F-4CD6-963C-2683073316E6}"/>
              </a:ext>
            </a:extLst>
          </p:cNvPr>
          <p:cNvSpPr txBox="1"/>
          <p:nvPr/>
        </p:nvSpPr>
        <p:spPr>
          <a:xfrm>
            <a:off x="282070" y="753003"/>
            <a:ext cx="8466393" cy="1384995"/>
          </a:xfrm>
          <a:prstGeom prst="rect">
            <a:avLst/>
          </a:prstGeom>
          <a:noFill/>
        </p:spPr>
        <p:txBody>
          <a:bodyPr wrap="square">
            <a:spAutoFit/>
          </a:bodyPr>
          <a:lstStyle/>
          <a:p>
            <a:r>
              <a:rPr lang="el-GR" sz="1400" dirty="0">
                <a:solidFill>
                  <a:schemeClr val="bg2">
                    <a:lumMod val="75000"/>
                  </a:schemeClr>
                </a:solidFill>
                <a:latin typeface="Calibri" panose="020F0502020204030204" pitchFamily="34" charset="0"/>
              </a:rPr>
              <a:t>Η ολοκλήρωση της ανασκόπησης της αρθρογραφίας στο υπό διερεύνηση θέμα οδήγησε στην συγγραφή των ακόλουθων δύο συστηματικών ανασκοπήσεων και μιας πιλοτικής μελέτης:</a:t>
            </a:r>
          </a:p>
          <a:p>
            <a:pPr marL="342900" indent="-342900">
              <a:buFont typeface="+mj-lt"/>
              <a:buAutoNum type="arabicParenR"/>
            </a:pPr>
            <a:r>
              <a:rPr lang="en-US" sz="1400" dirty="0">
                <a:solidFill>
                  <a:schemeClr val="bg2">
                    <a:lumMod val="75000"/>
                  </a:schemeClr>
                </a:solidFill>
                <a:latin typeface="Calibri" panose="020F0502020204030204" pitchFamily="34" charset="0"/>
              </a:rPr>
              <a:t>Effectiveness of Feldenkrais Method in Chronic Musculoskeletal Pain:</a:t>
            </a:r>
            <a:r>
              <a:rPr lang="el-GR" sz="1400" dirty="0">
                <a:solidFill>
                  <a:schemeClr val="bg2">
                    <a:lumMod val="75000"/>
                  </a:schemeClr>
                </a:solidFill>
                <a:latin typeface="Calibri" panose="020F0502020204030204" pitchFamily="34" charset="0"/>
              </a:rPr>
              <a:t> </a:t>
            </a:r>
            <a:r>
              <a:rPr lang="en-US" sz="1400" dirty="0">
                <a:solidFill>
                  <a:schemeClr val="bg2">
                    <a:lumMod val="75000"/>
                  </a:schemeClr>
                </a:solidFill>
                <a:latin typeface="Calibri" panose="020F0502020204030204" pitchFamily="34" charset="0"/>
              </a:rPr>
              <a:t>A Systematic Review</a:t>
            </a:r>
          </a:p>
          <a:p>
            <a:pPr marL="342900" indent="-342900">
              <a:buFont typeface="+mj-lt"/>
              <a:buAutoNum type="arabicParenR"/>
            </a:pPr>
            <a:r>
              <a:rPr lang="en-US" sz="1400" dirty="0">
                <a:solidFill>
                  <a:schemeClr val="bg2">
                    <a:lumMod val="75000"/>
                  </a:schemeClr>
                </a:solidFill>
                <a:latin typeface="Calibri" panose="020F0502020204030204" pitchFamily="34" charset="0"/>
              </a:rPr>
              <a:t>Algometric measurements in patients with nonspecific chronic neck pain:</a:t>
            </a:r>
            <a:r>
              <a:rPr lang="el-GR" sz="1400" dirty="0">
                <a:solidFill>
                  <a:schemeClr val="bg2">
                    <a:lumMod val="75000"/>
                  </a:schemeClr>
                </a:solidFill>
                <a:latin typeface="Calibri" panose="020F0502020204030204" pitchFamily="34" charset="0"/>
              </a:rPr>
              <a:t> </a:t>
            </a:r>
            <a:r>
              <a:rPr lang="en-US" sz="1400" dirty="0">
                <a:solidFill>
                  <a:schemeClr val="bg2">
                    <a:lumMod val="75000"/>
                  </a:schemeClr>
                </a:solidFill>
                <a:latin typeface="Calibri" panose="020F0502020204030204" pitchFamily="34" charset="0"/>
              </a:rPr>
              <a:t>A systematic Review</a:t>
            </a:r>
          </a:p>
          <a:p>
            <a:pPr marL="342900" indent="-342900">
              <a:buFont typeface="+mj-lt"/>
              <a:buAutoNum type="arabicParenR"/>
            </a:pPr>
            <a:r>
              <a:rPr lang="el-GR" sz="1400" dirty="0">
                <a:solidFill>
                  <a:schemeClr val="bg2">
                    <a:lumMod val="75000"/>
                  </a:schemeClr>
                </a:solidFill>
                <a:latin typeface="Calibri" panose="020F0502020204030204" pitchFamily="34" charset="0"/>
              </a:rPr>
              <a:t>Αξιολόγηση της αξιοπιστίας του αλγομέτρου πίεσης (</a:t>
            </a:r>
            <a:r>
              <a:rPr lang="en-US" sz="1400" dirty="0">
                <a:solidFill>
                  <a:schemeClr val="bg2">
                    <a:lumMod val="75000"/>
                  </a:schemeClr>
                </a:solidFill>
                <a:latin typeface="Calibri" panose="020F0502020204030204" pitchFamily="34" charset="0"/>
              </a:rPr>
              <a:t>Commander Algometer) </a:t>
            </a:r>
            <a:r>
              <a:rPr lang="el-GR" sz="1400" dirty="0">
                <a:solidFill>
                  <a:schemeClr val="bg2">
                    <a:lumMod val="75000"/>
                  </a:schemeClr>
                </a:solidFill>
                <a:latin typeface="Calibri" panose="020F0502020204030204" pitchFamily="34" charset="0"/>
              </a:rPr>
              <a:t>σε ασθενείς με μη ειδικό χρόνιο αυχενικό πόνο: Πιλοτική μελέτη</a:t>
            </a:r>
          </a:p>
        </p:txBody>
      </p:sp>
      <p:sp>
        <p:nvSpPr>
          <p:cNvPr id="9" name="TextBox 8">
            <a:extLst>
              <a:ext uri="{FF2B5EF4-FFF2-40B4-BE49-F238E27FC236}">
                <a16:creationId xmlns:a16="http://schemas.microsoft.com/office/drawing/2014/main" xmlns="" id="{AF896128-8BE3-4299-AE13-0BF793FD24D1}"/>
              </a:ext>
            </a:extLst>
          </p:cNvPr>
          <p:cNvSpPr txBox="1"/>
          <p:nvPr/>
        </p:nvSpPr>
        <p:spPr>
          <a:xfrm>
            <a:off x="282071" y="2568885"/>
            <a:ext cx="8579856" cy="523220"/>
          </a:xfrm>
          <a:prstGeom prst="rect">
            <a:avLst/>
          </a:prstGeom>
          <a:noFill/>
        </p:spPr>
        <p:txBody>
          <a:bodyPr wrap="square">
            <a:spAutoFit/>
          </a:bodyPr>
          <a:lstStyle/>
          <a:p>
            <a:pPr marL="285750" indent="-285750" algn="just">
              <a:buFont typeface="Wingdings" panose="05000000000000000000" pitchFamily="2" charset="2"/>
              <a:buChar char="ü"/>
            </a:pPr>
            <a:r>
              <a:rPr lang="el-GR" sz="1400" i="1" dirty="0">
                <a:solidFill>
                  <a:schemeClr val="bg2">
                    <a:lumMod val="75000"/>
                  </a:schemeClr>
                </a:solidFill>
                <a:latin typeface="Calibri" panose="020F0502020204030204" pitchFamily="34" charset="0"/>
              </a:rPr>
              <a:t>Οι ανωτέρω τρεις εργασίες βρίσκονται στο στάδιο της κατάθεσης σε αντίστοιχα περιοδικά (δύο διεθνή και ένα Ελληνικό) και αναμένεται μέσα στον επόμενο μήνα να έχει ολοκληρωθεί η δημοσίευση τους</a:t>
            </a:r>
            <a:endParaRPr lang="en-US" sz="1400" i="1" dirty="0">
              <a:solidFill>
                <a:schemeClr val="bg2">
                  <a:lumMod val="75000"/>
                </a:schemeClr>
              </a:solidFill>
              <a:latin typeface="Calibri" panose="020F0502020204030204" pitchFamily="34" charset="0"/>
            </a:endParaRPr>
          </a:p>
        </p:txBody>
      </p:sp>
      <p:pic>
        <p:nvPicPr>
          <p:cNvPr id="4" name="Εικόνα 3">
            <a:extLst>
              <a:ext uri="{FF2B5EF4-FFF2-40B4-BE49-F238E27FC236}">
                <a16:creationId xmlns:a16="http://schemas.microsoft.com/office/drawing/2014/main" xmlns="" id="{0F3ABF49-9C76-59B7-DA92-93AD3834546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t="39500" r="1521" b="34250"/>
          <a:stretch/>
        </p:blipFill>
        <p:spPr>
          <a:xfrm>
            <a:off x="1406963" y="3140968"/>
            <a:ext cx="6402081" cy="3030380"/>
          </a:xfrm>
          <a:prstGeom prst="rect">
            <a:avLst/>
          </a:prstGeom>
        </p:spPr>
      </p:pic>
    </p:spTree>
    <p:extLst>
      <p:ext uri="{BB962C8B-B14F-4D97-AF65-F5344CB8AC3E}">
        <p14:creationId xmlns:p14="http://schemas.microsoft.com/office/powerpoint/2010/main" xmlns="" val="131837191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664" y="404664"/>
            <a:ext cx="8739335" cy="720080"/>
          </a:xfrm>
        </p:spPr>
        <p:txBody>
          <a:bodyPr/>
          <a:lstStyle/>
          <a:p>
            <a:pPr>
              <a:lnSpc>
                <a:spcPct val="150000"/>
              </a:lnSpc>
            </a:pPr>
            <a:r>
              <a:rPr lang="el-GR" sz="3200" dirty="0">
                <a:solidFill>
                  <a:schemeClr val="tx2">
                    <a:lumMod val="75000"/>
                  </a:schemeClr>
                </a:solidFill>
                <a:latin typeface="Calibri" panose="020F0502020204030204" pitchFamily="34" charset="0"/>
              </a:rPr>
              <a:t>Επόμενα ερευνητικά βήματα</a:t>
            </a:r>
          </a:p>
        </p:txBody>
      </p:sp>
      <p:sp>
        <p:nvSpPr>
          <p:cNvPr id="9" name="TextBox 8">
            <a:extLst>
              <a:ext uri="{FF2B5EF4-FFF2-40B4-BE49-F238E27FC236}">
                <a16:creationId xmlns:a16="http://schemas.microsoft.com/office/drawing/2014/main" xmlns="" id="{5BBA41D6-0525-4C76-814F-F36504623583}"/>
              </a:ext>
            </a:extLst>
          </p:cNvPr>
          <p:cNvSpPr txBox="1"/>
          <p:nvPr/>
        </p:nvSpPr>
        <p:spPr>
          <a:xfrm>
            <a:off x="400100" y="1268760"/>
            <a:ext cx="8343800" cy="3970318"/>
          </a:xfrm>
          <a:prstGeom prst="rect">
            <a:avLst/>
          </a:prstGeom>
          <a:noFill/>
        </p:spPr>
        <p:txBody>
          <a:bodyPr wrap="square">
            <a:spAutoFit/>
          </a:bodyPr>
          <a:lstStyle/>
          <a:p>
            <a:pPr marL="342900" indent="-342900">
              <a:buFont typeface="+mj-lt"/>
              <a:buAutoNum type="arabicPeriod"/>
            </a:pPr>
            <a:r>
              <a:rPr lang="el-GR" dirty="0">
                <a:solidFill>
                  <a:schemeClr val="bg2">
                    <a:lumMod val="75000"/>
                  </a:schemeClr>
                </a:solidFill>
                <a:latin typeface="Calibri" panose="020F0502020204030204" pitchFamily="34" charset="0"/>
              </a:rPr>
              <a:t>Πραγματοποίηση των απαιτούμενων μετρήσεων στο υπόλοιπο δείγμα</a:t>
            </a:r>
          </a:p>
          <a:p>
            <a:pPr marL="342900" indent="-342900" algn="just">
              <a:buFont typeface="+mj-lt"/>
              <a:buAutoNum type="arabicPeriod"/>
            </a:pPr>
            <a:r>
              <a:rPr lang="el-GR" dirty="0">
                <a:solidFill>
                  <a:schemeClr val="bg2">
                    <a:lumMod val="75000"/>
                  </a:schemeClr>
                </a:solidFill>
                <a:latin typeface="Calibri" panose="020F0502020204030204" pitchFamily="34" charset="0"/>
              </a:rPr>
              <a:t>Οι παρεμβάσεις θα ξεκινούν την επόμενη μέρα από την ημέρα των αρχικών μετρήσεων και θα πραγματοποιούνται 2 συνεδρίες κάθε εβδομάδα και επομένως χρειάζονται 5 εβδομάδες για την ολοκλήρωση των 10 συνεδριών της εκάστοτε παρέμβασης</a:t>
            </a:r>
          </a:p>
          <a:p>
            <a:pPr marL="342900" indent="-342900" algn="just">
              <a:buFont typeface="+mj-lt"/>
              <a:buAutoNum type="arabicPeriod"/>
            </a:pPr>
            <a:r>
              <a:rPr lang="el-GR" dirty="0">
                <a:solidFill>
                  <a:schemeClr val="bg2">
                    <a:lumMod val="75000"/>
                  </a:schemeClr>
                </a:solidFill>
                <a:latin typeface="Calibri" panose="020F0502020204030204" pitchFamily="34" charset="0"/>
              </a:rPr>
              <a:t>Αφού ολοκληρωθεί η παρέμβαση και στο τελευταίο άτομο που θα συμμετέχει στην τυχαιοποιημένη ελεγχόμενη κλινική δοκιμή, θα ακολουθήσει καταγραφή των δεδομένων και στατιστική ανάλυση προκειμένου να εξαχθούν ασφαλή συμπεράσματα για την αποτελεσματικότητα της </a:t>
            </a: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υπό διερεύνηση </a:t>
            </a:r>
            <a:r>
              <a:rPr lang="el-GR" dirty="0">
                <a:solidFill>
                  <a:schemeClr val="bg2">
                    <a:lumMod val="75000"/>
                  </a:schemeClr>
                </a:solidFill>
                <a:latin typeface="Calibri" panose="020F0502020204030204" pitchFamily="34" charset="0"/>
              </a:rPr>
              <a:t>μεθόδου </a:t>
            </a:r>
          </a:p>
          <a:p>
            <a:pPr marL="342900" indent="-342900" algn="just">
              <a:buFont typeface="+mj-lt"/>
              <a:buAutoNum type="arabicPeriod"/>
            </a:pPr>
            <a:r>
              <a:rPr lang="el-GR" sz="1800" dirty="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Φιλοδοξία του παρόντος ερευνητικού προγράμματος αποτελεί η αναγνώριση της μεθόδου Feldenkrais, ως μια επιπλέον παρέμβαση στον κρίκο της αλυσίδας των τεχνικών για την διαχείριση του σπονδυλικού-αυχενικού πόνου με απώτερο στόχο την ένταξή της στις φυσικοθεραπευτικές τεχνικές και μεθόδους</a:t>
            </a:r>
            <a:endParaRPr lang="el-GR" dirty="0">
              <a:solidFill>
                <a:schemeClr val="bg2">
                  <a:lumMod val="75000"/>
                </a:schemeClr>
              </a:solidFill>
              <a:latin typeface="Calibri" panose="020F0502020204030204" pitchFamily="34" charset="0"/>
            </a:endParaRPr>
          </a:p>
          <a:p>
            <a:pPr marL="285750" indent="-285750" algn="just">
              <a:buFont typeface="Arial" panose="020B0604020202020204" pitchFamily="34" charset="0"/>
              <a:buChar char="•"/>
            </a:pPr>
            <a:endParaRPr lang="el-GR" dirty="0">
              <a:solidFill>
                <a:schemeClr val="bg2">
                  <a:lumMod val="75000"/>
                </a:schemeClr>
              </a:solidFill>
              <a:latin typeface="Calibri" panose="020F0502020204030204" pitchFamily="34" charset="0"/>
            </a:endParaRPr>
          </a:p>
        </p:txBody>
      </p:sp>
    </p:spTree>
    <p:extLst>
      <p:ext uri="{BB962C8B-B14F-4D97-AF65-F5344CB8AC3E}">
        <p14:creationId xmlns:p14="http://schemas.microsoft.com/office/powerpoint/2010/main" xmlns="" val="379743923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a:extLst>
              <a:ext uri="{FF2B5EF4-FFF2-40B4-BE49-F238E27FC236}">
                <a16:creationId xmlns:a16="http://schemas.microsoft.com/office/drawing/2014/main" xmlns="" id="{A2DDFD1A-C5EC-486F-87D5-BE57F81B0440}"/>
              </a:ext>
            </a:extLst>
          </p:cNvPr>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55000"/>
                    </a14:imgEffect>
                  </a14:imgLayer>
                </a14:imgProps>
              </a:ext>
              <a:ext uri="{28A0092B-C50C-407E-A947-70E740481C1C}">
                <a14:useLocalDpi xmlns:a14="http://schemas.microsoft.com/office/drawing/2010/main" xmlns="" val="0"/>
              </a:ext>
            </a:extLst>
          </a:blip>
          <a:srcRect/>
          <a:stretch>
            <a:fillRect/>
          </a:stretch>
        </p:blipFill>
        <p:spPr bwMode="auto">
          <a:xfrm>
            <a:off x="-551148" y="788518"/>
            <a:ext cx="10246295" cy="5280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Τίτλος 4"/>
          <p:cNvSpPr>
            <a:spLocks noGrp="1"/>
          </p:cNvSpPr>
          <p:nvPr>
            <p:ph type="title"/>
          </p:nvPr>
        </p:nvSpPr>
        <p:spPr>
          <a:xfrm>
            <a:off x="406094" y="188640"/>
            <a:ext cx="8334670" cy="432048"/>
          </a:xfrm>
        </p:spPr>
        <p:txBody>
          <a:bodyPr/>
          <a:lstStyle/>
          <a:p>
            <a:r>
              <a:rPr lang="el-GR" sz="3200" dirty="0">
                <a:solidFill>
                  <a:schemeClr val="tx2">
                    <a:lumMod val="75000"/>
                  </a:schemeClr>
                </a:solidFill>
                <a:latin typeface="Calibri" panose="020F0502020204030204" pitchFamily="34" charset="0"/>
              </a:rPr>
              <a:t>Χρονοδιάγραμμα</a:t>
            </a:r>
            <a:r>
              <a:rPr lang="el-GR" dirty="0">
                <a:latin typeface="Calibri" panose="020F0502020204030204" pitchFamily="34" charset="0"/>
              </a:rPr>
              <a:t> </a:t>
            </a:r>
          </a:p>
        </p:txBody>
      </p:sp>
      <p:pic>
        <p:nvPicPr>
          <p:cNvPr id="30" name="Picture 5">
            <a:extLst>
              <a:ext uri="{FF2B5EF4-FFF2-40B4-BE49-F238E27FC236}">
                <a16:creationId xmlns:a16="http://schemas.microsoft.com/office/drawing/2014/main" xmlns="" id="{B377FAF6-DD25-433B-8F8C-284960172DC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07943" y="1844824"/>
            <a:ext cx="1857888" cy="2786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a:extLst>
              <a:ext uri="{FF2B5EF4-FFF2-40B4-BE49-F238E27FC236}">
                <a16:creationId xmlns:a16="http://schemas.microsoft.com/office/drawing/2014/main" xmlns="" id="{B41287AF-A949-D6AF-C1CB-86BCECD5FB4C}"/>
              </a:ext>
            </a:extLst>
          </p:cNvPr>
          <p:cNvSpPr txBox="1"/>
          <p:nvPr/>
        </p:nvSpPr>
        <p:spPr>
          <a:xfrm>
            <a:off x="406094" y="1124744"/>
            <a:ext cx="5246026" cy="4801314"/>
          </a:xfrm>
          <a:prstGeom prst="rect">
            <a:avLst/>
          </a:prstGeom>
          <a:noFill/>
        </p:spPr>
        <p:txBody>
          <a:bodyPr wrap="square" rtlCol="0">
            <a:spAutoFit/>
          </a:bodyPr>
          <a:lstStyle/>
          <a:p>
            <a:pPr marL="285750" indent="-285750" algn="just">
              <a:buFont typeface="Courier New" panose="02070309020205020404" pitchFamily="49" charset="0"/>
              <a:buChar char="o"/>
            </a:pPr>
            <a:r>
              <a:rPr lang="el-GR" dirty="0">
                <a:solidFill>
                  <a:schemeClr val="bg2">
                    <a:lumMod val="75000"/>
                  </a:schemeClr>
                </a:solidFill>
                <a:latin typeface="Calibri" panose="020F0502020204030204" pitchFamily="34" charset="0"/>
              </a:rPr>
              <a:t>Βρισκόμαστε στην κύρια φάση της έρευνας, όπου έχουμε ήδη αξιολογήσει και πραγματοποιήσει τις αρχικές μετρήσεις σε συνολικά 60 ασθενείς με χρόνιο αυχενικό πόνο (30 ασθενείς από κάθε ομάδα). </a:t>
            </a:r>
            <a:endParaRPr lang="en-US" dirty="0">
              <a:solidFill>
                <a:schemeClr val="bg2">
                  <a:lumMod val="75000"/>
                </a:schemeClr>
              </a:solidFill>
              <a:latin typeface="Calibri" panose="020F0502020204030204" pitchFamily="34" charset="0"/>
            </a:endParaRPr>
          </a:p>
          <a:p>
            <a:pPr marL="285750" indent="-285750" algn="just">
              <a:buFont typeface="Courier New" panose="02070309020205020404" pitchFamily="49" charset="0"/>
              <a:buChar char="o"/>
            </a:pPr>
            <a:r>
              <a:rPr lang="el-GR" dirty="0">
                <a:solidFill>
                  <a:schemeClr val="bg2">
                    <a:lumMod val="75000"/>
                  </a:schemeClr>
                </a:solidFill>
                <a:latin typeface="Calibri" panose="020F0502020204030204" pitchFamily="34" charset="0"/>
              </a:rPr>
              <a:t>Όλοι οι ασθενείς έχουν ξεκινήσει και τις θεραπείες τους, αλλά δεν έχουν ολοκληρώσει τις 10 συνεδρίες είτε της τεχνικής ΑΤΜ της μεθόδου </a:t>
            </a:r>
            <a:r>
              <a:rPr lang="en-US" dirty="0">
                <a:solidFill>
                  <a:schemeClr val="bg2">
                    <a:lumMod val="75000"/>
                  </a:schemeClr>
                </a:solidFill>
                <a:latin typeface="Calibri" panose="020F0502020204030204" pitchFamily="34" charset="0"/>
              </a:rPr>
              <a:t>FM </a:t>
            </a:r>
            <a:r>
              <a:rPr lang="el-GR" dirty="0">
                <a:solidFill>
                  <a:schemeClr val="bg2">
                    <a:lumMod val="75000"/>
                  </a:schemeClr>
                </a:solidFill>
                <a:latin typeface="Calibri" panose="020F0502020204030204" pitchFamily="34" charset="0"/>
              </a:rPr>
              <a:t>είτε του βελονισμού μαζί με διατάσεις, ώστε να εξάγουμε τα πρώτα αποτελέσματα. </a:t>
            </a:r>
          </a:p>
          <a:p>
            <a:pPr marL="285750" indent="-285750" algn="just">
              <a:buFont typeface="Courier New" panose="02070309020205020404" pitchFamily="49" charset="0"/>
              <a:buChar char="o"/>
            </a:pPr>
            <a:r>
              <a:rPr lang="el-GR" dirty="0">
                <a:solidFill>
                  <a:schemeClr val="bg2">
                    <a:lumMod val="75000"/>
                  </a:schemeClr>
                </a:solidFill>
                <a:latin typeface="Calibri" panose="020F0502020204030204" pitchFamily="34" charset="0"/>
              </a:rPr>
              <a:t>Προγραμματίζουμε την ολοκλήρωση των θεραπευτικών παρεμβάσεων και για τις δύο ομάδες, σύμφωνα με τον ρυθμό που έχουμε αυτή τη στιγμή, μέχρι τα τέλη Μαρτίου του 2023. </a:t>
            </a:r>
          </a:p>
          <a:p>
            <a:pPr marL="285750" indent="-285750" algn="just">
              <a:buFont typeface="Courier New" panose="02070309020205020404" pitchFamily="49" charset="0"/>
              <a:buChar char="o"/>
            </a:pPr>
            <a:r>
              <a:rPr lang="el-GR" dirty="0">
                <a:solidFill>
                  <a:schemeClr val="bg2">
                    <a:lumMod val="75000"/>
                  </a:schemeClr>
                </a:solidFill>
                <a:latin typeface="Calibri" panose="020F0502020204030204" pitchFamily="34" charset="0"/>
              </a:rPr>
              <a:t>Η στατιστική διαδικασία θα έχει ολοκληρωθεί μέσα στον επόμενο μήνα, ώστε να ολοκληρωθεί αμέσως μετά η συγγραφή της διατριβής.</a:t>
            </a:r>
          </a:p>
        </p:txBody>
      </p:sp>
    </p:spTree>
    <p:extLst>
      <p:ext uri="{BB962C8B-B14F-4D97-AF65-F5344CB8AC3E}">
        <p14:creationId xmlns:p14="http://schemas.microsoft.com/office/powerpoint/2010/main" xmlns="" val="136673177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E4B47BB-A3F1-7C60-48AC-694ABE348355}"/>
              </a:ext>
            </a:extLst>
          </p:cNvPr>
          <p:cNvSpPr>
            <a:spLocks noGrp="1"/>
          </p:cNvSpPr>
          <p:nvPr>
            <p:ph type="title"/>
          </p:nvPr>
        </p:nvSpPr>
        <p:spPr/>
        <p:txBody>
          <a:bodyPr/>
          <a:lstStyle/>
          <a:p>
            <a:pPr algn="ctr"/>
            <a:r>
              <a:rPr lang="el-GR" sz="3600" u="sng" dirty="0">
                <a:solidFill>
                  <a:schemeClr val="tx2">
                    <a:lumMod val="75000"/>
                  </a:schemeClr>
                </a:solidFill>
                <a:latin typeface="Calibri" panose="020F0502020204030204" pitchFamily="34" charset="0"/>
              </a:rPr>
              <a:t>Χρονοδιάγραμμα ομάδας παρέμβασης</a:t>
            </a:r>
            <a:r>
              <a:rPr lang="en-US" sz="3600" u="sng" dirty="0">
                <a:solidFill>
                  <a:schemeClr val="tx2">
                    <a:lumMod val="75000"/>
                  </a:schemeClr>
                </a:solidFill>
                <a:latin typeface="Calibri" panose="020F0502020204030204" pitchFamily="34" charset="0"/>
              </a:rPr>
              <a:t> (intervention group)</a:t>
            </a:r>
            <a:endParaRPr lang="el-GR" dirty="0">
              <a:latin typeface="Calibri" panose="020F0502020204030204" pitchFamily="34" charset="0"/>
            </a:endParaRPr>
          </a:p>
        </p:txBody>
      </p:sp>
      <p:pic>
        <p:nvPicPr>
          <p:cNvPr id="5" name="Εικόνα 4">
            <a:extLst>
              <a:ext uri="{FF2B5EF4-FFF2-40B4-BE49-F238E27FC236}">
                <a16:creationId xmlns:a16="http://schemas.microsoft.com/office/drawing/2014/main" xmlns="" id="{62796397-B2AD-0086-3C3D-B0B41D9B7F22}"/>
              </a:ext>
            </a:extLst>
          </p:cNvPr>
          <p:cNvPicPr>
            <a:picLocks noChangeAspect="1"/>
          </p:cNvPicPr>
          <p:nvPr/>
        </p:nvPicPr>
        <p:blipFill rotWithShape="1">
          <a:blip r:embed="rId2" cstate="print"/>
          <a:srcRect t="24801" r="8851" b="16401"/>
          <a:stretch/>
        </p:blipFill>
        <p:spPr>
          <a:xfrm>
            <a:off x="539552" y="1700808"/>
            <a:ext cx="8064896" cy="3600400"/>
          </a:xfrm>
          <a:prstGeom prst="rect">
            <a:avLst/>
          </a:prstGeom>
        </p:spPr>
      </p:pic>
      <p:sp>
        <p:nvSpPr>
          <p:cNvPr id="6" name="Ορθογώνιο 5">
            <a:extLst>
              <a:ext uri="{FF2B5EF4-FFF2-40B4-BE49-F238E27FC236}">
                <a16:creationId xmlns:a16="http://schemas.microsoft.com/office/drawing/2014/main" xmlns="" id="{8006FE67-DC9A-2AC4-B13C-2759259462F1}"/>
              </a:ext>
            </a:extLst>
          </p:cNvPr>
          <p:cNvSpPr/>
          <p:nvPr/>
        </p:nvSpPr>
        <p:spPr>
          <a:xfrm>
            <a:off x="1259632" y="1916832"/>
            <a:ext cx="216024" cy="33843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24187989"/>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404665" y="476672"/>
            <a:ext cx="8334670" cy="432048"/>
          </a:xfrm>
        </p:spPr>
        <p:txBody>
          <a:bodyPr/>
          <a:lstStyle/>
          <a:p>
            <a:pPr algn="ctr"/>
            <a:r>
              <a:rPr lang="el-GR" sz="3200" u="sng" dirty="0">
                <a:solidFill>
                  <a:schemeClr val="tx2">
                    <a:lumMod val="75000"/>
                  </a:schemeClr>
                </a:solidFill>
                <a:latin typeface="Calibri" panose="020F0502020204030204" pitchFamily="34" charset="0"/>
              </a:rPr>
              <a:t>Χρονοδιάγραμμα ομάδας ενεργού ελέγχου</a:t>
            </a:r>
            <a:r>
              <a:rPr lang="en-US" sz="3200" u="sng" dirty="0">
                <a:solidFill>
                  <a:schemeClr val="tx2">
                    <a:lumMod val="75000"/>
                  </a:schemeClr>
                </a:solidFill>
                <a:latin typeface="Calibri" panose="020F0502020204030204" pitchFamily="34" charset="0"/>
              </a:rPr>
              <a:t> (active control)</a:t>
            </a:r>
            <a:r>
              <a:rPr lang="el-GR" sz="3200" u="sng" dirty="0">
                <a:solidFill>
                  <a:schemeClr val="tx2">
                    <a:lumMod val="75000"/>
                  </a:schemeClr>
                </a:solidFill>
                <a:latin typeface="Calibri" panose="020F0502020204030204" pitchFamily="34" charset="0"/>
              </a:rPr>
              <a:t>  </a:t>
            </a:r>
            <a:r>
              <a:rPr lang="el-GR" dirty="0">
                <a:latin typeface="Calibri" panose="020F0502020204030204" pitchFamily="34" charset="0"/>
              </a:rPr>
              <a:t> </a:t>
            </a:r>
          </a:p>
        </p:txBody>
      </p:sp>
      <p:pic>
        <p:nvPicPr>
          <p:cNvPr id="4" name="Εικόνα 3">
            <a:extLst>
              <a:ext uri="{FF2B5EF4-FFF2-40B4-BE49-F238E27FC236}">
                <a16:creationId xmlns:a16="http://schemas.microsoft.com/office/drawing/2014/main" xmlns="" id="{34F2139E-3D20-CBA4-53BA-D9406FEB6F14}"/>
              </a:ext>
            </a:extLst>
          </p:cNvPr>
          <p:cNvPicPr>
            <a:picLocks noChangeAspect="1"/>
          </p:cNvPicPr>
          <p:nvPr/>
        </p:nvPicPr>
        <p:blipFill rotWithShape="1">
          <a:blip r:embed="rId2" cstate="print"/>
          <a:srcRect t="23401" r="18500" b="16401"/>
          <a:stretch/>
        </p:blipFill>
        <p:spPr>
          <a:xfrm>
            <a:off x="845840" y="1556792"/>
            <a:ext cx="7452320" cy="3744416"/>
          </a:xfrm>
          <a:prstGeom prst="rect">
            <a:avLst/>
          </a:prstGeom>
        </p:spPr>
      </p:pic>
      <p:sp>
        <p:nvSpPr>
          <p:cNvPr id="6" name="Ορθογώνιο 5">
            <a:extLst>
              <a:ext uri="{FF2B5EF4-FFF2-40B4-BE49-F238E27FC236}">
                <a16:creationId xmlns:a16="http://schemas.microsoft.com/office/drawing/2014/main" xmlns="" id="{A4F1037F-37FD-B458-A4A3-27C754A4A7D6}"/>
              </a:ext>
            </a:extLst>
          </p:cNvPr>
          <p:cNvSpPr/>
          <p:nvPr/>
        </p:nvSpPr>
        <p:spPr>
          <a:xfrm>
            <a:off x="1619672" y="1988840"/>
            <a:ext cx="216024" cy="33123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51244039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2"/>
          </p:nvPr>
        </p:nvSpPr>
        <p:spPr>
          <a:xfrm>
            <a:off x="0" y="2"/>
            <a:ext cx="9144001" cy="4509117"/>
          </a:xfrm>
        </p:spPr>
        <p:txBody>
          <a:bodyPr/>
          <a:lstStyle/>
          <a:p>
            <a:endParaRPr lang="en-US" dirty="0"/>
          </a:p>
        </p:txBody>
      </p:sp>
      <p:sp>
        <p:nvSpPr>
          <p:cNvPr id="6" name="Titel 5"/>
          <p:cNvSpPr>
            <a:spLocks noGrp="1"/>
          </p:cNvSpPr>
          <p:nvPr>
            <p:ph type="title"/>
          </p:nvPr>
        </p:nvSpPr>
        <p:spPr/>
        <p:txBody>
          <a:bodyPr/>
          <a:lstStyle/>
          <a:p>
            <a:r>
              <a:rPr lang="el-GR" dirty="0">
                <a:latin typeface="Calibri" panose="020F0502020204030204" pitchFamily="34" charset="0"/>
              </a:rPr>
              <a:t>Τέλος παρουσίασης </a:t>
            </a:r>
            <a:endParaRPr lang="en-US" dirty="0">
              <a:latin typeface="Calibri" panose="020F0502020204030204" pitchFamily="34" charset="0"/>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3429000"/>
            <a:ext cx="3456481" cy="882485"/>
          </a:xfrm>
          <a:prstGeom prst="rect">
            <a:avLst/>
          </a:prstGeom>
        </p:spPr>
      </p:pic>
      <p:sp>
        <p:nvSpPr>
          <p:cNvPr id="7" name="Titel 3"/>
          <p:cNvSpPr txBox="1">
            <a:spLocks/>
          </p:cNvSpPr>
          <p:nvPr/>
        </p:nvSpPr>
        <p:spPr>
          <a:xfrm>
            <a:off x="297504" y="4487656"/>
            <a:ext cx="8424936" cy="1480545"/>
          </a:xfrm>
          <a:prstGeom prst="rect">
            <a:avLst/>
          </a:prstGeom>
        </p:spPr>
        <p:txBody>
          <a:bodyPr vert="horz" lIns="0" tIns="0" rIns="0" bIns="0" rtlCol="0" anchor="ctr">
            <a:noAutofit/>
          </a:bodyPr>
          <a:lstStyle>
            <a:lvl1pPr algn="l" defTabSz="685434" rtl="0" eaLnBrk="1" latinLnBrk="0" hangingPunct="1">
              <a:spcBef>
                <a:spcPct val="0"/>
              </a:spcBef>
              <a:buNone/>
              <a:defRPr sz="4800" b="1" i="0" kern="1200" baseline="0">
                <a:solidFill>
                  <a:schemeClr val="bg1"/>
                </a:solidFill>
                <a:latin typeface="+mj-lt"/>
                <a:ea typeface="+mj-ea"/>
                <a:cs typeface="+mj-cs"/>
              </a:defRPr>
            </a:lvl1pPr>
          </a:lstStyle>
          <a:p>
            <a:pPr algn="ctr"/>
            <a:r>
              <a:rPr kumimoji="0" lang="el-GR" sz="2000" b="1" i="0" u="none" strike="noStrike" kern="1200" cap="none" spc="0" normalizeH="0" baseline="0" noProof="0" dirty="0">
                <a:ln>
                  <a:noFill/>
                </a:ln>
                <a:solidFill>
                  <a:schemeClr val="bg2">
                    <a:lumMod val="75000"/>
                  </a:schemeClr>
                </a:solidFill>
                <a:effectLst/>
                <a:uLnTx/>
                <a:uFillTx/>
                <a:latin typeface="Calibri" panose="020F0502020204030204" pitchFamily="34" charset="0"/>
              </a:rPr>
              <a:t>«Η αποτελεσματικότητα της μεθόδου Feldenkrais στη μείωση του πόνου και τη βελτίωση της λειτουργικότητας σε ασθενείς με χρόνιο αυχενικό πόνο»</a:t>
            </a:r>
            <a:endParaRPr lang="en-US" dirty="0">
              <a:solidFill>
                <a:schemeClr val="bg2">
                  <a:lumMod val="75000"/>
                </a:schemeClr>
              </a:solidFill>
              <a:latin typeface="Calibri" panose="020F0502020204030204" pitchFamily="34" charset="0"/>
            </a:endParaRPr>
          </a:p>
        </p:txBody>
      </p:sp>
      <p:sp>
        <p:nvSpPr>
          <p:cNvPr id="8" name="Tijdelijke aanduiding voor tekst 4"/>
          <p:cNvSpPr txBox="1">
            <a:spLocks/>
          </p:cNvSpPr>
          <p:nvPr/>
        </p:nvSpPr>
        <p:spPr>
          <a:xfrm>
            <a:off x="31383" y="5946738"/>
            <a:ext cx="8964487" cy="393700"/>
          </a:xfrm>
          <a:prstGeom prst="rect">
            <a:avLst/>
          </a:prstGeom>
        </p:spPr>
        <p:txBody>
          <a:bodyPr>
            <a:noAutofit/>
          </a:bodyPr>
          <a:lst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lumMod val="50000"/>
                  </a:schemeClr>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baseline="0">
                <a:solidFill>
                  <a:schemeClr val="bg2">
                    <a:lumMod val="50000"/>
                  </a:schemeClr>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lumMod val="50000"/>
                  </a:schemeClr>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lumMod val="50000"/>
                  </a:schemeClr>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400" kern="1200">
                <a:solidFill>
                  <a:schemeClr val="bg2">
                    <a:lumMod val="50000"/>
                  </a:schemeClr>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lumMod val="50000"/>
                  </a:schemeClr>
                </a:solidFill>
                <a:latin typeface="+mn-lt"/>
                <a:ea typeface="+mn-ea"/>
                <a:cs typeface="+mn-cs"/>
              </a:defRPr>
            </a:lvl9pPr>
          </a:lstStyle>
          <a:p>
            <a:pPr marL="0" indent="0">
              <a:buNone/>
            </a:pPr>
            <a:r>
              <a:rPr lang="el-GR" sz="2400" dirty="0">
                <a:solidFill>
                  <a:srgbClr val="002060"/>
                </a:solidFill>
                <a:latin typeface="Calibri" panose="020F0502020204030204" pitchFamily="34" charset="0"/>
              </a:rPr>
              <a:t>Ονοματεπώνυμο Υπ. Διδάκτορα: </a:t>
            </a:r>
            <a:r>
              <a:rPr lang="el-GR" sz="2400" dirty="0">
                <a:latin typeface="Calibri" panose="020F0502020204030204" pitchFamily="34" charset="0"/>
              </a:rPr>
              <a:t>Χαράλαμπος Δ. Σκορδής </a:t>
            </a:r>
            <a:endParaRPr lang="en-US" sz="2400" dirty="0">
              <a:solidFill>
                <a:srgbClr val="002060"/>
              </a:solidFill>
              <a:latin typeface="Calibri" panose="020F0502020204030204" pitchFamily="34" charset="0"/>
            </a:endParaRPr>
          </a:p>
        </p:txBody>
      </p:sp>
      <p:sp>
        <p:nvSpPr>
          <p:cNvPr id="9" name="Tijdelijke aanduiding voor datum 12"/>
          <p:cNvSpPr txBox="1">
            <a:spLocks/>
          </p:cNvSpPr>
          <p:nvPr/>
        </p:nvSpPr>
        <p:spPr>
          <a:xfrm>
            <a:off x="1187624" y="2413610"/>
            <a:ext cx="7745597" cy="394127"/>
          </a:xfrm>
          <a:prstGeom prst="rect">
            <a:avLst/>
          </a:prstGeom>
        </p:spPr>
        <p:txBody>
          <a:bodyPr vert="horz" lIns="0" tIns="0" rIns="0" bIns="0" rtlCol="0" anchor="ctr"/>
          <a:lstStyle>
            <a:defPPr>
              <a:defRPr lang="nl-NL"/>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r>
              <a:rPr lang="el-GR" sz="2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a:t>
            </a:r>
            <a:r>
              <a:rPr lang="el-GR"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Παρουσίαση Προόδου Ερευνητικού Έργου για το ακαδημαϊκό έτος 2021-2022</a:t>
            </a:r>
            <a:endPar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1181169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5B948432-47B1-49E6-83E7-419E59A8EB5E}"/>
              </a:ext>
            </a:extLst>
          </p:cNvPr>
          <p:cNvSpPr>
            <a:spLocks noGrp="1"/>
          </p:cNvSpPr>
          <p:nvPr>
            <p:ph type="dt" sz="half" idx="10"/>
          </p:nvPr>
        </p:nvSpPr>
        <p:spPr/>
        <p:txBody>
          <a:bodyPr/>
          <a:lstStyle/>
          <a:p>
            <a:r>
              <a:rPr lang="el-GR" dirty="0"/>
              <a:t> </a:t>
            </a:r>
          </a:p>
        </p:txBody>
      </p:sp>
      <p:pic>
        <p:nvPicPr>
          <p:cNvPr id="4" name="Picture 12" descr="Ο πόνος στον αυχένα οφείλεται σε εσωτερική αγανάκτηση!">
            <a:extLst>
              <a:ext uri="{FF2B5EF4-FFF2-40B4-BE49-F238E27FC236}">
                <a16:creationId xmlns:a16="http://schemas.microsoft.com/office/drawing/2014/main" xmlns="" id="{1793F79C-81FA-4445-83D8-734A237F3D70}"/>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339752" y="347640"/>
            <a:ext cx="4464496" cy="4397528"/>
          </a:xfrm>
          <a:prstGeom prst="rect">
            <a:avLst/>
          </a:prstGeom>
          <a:noFill/>
          <a:effectLst>
            <a:softEdge rad="139700"/>
          </a:effectLst>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C4D4ECB7-B5F8-44BE-B41A-777EE88898B1}"/>
              </a:ext>
            </a:extLst>
          </p:cNvPr>
          <p:cNvSpPr txBox="1"/>
          <p:nvPr/>
        </p:nvSpPr>
        <p:spPr>
          <a:xfrm>
            <a:off x="143508" y="4753205"/>
            <a:ext cx="8856984" cy="150810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2400" i="1" u="none" strike="noStrike" kern="1200" cap="none" spc="0" normalizeH="0" baseline="0" noProof="0" dirty="0">
                <a:ln>
                  <a:noFill/>
                </a:ln>
                <a:solidFill>
                  <a:schemeClr val="accent1">
                    <a:lumMod val="50000"/>
                  </a:schemeClr>
                </a:solidFill>
                <a:uLnTx/>
                <a:uFillTx/>
                <a:latin typeface="Monotype Corsiva" panose="03010101010201010101" pitchFamily="66" charset="0"/>
              </a:rPr>
              <a:t>«Κάθε σκέψη και κάθε συναίσθημα εκφράζεται στην κίνησή μας και τη στάση μας. Με την αλλαγή του τρόπου που κινούμαστε, μπορούμε να αλλάξουμε τον τρόπο που αισθανόμαστε»</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accent1">
                    <a:lumMod val="50000"/>
                  </a:schemeClr>
                </a:solidFill>
                <a:uLnTx/>
                <a:uFillTx/>
                <a:latin typeface="Monotype Corsiva" panose="03010101010201010101" pitchFamily="66" charset="0"/>
              </a:rPr>
              <a:t>Moshe Feldenkrais </a:t>
            </a:r>
            <a:endParaRPr kumimoji="0" lang="ru-RU" sz="2000" i="0" u="none" strike="noStrike" kern="1200" cap="none" spc="0" normalizeH="0" baseline="0" noProof="0" dirty="0">
              <a:ln>
                <a:noFill/>
              </a:ln>
              <a:solidFill>
                <a:schemeClr val="accent1">
                  <a:lumMod val="50000"/>
                </a:schemeClr>
              </a:solidFill>
              <a:uLnTx/>
              <a:uFillTx/>
              <a:latin typeface="Monotype Corsiva" panose="03010101010201010101" pitchFamily="66" charset="0"/>
            </a:endParaRPr>
          </a:p>
        </p:txBody>
      </p:sp>
      <p:pic>
        <p:nvPicPr>
          <p:cNvPr id="8" name="Εικόνα 7">
            <a:extLst>
              <a:ext uri="{FF2B5EF4-FFF2-40B4-BE49-F238E27FC236}">
                <a16:creationId xmlns:a16="http://schemas.microsoft.com/office/drawing/2014/main" xmlns="" id="{E3A8BAF8-3831-4A02-9C36-589D61154C70}"/>
              </a:ext>
            </a:extLst>
          </p:cNvPr>
          <p:cNvPicPr>
            <a:picLocks noChangeAspect="1"/>
          </p:cNvPicPr>
          <p:nvPr/>
        </p:nvPicPr>
        <p:blipFill rotWithShape="1">
          <a:blip r:embed="rId3" cstate="print"/>
          <a:srcRect l="14843" t="79081" r="74132" b="16309"/>
          <a:stretch/>
        </p:blipFill>
        <p:spPr>
          <a:xfrm>
            <a:off x="0" y="6488250"/>
            <a:ext cx="1512168" cy="355476"/>
          </a:xfrm>
          <a:prstGeom prst="rect">
            <a:avLst/>
          </a:prstGeom>
        </p:spPr>
      </p:pic>
    </p:spTree>
    <p:extLst>
      <p:ext uri="{BB962C8B-B14F-4D97-AF65-F5344CB8AC3E}">
        <p14:creationId xmlns:p14="http://schemas.microsoft.com/office/powerpoint/2010/main" xmlns="" val="25424999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
            <a:extLst>
              <a:ext uri="{FF2B5EF4-FFF2-40B4-BE49-F238E27FC236}">
                <a16:creationId xmlns:a16="http://schemas.microsoft.com/office/drawing/2014/main" xmlns="" id="{A26CA82D-B741-44D3-AC76-F8B659D3A128}"/>
              </a:ext>
            </a:extLst>
          </p:cNvPr>
          <p:cNvPicPr>
            <a:picLocks noChangeAspect="1" noChangeArrowheads="1"/>
          </p:cNvPicPr>
          <p:nvPr/>
        </p:nvPicPr>
        <p:blipFill>
          <a:blip r:embed="rId2" cstate="print">
            <a:duotone>
              <a:prstClr val="black"/>
              <a:schemeClr val="tx2">
                <a:tint val="45000"/>
                <a:satMod val="400000"/>
              </a:schemeClr>
            </a:duotone>
            <a:extLst>
              <a:ext uri="{BEBA8EAE-BF5A-486C-A8C5-ECC9F3942E4B}">
                <a14:imgProps xmlns:a14="http://schemas.microsoft.com/office/drawing/2010/main" xmlns="">
                  <a14:imgLayer r:embed="rId3">
                    <a14:imgEffect>
                      <a14:sharpenSoften amount="100000"/>
                    </a14:imgEffect>
                    <a14:imgEffect>
                      <a14:saturation sat="0"/>
                    </a14:imgEffect>
                    <a14:imgEffect>
                      <a14:brightnessContrast bright="-82000" contrast="100000"/>
                    </a14:imgEffect>
                  </a14:imgLayer>
                </a14:imgProps>
              </a:ext>
              <a:ext uri="{28A0092B-C50C-407E-A947-70E740481C1C}">
                <a14:useLocalDpi xmlns:a14="http://schemas.microsoft.com/office/drawing/2010/main" xmlns="" val="0"/>
              </a:ext>
            </a:extLst>
          </a:blip>
          <a:srcRect/>
          <a:stretch>
            <a:fillRect/>
          </a:stretch>
        </p:blipFill>
        <p:spPr bwMode="auto">
          <a:xfrm>
            <a:off x="1166874" y="404664"/>
            <a:ext cx="7617594" cy="5251962"/>
          </a:xfrm>
          <a:prstGeom prst="rect">
            <a:avLst/>
          </a:prstGeom>
          <a:noFill/>
          <a:ln>
            <a:noFill/>
          </a:ln>
          <a:effectLst/>
          <a:scene3d>
            <a:camera prst="orthographicFront"/>
            <a:lightRig rig="threePt" dir="t"/>
          </a:scene3d>
          <a:sp3d prstMaterial="clea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Διάγραμμα 5">
            <a:extLst>
              <a:ext uri="{FF2B5EF4-FFF2-40B4-BE49-F238E27FC236}">
                <a16:creationId xmlns:a16="http://schemas.microsoft.com/office/drawing/2014/main" xmlns="" id="{E7C6CF50-F1D1-4B0D-9EBD-F32B8F65CB0A}"/>
              </a:ext>
            </a:extLst>
          </p:cNvPr>
          <p:cNvGraphicFramePr/>
          <p:nvPr>
            <p:extLst>
              <p:ext uri="{D42A27DB-BD31-4B8C-83A1-F6EECF244321}">
                <p14:modId xmlns:p14="http://schemas.microsoft.com/office/powerpoint/2010/main" xmlns="" val="3644487096"/>
              </p:ext>
            </p:extLst>
          </p:nvPr>
        </p:nvGraphicFramePr>
        <p:xfrm>
          <a:off x="1277634" y="1160748"/>
          <a:ext cx="6588732" cy="4482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xmlns="" id="{24E347C8-1535-4A75-A3AB-16E5F77728D0}"/>
              </a:ext>
            </a:extLst>
          </p:cNvPr>
          <p:cNvSpPr txBox="1"/>
          <p:nvPr/>
        </p:nvSpPr>
        <p:spPr>
          <a:xfrm>
            <a:off x="3921451" y="857117"/>
            <a:ext cx="1879238" cy="577081"/>
          </a:xfrm>
          <a:prstGeom prst="rect">
            <a:avLst/>
          </a:prstGeom>
          <a:noFill/>
        </p:spPr>
        <p:txBody>
          <a:bodyPr wrap="square">
            <a:spAutoFit/>
          </a:bodyPr>
          <a:lstStyle/>
          <a:p>
            <a:pPr algn="ctr"/>
            <a:r>
              <a:rPr lang="el-GR" sz="1050" dirty="0">
                <a:latin typeface="Calibri" panose="020F0502020204030204" pitchFamily="34" charset="0"/>
                <a:cs typeface="Calibri" panose="020F0502020204030204" pitchFamily="34" charset="0"/>
              </a:rPr>
              <a:t>Αποκατάσταση των επιθυμητών λειτουργιών των ίδιων των ασθενών </a:t>
            </a:r>
          </a:p>
        </p:txBody>
      </p:sp>
      <p:sp>
        <p:nvSpPr>
          <p:cNvPr id="21" name="TextBox 20">
            <a:extLst>
              <a:ext uri="{FF2B5EF4-FFF2-40B4-BE49-F238E27FC236}">
                <a16:creationId xmlns:a16="http://schemas.microsoft.com/office/drawing/2014/main" xmlns="" id="{5E4B3FF4-BAFF-40B1-A14D-EB5B42DEC024}"/>
              </a:ext>
            </a:extLst>
          </p:cNvPr>
          <p:cNvSpPr txBox="1"/>
          <p:nvPr/>
        </p:nvSpPr>
        <p:spPr>
          <a:xfrm rot="17697675">
            <a:off x="3597900" y="1646019"/>
            <a:ext cx="357673" cy="173124"/>
          </a:xfrm>
          <a:prstGeom prst="rect">
            <a:avLst/>
          </a:prstGeom>
          <a:noFill/>
        </p:spPr>
        <p:txBody>
          <a:bodyPr wrap="square">
            <a:spAutoFit/>
          </a:bodyPr>
          <a:lstStyle/>
          <a:p>
            <a:r>
              <a:rPr lang="en-US" sz="525" dirty="0"/>
              <a:t>Wyatt, </a:t>
            </a:r>
            <a:endParaRPr lang="el-GR" sz="525" dirty="0"/>
          </a:p>
        </p:txBody>
      </p:sp>
      <p:sp>
        <p:nvSpPr>
          <p:cNvPr id="24" name="TextBox 23">
            <a:extLst>
              <a:ext uri="{FF2B5EF4-FFF2-40B4-BE49-F238E27FC236}">
                <a16:creationId xmlns:a16="http://schemas.microsoft.com/office/drawing/2014/main" xmlns="" id="{FF39A35A-0352-4335-AD20-D37F92A9637D}"/>
              </a:ext>
            </a:extLst>
          </p:cNvPr>
          <p:cNvSpPr txBox="1"/>
          <p:nvPr/>
        </p:nvSpPr>
        <p:spPr>
          <a:xfrm rot="16840926">
            <a:off x="3439206" y="1823249"/>
            <a:ext cx="539735" cy="173124"/>
          </a:xfrm>
          <a:prstGeom prst="rect">
            <a:avLst/>
          </a:prstGeom>
          <a:noFill/>
        </p:spPr>
        <p:txBody>
          <a:bodyPr wrap="square">
            <a:spAutoFit/>
          </a:bodyPr>
          <a:lstStyle/>
          <a:p>
            <a:r>
              <a:rPr lang="en-US" sz="525" dirty="0">
                <a:cs typeface="Times New Roman" panose="02020603050405020304" pitchFamily="18" charset="0"/>
              </a:rPr>
              <a:t>Jackson</a:t>
            </a:r>
            <a:r>
              <a:rPr lang="el-GR" sz="525" dirty="0">
                <a:cs typeface="Times New Roman" panose="02020603050405020304" pitchFamily="18" charset="0"/>
              </a:rPr>
              <a:t>-</a:t>
            </a:r>
            <a:endParaRPr lang="el-GR" sz="525" dirty="0"/>
          </a:p>
        </p:txBody>
      </p:sp>
      <p:sp>
        <p:nvSpPr>
          <p:cNvPr id="26" name="TextBox 25">
            <a:extLst>
              <a:ext uri="{FF2B5EF4-FFF2-40B4-BE49-F238E27FC236}">
                <a16:creationId xmlns:a16="http://schemas.microsoft.com/office/drawing/2014/main" xmlns="" id="{A90284F9-9172-4290-BB8B-C8CAED58C07C}"/>
              </a:ext>
            </a:extLst>
          </p:cNvPr>
          <p:cNvSpPr txBox="1"/>
          <p:nvPr/>
        </p:nvSpPr>
        <p:spPr>
          <a:xfrm rot="18640109">
            <a:off x="3720118" y="1474185"/>
            <a:ext cx="368225" cy="173124"/>
          </a:xfrm>
          <a:prstGeom prst="rect">
            <a:avLst/>
          </a:prstGeom>
          <a:noFill/>
        </p:spPr>
        <p:txBody>
          <a:bodyPr wrap="square">
            <a:spAutoFit/>
          </a:bodyPr>
          <a:lstStyle/>
          <a:p>
            <a:r>
              <a:rPr lang="en-US" sz="525" dirty="0"/>
              <a:t>1995</a:t>
            </a:r>
            <a:endParaRPr lang="el-GR" sz="1200" dirty="0"/>
          </a:p>
        </p:txBody>
      </p:sp>
      <p:sp>
        <p:nvSpPr>
          <p:cNvPr id="30" name="TextBox 29">
            <a:extLst>
              <a:ext uri="{FF2B5EF4-FFF2-40B4-BE49-F238E27FC236}">
                <a16:creationId xmlns:a16="http://schemas.microsoft.com/office/drawing/2014/main" xmlns="" id="{0E0F260A-E7B1-4882-8286-5E66268D3B0A}"/>
              </a:ext>
            </a:extLst>
          </p:cNvPr>
          <p:cNvSpPr txBox="1"/>
          <p:nvPr/>
        </p:nvSpPr>
        <p:spPr>
          <a:xfrm>
            <a:off x="3154936" y="3069960"/>
            <a:ext cx="1281680" cy="1223412"/>
          </a:xfrm>
          <a:prstGeom prst="rect">
            <a:avLst/>
          </a:prstGeom>
          <a:noFill/>
        </p:spPr>
        <p:txBody>
          <a:bodyPr wrap="square">
            <a:spAutoFit/>
          </a:bodyPr>
          <a:lstStyle/>
          <a:p>
            <a:pPr algn="ctr"/>
            <a:r>
              <a:rPr lang="el-GR" sz="1050" dirty="0">
                <a:latin typeface="Calibri" panose="020F0502020204030204" pitchFamily="34" charset="0"/>
                <a:cs typeface="Calibri" panose="020F0502020204030204" pitchFamily="34" charset="0"/>
              </a:rPr>
              <a:t>«Τέχνη» κατάλληλων κινήσεων που δίνει έμφαση στον </a:t>
            </a:r>
            <a:r>
              <a:rPr lang="el-GR" sz="1050" b="1" i="1" dirty="0">
                <a:latin typeface="Calibri" panose="020F0502020204030204" pitchFamily="34" charset="0"/>
                <a:cs typeface="Calibri" panose="020F0502020204030204" pitchFamily="34" charset="0"/>
              </a:rPr>
              <a:t>έλεγχο</a:t>
            </a:r>
            <a:r>
              <a:rPr lang="el-GR" sz="1050" dirty="0">
                <a:latin typeface="Calibri" panose="020F0502020204030204" pitchFamily="34" charset="0"/>
                <a:cs typeface="Calibri" panose="020F0502020204030204" pitchFamily="34" charset="0"/>
              </a:rPr>
              <a:t> και τον </a:t>
            </a:r>
            <a:r>
              <a:rPr lang="el-GR" sz="1050" b="1" i="1" dirty="0">
                <a:latin typeface="Calibri" panose="020F0502020204030204" pitchFamily="34" charset="0"/>
                <a:cs typeface="Calibri" panose="020F0502020204030204" pitchFamily="34" charset="0"/>
              </a:rPr>
              <a:t>συντονισμό</a:t>
            </a:r>
            <a:r>
              <a:rPr lang="el-GR" sz="1050" dirty="0">
                <a:latin typeface="Calibri" panose="020F0502020204030204" pitchFamily="34" charset="0"/>
                <a:cs typeface="Calibri" panose="020F0502020204030204" pitchFamily="34" charset="0"/>
              </a:rPr>
              <a:t> της κίνησης </a:t>
            </a:r>
          </a:p>
        </p:txBody>
      </p:sp>
      <p:sp>
        <p:nvSpPr>
          <p:cNvPr id="34" name="TextBox 33">
            <a:extLst>
              <a:ext uri="{FF2B5EF4-FFF2-40B4-BE49-F238E27FC236}">
                <a16:creationId xmlns:a16="http://schemas.microsoft.com/office/drawing/2014/main" xmlns="" id="{8AF3A5E0-C467-463D-87EF-43088BF52CAF}"/>
              </a:ext>
            </a:extLst>
          </p:cNvPr>
          <p:cNvSpPr txBox="1"/>
          <p:nvPr/>
        </p:nvSpPr>
        <p:spPr>
          <a:xfrm>
            <a:off x="1761269" y="3639183"/>
            <a:ext cx="1282452" cy="1061829"/>
          </a:xfrm>
          <a:prstGeom prst="rect">
            <a:avLst/>
          </a:prstGeom>
          <a:noFill/>
        </p:spPr>
        <p:txBody>
          <a:bodyPr wrap="square">
            <a:spAutoFit/>
          </a:bodyPr>
          <a:lstStyle/>
          <a:p>
            <a:pPr algn="ctr"/>
            <a:r>
              <a:rPr lang="el-GR" sz="1050" dirty="0">
                <a:latin typeface="Calibri" panose="020F0502020204030204" pitchFamily="34" charset="0"/>
                <a:cs typeface="Calibri" panose="020F0502020204030204" pitchFamily="34" charset="0"/>
              </a:rPr>
              <a:t>Μέσω της επανεκπαίδευσης του αισθητικοκινητικού συστήματος</a:t>
            </a:r>
          </a:p>
          <a:p>
            <a:pPr algn="ctr"/>
            <a:endParaRPr lang="el-GR" sz="105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xmlns="" id="{EEA2B406-5804-42F9-A553-8C918DC10CE7}"/>
              </a:ext>
            </a:extLst>
          </p:cNvPr>
          <p:cNvSpPr txBox="1"/>
          <p:nvPr/>
        </p:nvSpPr>
        <p:spPr>
          <a:xfrm rot="17413737">
            <a:off x="2449903" y="2736490"/>
            <a:ext cx="869973" cy="173124"/>
          </a:xfrm>
          <a:prstGeom prst="rect">
            <a:avLst/>
          </a:prstGeom>
          <a:noFill/>
        </p:spPr>
        <p:txBody>
          <a:bodyPr wrap="square">
            <a:spAutoFit/>
          </a:bodyPr>
          <a:lstStyle/>
          <a:p>
            <a:r>
              <a:rPr lang="en-US" sz="525" dirty="0"/>
              <a:t>Jain</a:t>
            </a:r>
            <a:endParaRPr lang="el-GR" sz="525" dirty="0"/>
          </a:p>
        </p:txBody>
      </p:sp>
      <p:sp>
        <p:nvSpPr>
          <p:cNvPr id="44" name="TextBox 43">
            <a:extLst>
              <a:ext uri="{FF2B5EF4-FFF2-40B4-BE49-F238E27FC236}">
                <a16:creationId xmlns:a16="http://schemas.microsoft.com/office/drawing/2014/main" xmlns="" id="{6D5CD86F-DA64-4880-9735-904D3FBE7A14}"/>
              </a:ext>
            </a:extLst>
          </p:cNvPr>
          <p:cNvSpPr txBox="1"/>
          <p:nvPr/>
        </p:nvSpPr>
        <p:spPr>
          <a:xfrm rot="17958478">
            <a:off x="2661759" y="2741614"/>
            <a:ext cx="437352" cy="173124"/>
          </a:xfrm>
          <a:prstGeom prst="rect">
            <a:avLst/>
          </a:prstGeom>
          <a:noFill/>
        </p:spPr>
        <p:txBody>
          <a:bodyPr wrap="square">
            <a:spAutoFit/>
          </a:bodyPr>
          <a:lstStyle/>
          <a:p>
            <a:r>
              <a:rPr lang="en-US" sz="525" dirty="0"/>
              <a:t>et al., </a:t>
            </a:r>
            <a:endParaRPr lang="el-GR" sz="525" dirty="0"/>
          </a:p>
        </p:txBody>
      </p:sp>
      <p:sp>
        <p:nvSpPr>
          <p:cNvPr id="46" name="TextBox 45">
            <a:extLst>
              <a:ext uri="{FF2B5EF4-FFF2-40B4-BE49-F238E27FC236}">
                <a16:creationId xmlns:a16="http://schemas.microsoft.com/office/drawing/2014/main" xmlns="" id="{33D647F3-CBDD-44E7-9961-98DF41B23FEE}"/>
              </a:ext>
            </a:extLst>
          </p:cNvPr>
          <p:cNvSpPr txBox="1"/>
          <p:nvPr/>
        </p:nvSpPr>
        <p:spPr>
          <a:xfrm rot="19106864">
            <a:off x="2841173" y="2552694"/>
            <a:ext cx="449072" cy="173124"/>
          </a:xfrm>
          <a:prstGeom prst="rect">
            <a:avLst/>
          </a:prstGeom>
          <a:noFill/>
        </p:spPr>
        <p:txBody>
          <a:bodyPr wrap="square">
            <a:spAutoFit/>
          </a:bodyPr>
          <a:lstStyle/>
          <a:p>
            <a:r>
              <a:rPr lang="en-US" sz="525" dirty="0"/>
              <a:t>2004</a:t>
            </a:r>
            <a:endParaRPr lang="el-GR" sz="1200" dirty="0"/>
          </a:p>
        </p:txBody>
      </p:sp>
      <p:sp>
        <p:nvSpPr>
          <p:cNvPr id="48" name="TextBox 47">
            <a:extLst>
              <a:ext uri="{FF2B5EF4-FFF2-40B4-BE49-F238E27FC236}">
                <a16:creationId xmlns:a16="http://schemas.microsoft.com/office/drawing/2014/main" xmlns="" id="{A381A2AD-58C7-43A2-BD90-F9229DF3B32F}"/>
              </a:ext>
            </a:extLst>
          </p:cNvPr>
          <p:cNvSpPr txBox="1"/>
          <p:nvPr/>
        </p:nvSpPr>
        <p:spPr>
          <a:xfrm>
            <a:off x="4034621" y="1970094"/>
            <a:ext cx="1518438" cy="577081"/>
          </a:xfrm>
          <a:prstGeom prst="rect">
            <a:avLst/>
          </a:prstGeom>
          <a:noFill/>
        </p:spPr>
        <p:txBody>
          <a:bodyPr wrap="square">
            <a:spAutoFit/>
          </a:bodyPr>
          <a:lstStyle/>
          <a:p>
            <a:pPr lvl="0" algn="ctr"/>
            <a:r>
              <a:rPr lang="el-GR" sz="1050" dirty="0">
                <a:latin typeface="Calibri" panose="020F0502020204030204" pitchFamily="34" charset="0"/>
                <a:cs typeface="Calibri" panose="020F0502020204030204" pitchFamily="34" charset="0"/>
              </a:rPr>
              <a:t>Εξατομικευμένη, νευροψυχοκινητική προσέγγιση </a:t>
            </a:r>
          </a:p>
        </p:txBody>
      </p:sp>
      <p:sp>
        <p:nvSpPr>
          <p:cNvPr id="50" name="TextBox 49">
            <a:extLst>
              <a:ext uri="{FF2B5EF4-FFF2-40B4-BE49-F238E27FC236}">
                <a16:creationId xmlns:a16="http://schemas.microsoft.com/office/drawing/2014/main" xmlns="" id="{4BBECC33-BF93-4243-B6E7-F89F123521CD}"/>
              </a:ext>
            </a:extLst>
          </p:cNvPr>
          <p:cNvSpPr txBox="1"/>
          <p:nvPr/>
        </p:nvSpPr>
        <p:spPr>
          <a:xfrm>
            <a:off x="2593286" y="5007504"/>
            <a:ext cx="2200554" cy="577081"/>
          </a:xfrm>
          <a:prstGeom prst="rect">
            <a:avLst/>
          </a:prstGeom>
          <a:noFill/>
        </p:spPr>
        <p:txBody>
          <a:bodyPr wrap="square">
            <a:spAutoFit/>
          </a:bodyPr>
          <a:lstStyle/>
          <a:p>
            <a:pPr algn="ctr"/>
            <a:r>
              <a:rPr lang="el-GR" sz="1050" dirty="0">
                <a:latin typeface="Calibri" panose="020F0502020204030204" pitchFamily="34" charset="0"/>
                <a:cs typeface="Calibri" panose="020F0502020204030204" pitchFamily="34" charset="0"/>
              </a:rPr>
              <a:t>Στοχεύει στην επέκταση και βελτίωση της χρήσης του εαυτού μας μέσω της </a:t>
            </a:r>
            <a:r>
              <a:rPr lang="el-GR" sz="1050" b="1" i="1" dirty="0">
                <a:latin typeface="Calibri" panose="020F0502020204030204" pitchFamily="34" charset="0"/>
                <a:cs typeface="Calibri" panose="020F0502020204030204" pitchFamily="34" charset="0"/>
              </a:rPr>
              <a:t>επίγνωσης</a:t>
            </a:r>
            <a:r>
              <a:rPr lang="el-GR" sz="1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
        <p:nvSpPr>
          <p:cNvPr id="55" name="TextBox 54">
            <a:extLst>
              <a:ext uri="{FF2B5EF4-FFF2-40B4-BE49-F238E27FC236}">
                <a16:creationId xmlns:a16="http://schemas.microsoft.com/office/drawing/2014/main" xmlns="" id="{E963E61A-065E-46AB-9CCD-F505215072D0}"/>
              </a:ext>
            </a:extLst>
          </p:cNvPr>
          <p:cNvSpPr txBox="1"/>
          <p:nvPr/>
        </p:nvSpPr>
        <p:spPr>
          <a:xfrm rot="3706826">
            <a:off x="6693400" y="3638280"/>
            <a:ext cx="603061" cy="173124"/>
          </a:xfrm>
          <a:prstGeom prst="rect">
            <a:avLst/>
          </a:prstGeom>
          <a:noFill/>
        </p:spPr>
        <p:txBody>
          <a:bodyPr wrap="square">
            <a:spAutoFit/>
          </a:bodyPr>
          <a:lstStyle/>
          <a:p>
            <a:r>
              <a:rPr lang="el-GR" sz="525" dirty="0" err="1"/>
              <a:t>Ρόσμπογλου</a:t>
            </a:r>
            <a:r>
              <a:rPr lang="el-GR" sz="525" dirty="0"/>
              <a:t>,</a:t>
            </a:r>
          </a:p>
        </p:txBody>
      </p:sp>
      <p:sp>
        <p:nvSpPr>
          <p:cNvPr id="59" name="TextBox 58">
            <a:extLst>
              <a:ext uri="{FF2B5EF4-FFF2-40B4-BE49-F238E27FC236}">
                <a16:creationId xmlns:a16="http://schemas.microsoft.com/office/drawing/2014/main" xmlns="" id="{1BD1F0EC-A021-42CC-860E-98C085D5E986}"/>
              </a:ext>
            </a:extLst>
          </p:cNvPr>
          <p:cNvSpPr txBox="1"/>
          <p:nvPr/>
        </p:nvSpPr>
        <p:spPr>
          <a:xfrm rot="4362833">
            <a:off x="6898936" y="3939445"/>
            <a:ext cx="424003" cy="173124"/>
          </a:xfrm>
          <a:prstGeom prst="rect">
            <a:avLst/>
          </a:prstGeom>
          <a:noFill/>
        </p:spPr>
        <p:txBody>
          <a:bodyPr wrap="square">
            <a:spAutoFit/>
          </a:bodyPr>
          <a:lstStyle/>
          <a:p>
            <a:r>
              <a:rPr lang="el-GR" sz="525" dirty="0"/>
              <a:t>2010</a:t>
            </a:r>
          </a:p>
        </p:txBody>
      </p:sp>
      <p:pic>
        <p:nvPicPr>
          <p:cNvPr id="22" name="Εικόνα 21">
            <a:extLst>
              <a:ext uri="{FF2B5EF4-FFF2-40B4-BE49-F238E27FC236}">
                <a16:creationId xmlns:a16="http://schemas.microsoft.com/office/drawing/2014/main" xmlns="" id="{991EA2E6-A047-4E49-BC74-6725278D45BC}"/>
              </a:ext>
            </a:extLst>
          </p:cNvPr>
          <p:cNvPicPr>
            <a:picLocks noChangeAspect="1"/>
          </p:cNvPicPr>
          <p:nvPr/>
        </p:nvPicPr>
        <p:blipFill rotWithShape="1">
          <a:blip r:embed="rId9" cstate="print"/>
          <a:srcRect l="14843" t="79081" r="74132" b="16309"/>
          <a:stretch/>
        </p:blipFill>
        <p:spPr>
          <a:xfrm>
            <a:off x="1166874" y="5708914"/>
            <a:ext cx="1134126" cy="266607"/>
          </a:xfrm>
          <a:prstGeom prst="rect">
            <a:avLst/>
          </a:prstGeom>
        </p:spPr>
      </p:pic>
      <p:sp>
        <p:nvSpPr>
          <p:cNvPr id="23" name="TextBox 22">
            <a:extLst>
              <a:ext uri="{FF2B5EF4-FFF2-40B4-BE49-F238E27FC236}">
                <a16:creationId xmlns:a16="http://schemas.microsoft.com/office/drawing/2014/main" xmlns="" id="{66C18D3A-CAD5-482E-ACAC-C77770B72929}"/>
              </a:ext>
            </a:extLst>
          </p:cNvPr>
          <p:cNvSpPr txBox="1"/>
          <p:nvPr/>
        </p:nvSpPr>
        <p:spPr>
          <a:xfrm>
            <a:off x="132739" y="117995"/>
            <a:ext cx="5967560" cy="707886"/>
          </a:xfrm>
          <a:prstGeom prst="rect">
            <a:avLst/>
          </a:prstGeom>
          <a:noFill/>
        </p:spPr>
        <p:txBody>
          <a:bodyPr wrap="square">
            <a:spAutoFit/>
          </a:bodyPr>
          <a:lstStyle/>
          <a:p>
            <a:r>
              <a:rPr lang="en-US" sz="2000" b="1" dirty="0">
                <a:solidFill>
                  <a:schemeClr val="bg2">
                    <a:lumMod val="75000"/>
                  </a:schemeClr>
                </a:solidFill>
                <a:latin typeface="Calibri" panose="020F0502020204030204" pitchFamily="34" charset="0"/>
                <a:cs typeface="Calibri" panose="020F0502020204030204" pitchFamily="34" charset="0"/>
              </a:rPr>
              <a:t>H</a:t>
            </a:r>
            <a:r>
              <a:rPr lang="el-GR" sz="2000" b="1" dirty="0">
                <a:solidFill>
                  <a:schemeClr val="bg2">
                    <a:lumMod val="75000"/>
                  </a:schemeClr>
                </a:solidFill>
                <a:latin typeface="Calibri" panose="020F0502020204030204" pitchFamily="34" charset="0"/>
                <a:cs typeface="Calibri" panose="020F0502020204030204" pitchFamily="34" charset="0"/>
              </a:rPr>
              <a:t> μέθοδος </a:t>
            </a:r>
            <a:r>
              <a:rPr lang="en-US" sz="2000" b="1" dirty="0">
                <a:solidFill>
                  <a:schemeClr val="bg2">
                    <a:lumMod val="75000"/>
                  </a:schemeClr>
                </a:solidFill>
                <a:latin typeface="Calibri" panose="020F0502020204030204" pitchFamily="34" charset="0"/>
                <a:cs typeface="Calibri" panose="020F0502020204030204" pitchFamily="34" charset="0"/>
              </a:rPr>
              <a:t>Feldenkrais</a:t>
            </a:r>
            <a:r>
              <a:rPr lang="el-GR" sz="2000" b="1" dirty="0">
                <a:solidFill>
                  <a:schemeClr val="bg2">
                    <a:lumMod val="75000"/>
                  </a:schemeClr>
                </a:solidFill>
                <a:latin typeface="Calibri" panose="020F0502020204030204" pitchFamily="34" charset="0"/>
                <a:cs typeface="Calibri" panose="020F0502020204030204" pitchFamily="34" charset="0"/>
              </a:rPr>
              <a:t>;     </a:t>
            </a:r>
          </a:p>
          <a:p>
            <a:r>
              <a:rPr lang="el-GR" sz="2000" b="1" dirty="0">
                <a:solidFill>
                  <a:schemeClr val="bg2">
                    <a:lumMod val="75000"/>
                  </a:schemeClr>
                </a:solidFill>
                <a:latin typeface="Calibri" panose="020F0502020204030204" pitchFamily="34" charset="0"/>
                <a:cs typeface="Calibri" panose="020F0502020204030204" pitchFamily="34" charset="0"/>
              </a:rPr>
              <a:t>ομάδα παρέμβασης (</a:t>
            </a:r>
            <a:r>
              <a:rPr lang="en-US" sz="2000" b="1" dirty="0">
                <a:solidFill>
                  <a:schemeClr val="bg2">
                    <a:lumMod val="75000"/>
                  </a:schemeClr>
                </a:solidFill>
                <a:latin typeface="Calibri" panose="020F0502020204030204" pitchFamily="34" charset="0"/>
                <a:cs typeface="Calibri" panose="020F0502020204030204" pitchFamily="34" charset="0"/>
              </a:rPr>
              <a:t>intervention group)</a:t>
            </a:r>
            <a:r>
              <a:rPr lang="el-GR" sz="2000" b="1" dirty="0">
                <a:solidFill>
                  <a:schemeClr val="bg2">
                    <a:lumMod val="75000"/>
                  </a:schemeClr>
                </a:solidFill>
                <a:latin typeface="Calibri" panose="020F0502020204030204" pitchFamily="34" charset="0"/>
                <a:cs typeface="Calibri" panose="020F0502020204030204" pitchFamily="34" charset="0"/>
              </a:rPr>
              <a:t> </a:t>
            </a:r>
          </a:p>
        </p:txBody>
      </p:sp>
      <p:pic>
        <p:nvPicPr>
          <p:cNvPr id="25" name="Picture 7">
            <a:extLst>
              <a:ext uri="{FF2B5EF4-FFF2-40B4-BE49-F238E27FC236}">
                <a16:creationId xmlns:a16="http://schemas.microsoft.com/office/drawing/2014/main" xmlns="" id="{32AF502A-52A0-4002-A3A8-8EF327CE9945}"/>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788243" y="1547527"/>
            <a:ext cx="1723482" cy="11579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xmlns="" id="{6C2EB7F2-4E3C-4F99-A384-7516A8570CDE}"/>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43222" y="1547527"/>
            <a:ext cx="1641293" cy="1126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06048160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DE5806-D2B1-26A7-A53D-161D39CE167D}"/>
              </a:ext>
            </a:extLst>
          </p:cNvPr>
          <p:cNvSpPr>
            <a:spLocks noGrp="1"/>
          </p:cNvSpPr>
          <p:nvPr>
            <p:ph type="title"/>
          </p:nvPr>
        </p:nvSpPr>
        <p:spPr/>
        <p:txBody>
          <a:bodyPr/>
          <a:lstStyle/>
          <a:p>
            <a:r>
              <a:rPr lang="en-US" sz="2800" dirty="0">
                <a:solidFill>
                  <a:schemeClr val="bg2">
                    <a:lumMod val="75000"/>
                  </a:schemeClr>
                </a:solidFill>
                <a:latin typeface="Calibri" panose="020F0502020204030204" pitchFamily="34" charset="0"/>
                <a:cs typeface="Calibri" panose="020F0502020204030204" pitchFamily="34" charset="0"/>
              </a:rPr>
              <a:t>H</a:t>
            </a:r>
            <a:r>
              <a:rPr lang="el-GR" sz="2800" dirty="0">
                <a:solidFill>
                  <a:schemeClr val="bg2">
                    <a:lumMod val="75000"/>
                  </a:schemeClr>
                </a:solidFill>
                <a:latin typeface="Calibri" panose="020F0502020204030204" pitchFamily="34" charset="0"/>
                <a:cs typeface="Calibri" panose="020F0502020204030204" pitchFamily="34" charset="0"/>
              </a:rPr>
              <a:t> μέθοδος </a:t>
            </a:r>
            <a:r>
              <a:rPr lang="en-US" sz="2800" dirty="0">
                <a:solidFill>
                  <a:schemeClr val="bg2">
                    <a:lumMod val="75000"/>
                  </a:schemeClr>
                </a:solidFill>
                <a:latin typeface="Calibri" panose="020F0502020204030204" pitchFamily="34" charset="0"/>
                <a:cs typeface="Calibri" panose="020F0502020204030204" pitchFamily="34" charset="0"/>
              </a:rPr>
              <a:t>Feldenkrais</a:t>
            </a:r>
            <a:r>
              <a:rPr lang="el-GR" sz="2800" dirty="0">
                <a:solidFill>
                  <a:schemeClr val="bg2">
                    <a:lumMod val="75000"/>
                  </a:schemeClr>
                </a:solidFill>
                <a:latin typeface="Calibri" panose="020F0502020204030204" pitchFamily="34" charset="0"/>
                <a:cs typeface="Calibri" panose="020F0502020204030204" pitchFamily="34" charset="0"/>
              </a:rPr>
              <a:t>;     </a:t>
            </a:r>
            <a:br>
              <a:rPr lang="el-GR" sz="2800" dirty="0">
                <a:solidFill>
                  <a:schemeClr val="bg2">
                    <a:lumMod val="75000"/>
                  </a:schemeClr>
                </a:solidFill>
                <a:latin typeface="Calibri" panose="020F0502020204030204" pitchFamily="34" charset="0"/>
                <a:cs typeface="Calibri" panose="020F0502020204030204" pitchFamily="34" charset="0"/>
              </a:rPr>
            </a:br>
            <a:r>
              <a:rPr lang="el-GR" sz="2800" dirty="0">
                <a:solidFill>
                  <a:schemeClr val="bg2">
                    <a:lumMod val="75000"/>
                  </a:schemeClr>
                </a:solidFill>
                <a:latin typeface="Calibri" panose="020F0502020204030204" pitchFamily="34" charset="0"/>
                <a:cs typeface="Calibri" panose="020F0502020204030204" pitchFamily="34" charset="0"/>
              </a:rPr>
              <a:t>ομάδα παρέμβασης (</a:t>
            </a:r>
            <a:r>
              <a:rPr lang="en-US" sz="2800" dirty="0">
                <a:solidFill>
                  <a:schemeClr val="bg2">
                    <a:lumMod val="75000"/>
                  </a:schemeClr>
                </a:solidFill>
                <a:latin typeface="Calibri" panose="020F0502020204030204" pitchFamily="34" charset="0"/>
                <a:cs typeface="Calibri" panose="020F0502020204030204" pitchFamily="34" charset="0"/>
              </a:rPr>
              <a:t>intervention group)</a:t>
            </a:r>
            <a:r>
              <a:rPr lang="el-GR" sz="2800" dirty="0">
                <a:solidFill>
                  <a:schemeClr val="bg2">
                    <a:lumMod val="75000"/>
                  </a:schemeClr>
                </a:solidFill>
                <a:latin typeface="Calibri" panose="020F0502020204030204" pitchFamily="34" charset="0"/>
                <a:cs typeface="Calibri" panose="020F0502020204030204" pitchFamily="34" charset="0"/>
              </a:rPr>
              <a:t> </a:t>
            </a:r>
          </a:p>
        </p:txBody>
      </p:sp>
      <p:sp>
        <p:nvSpPr>
          <p:cNvPr id="3" name="Content Placeholder 2"/>
          <p:cNvSpPr>
            <a:spLocks noGrp="1"/>
          </p:cNvSpPr>
          <p:nvPr>
            <p:ph type="body" orient="vert" idx="1"/>
          </p:nvPr>
        </p:nvSpPr>
        <p:spPr/>
        <p:txBody>
          <a:bodyPr>
            <a:normAutofit/>
          </a:bodyPr>
          <a:lstStyle/>
          <a:p>
            <a:pPr algn="just">
              <a:buClrTx/>
              <a:buFont typeface="Wingdings" panose="05000000000000000000" pitchFamily="2" charset="2"/>
              <a:buChar char="§"/>
            </a:pPr>
            <a:r>
              <a:rPr lang="en-US" sz="1800" dirty="0">
                <a:solidFill>
                  <a:schemeClr val="tx1"/>
                </a:solidFill>
                <a:cs typeface="Arial" panose="020B0604020202020204" pitchFamily="34" charset="0"/>
              </a:rPr>
              <a:t> </a:t>
            </a:r>
            <a:r>
              <a:rPr lang="el-GR" sz="1800" dirty="0">
                <a:solidFill>
                  <a:schemeClr val="tx1"/>
                </a:solidFill>
                <a:cs typeface="Arial" panose="020B0604020202020204" pitchFamily="34" charset="0"/>
              </a:rPr>
              <a:t>Η απόκτηση εμπειρίας της συνεργικής συμμετοχής ολόκληρου του σώματος σε κάθε κινητική δράση</a:t>
            </a:r>
            <a:r>
              <a:rPr lang="en-US" sz="1800" dirty="0">
                <a:solidFill>
                  <a:schemeClr val="tx1"/>
                </a:solidFill>
                <a:cs typeface="Arial" panose="020B0604020202020204" pitchFamily="34" charset="0"/>
              </a:rPr>
              <a:t>.</a:t>
            </a:r>
            <a:endParaRPr lang="el-GR" sz="1800" dirty="0">
              <a:solidFill>
                <a:schemeClr val="tx1"/>
              </a:solidFill>
              <a:cs typeface="Arial" panose="020B0604020202020204" pitchFamily="34" charset="0"/>
            </a:endParaRPr>
          </a:p>
          <a:p>
            <a:pPr marL="0" indent="0" algn="just">
              <a:buClrTx/>
              <a:buNone/>
            </a:pPr>
            <a:endParaRPr lang="en-US" sz="1800" dirty="0">
              <a:solidFill>
                <a:schemeClr val="tx1"/>
              </a:solidFill>
              <a:cs typeface="Arial" panose="020B0604020202020204" pitchFamily="34" charset="0"/>
            </a:endParaRPr>
          </a:p>
          <a:p>
            <a:pPr algn="just">
              <a:buClrTx/>
              <a:buFont typeface="Wingdings" panose="05000000000000000000" pitchFamily="2" charset="2"/>
              <a:buChar char="§"/>
            </a:pPr>
            <a:r>
              <a:rPr lang="el-GR" sz="1800" dirty="0">
                <a:solidFill>
                  <a:schemeClr val="tx1"/>
                </a:solidFill>
                <a:cs typeface="Arial" panose="020B0604020202020204" pitchFamily="34" charset="0"/>
              </a:rPr>
              <a:t> Η μεγιστοποίηση της λειτουργικής ικανότητας του ανθρώπου όσον αφορά την αισθητικοκινητική σφαίρα. </a:t>
            </a:r>
          </a:p>
          <a:p>
            <a:pPr marL="0" indent="0" algn="just">
              <a:buClrTx/>
              <a:buNone/>
            </a:pPr>
            <a:endParaRPr lang="el-GR" sz="1800" dirty="0">
              <a:solidFill>
                <a:schemeClr val="tx1"/>
              </a:solidFill>
              <a:cs typeface="Arial" panose="020B0604020202020204" pitchFamily="34" charset="0"/>
            </a:endParaRPr>
          </a:p>
          <a:p>
            <a:pPr algn="just">
              <a:buClrTx/>
              <a:buFont typeface="Wingdings" panose="05000000000000000000" pitchFamily="2" charset="2"/>
              <a:buChar char="§"/>
            </a:pPr>
            <a:r>
              <a:rPr lang="el-GR" sz="1800" dirty="0">
                <a:solidFill>
                  <a:schemeClr val="tx1"/>
                </a:solidFill>
                <a:cs typeface="Arial" panose="020B0604020202020204" pitchFamily="34" charset="0"/>
              </a:rPr>
              <a:t>Τα κύρια εργαλεία της μεθόδου για την επίτευξη του σκοπού είναι</a:t>
            </a:r>
            <a:r>
              <a:rPr lang="en-US" sz="1800" dirty="0">
                <a:solidFill>
                  <a:schemeClr val="tx1"/>
                </a:solidFill>
                <a:cs typeface="Arial" panose="020B0604020202020204" pitchFamily="34" charset="0"/>
              </a:rPr>
              <a:t>:</a:t>
            </a:r>
            <a:r>
              <a:rPr lang="el-GR" sz="1800" dirty="0">
                <a:solidFill>
                  <a:schemeClr val="tx1"/>
                </a:solidFill>
                <a:cs typeface="Arial" panose="020B0604020202020204" pitchFamily="34" charset="0"/>
              </a:rPr>
              <a:t> </a:t>
            </a:r>
          </a:p>
          <a:p>
            <a:pPr lvl="1" algn="just">
              <a:buClrTx/>
            </a:pPr>
            <a:r>
              <a:rPr lang="el-GR" sz="1800" dirty="0">
                <a:solidFill>
                  <a:schemeClr val="tx1"/>
                </a:solidFill>
                <a:cs typeface="Arial" panose="020B0604020202020204" pitchFamily="34" charset="0"/>
              </a:rPr>
              <a:t>κιναισθητική-οπτική-λεκτική πληροφόρηση, μέσω της συνειδητοποίησης τμημάτων του σώματος που είναι «ξεχασμένα»</a:t>
            </a:r>
            <a:r>
              <a:rPr lang="en-US" sz="1800" dirty="0">
                <a:solidFill>
                  <a:schemeClr val="tx1"/>
                </a:solidFill>
                <a:cs typeface="Arial" panose="020B0604020202020204" pitchFamily="34" charset="0"/>
              </a:rPr>
              <a:t>.</a:t>
            </a:r>
          </a:p>
          <a:p>
            <a:pPr algn="just">
              <a:buClrTx/>
              <a:buFont typeface="Wingdings" panose="05000000000000000000" pitchFamily="2" charset="2"/>
              <a:buChar char="v"/>
            </a:pPr>
            <a:endParaRPr lang="el-GR" sz="1350" dirty="0">
              <a:solidFill>
                <a:schemeClr val="tx1"/>
              </a:solidFill>
              <a:cs typeface="Arial" panose="020B0604020202020204" pitchFamily="34" charset="0"/>
            </a:endParaRPr>
          </a:p>
          <a:p>
            <a:pPr marL="0" indent="0" algn="r">
              <a:buClrTx/>
              <a:buNone/>
            </a:pPr>
            <a:r>
              <a:rPr lang="el-GR" sz="1350" dirty="0">
                <a:solidFill>
                  <a:schemeClr val="tx1"/>
                </a:solidFill>
                <a:cs typeface="Arial" panose="020B0604020202020204" pitchFamily="34" charset="0"/>
              </a:rPr>
              <a:t>(Ρόσμπογλου, 201</a:t>
            </a:r>
            <a:r>
              <a:rPr lang="en-US" sz="1350" dirty="0">
                <a:solidFill>
                  <a:schemeClr val="tx1"/>
                </a:solidFill>
                <a:cs typeface="Arial" panose="020B0604020202020204" pitchFamily="34" charset="0"/>
              </a:rPr>
              <a:t>0</a:t>
            </a:r>
            <a:r>
              <a:rPr lang="el-GR" sz="1350" dirty="0">
                <a:solidFill>
                  <a:schemeClr val="tx1"/>
                </a:solidFill>
                <a:cs typeface="Arial" panose="020B0604020202020204" pitchFamily="34" charset="0"/>
              </a:rPr>
              <a:t>)</a:t>
            </a:r>
          </a:p>
          <a:p>
            <a:pPr algn="just">
              <a:buClrTx/>
              <a:buFont typeface="Courier New" panose="02070309020205020404" pitchFamily="49" charset="0"/>
              <a:buChar char="o"/>
            </a:pPr>
            <a:endParaRPr lang="el-GR" sz="1500" dirty="0">
              <a:solidFill>
                <a:schemeClr val="bg1"/>
              </a:solidFill>
              <a:cs typeface="Arial" panose="020B0604020202020204" pitchFamily="34" charset="0"/>
            </a:endParaRPr>
          </a:p>
        </p:txBody>
      </p:sp>
    </p:spTree>
    <p:extLst>
      <p:ext uri="{BB962C8B-B14F-4D97-AF65-F5344CB8AC3E}">
        <p14:creationId xmlns:p14="http://schemas.microsoft.com/office/powerpoint/2010/main" xmlns="" val="87910107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xmlns="" val="2977828080"/>
              </p:ext>
            </p:extLst>
          </p:nvPr>
        </p:nvGraphicFramePr>
        <p:xfrm>
          <a:off x="1066800" y="3061016"/>
          <a:ext cx="7210425" cy="269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7536" y="1776510"/>
            <a:ext cx="8568952" cy="830997"/>
          </a:xfrm>
          <a:prstGeom prst="rect">
            <a:avLst/>
          </a:prstGeom>
          <a:noFill/>
        </p:spPr>
        <p:txBody>
          <a:bodyPr wrap="square" rtlCol="0">
            <a:spAutoFit/>
          </a:bodyPr>
          <a:lstStyle/>
          <a:p>
            <a:pPr marL="214313" indent="-214313">
              <a:buFont typeface="Wingdings" pitchFamily="2" charset="2"/>
              <a:buChar char="Ø"/>
            </a:pPr>
            <a:r>
              <a:rPr lang="el-GR" sz="1600" dirty="0">
                <a:latin typeface="Calibri" panose="020F0502020204030204" pitchFamily="34" charset="0"/>
              </a:rPr>
              <a:t>Η μέθοδος </a:t>
            </a:r>
            <a:r>
              <a:rPr lang="en-US" sz="1600" dirty="0">
                <a:latin typeface="Calibri" panose="020F0502020204030204" pitchFamily="34" charset="0"/>
              </a:rPr>
              <a:t>Feldenkrais</a:t>
            </a:r>
            <a:r>
              <a:rPr lang="el-GR" sz="1600" dirty="0">
                <a:latin typeface="Calibri" panose="020F0502020204030204" pitchFamily="34" charset="0"/>
              </a:rPr>
              <a:t> αποτελείται από δύο μορφές μαθημάτων με κοινό στόχο την διεύρυνση της επίγνωσης διαμέσου της κίνησης και ενσωμάτωσης της λειτουργικότητας με την λογική της «χρήσης όλου του σώματος»  αρμονικά και αποδοτικά (</a:t>
            </a:r>
            <a:r>
              <a:rPr lang="en-US" sz="1600" dirty="0">
                <a:latin typeface="Calibri" panose="020F0502020204030204" pitchFamily="34" charset="0"/>
              </a:rPr>
              <a:t>Mattes 2016)</a:t>
            </a:r>
            <a:r>
              <a:rPr lang="el-GR" sz="1600" dirty="0">
                <a:latin typeface="Calibri" panose="020F0502020204030204" pitchFamily="34" charset="0"/>
              </a:rPr>
              <a:t>.</a:t>
            </a:r>
          </a:p>
        </p:txBody>
      </p:sp>
      <p:pic>
        <p:nvPicPr>
          <p:cNvPr id="7" name="Picture 6">
            <a:extLst>
              <a:ext uri="{FF2B5EF4-FFF2-40B4-BE49-F238E27FC236}">
                <a16:creationId xmlns:a16="http://schemas.microsoft.com/office/drawing/2014/main" xmlns="" id="{5F257404-BA0A-4A93-87F7-7BF03866B38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2129" y="3190302"/>
            <a:ext cx="2140160" cy="1384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5A92EED5-6196-4F49-810D-AB2A6C28C67F}"/>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82443" y="3190302"/>
            <a:ext cx="2067269" cy="1388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xmlns="" id="{D9266D19-CE31-2F42-11CD-B8545A173E67}"/>
              </a:ext>
            </a:extLst>
          </p:cNvPr>
          <p:cNvSpPr txBox="1"/>
          <p:nvPr/>
        </p:nvSpPr>
        <p:spPr>
          <a:xfrm>
            <a:off x="755576" y="280707"/>
            <a:ext cx="7521649" cy="954107"/>
          </a:xfrm>
          <a:prstGeom prst="rect">
            <a:avLst/>
          </a:prstGeom>
          <a:noFill/>
        </p:spPr>
        <p:txBody>
          <a:bodyPr wrap="square" rtlCol="0">
            <a:spAutoFit/>
          </a:bodyPr>
          <a:lstStyle/>
          <a:p>
            <a:r>
              <a:rPr lang="en-US" sz="2800" b="1" dirty="0">
                <a:solidFill>
                  <a:schemeClr val="bg2">
                    <a:lumMod val="75000"/>
                  </a:schemeClr>
                </a:solidFill>
                <a:latin typeface="Calibri" panose="020F0502020204030204" pitchFamily="34" charset="0"/>
                <a:cs typeface="Calibri" panose="020F0502020204030204" pitchFamily="34" charset="0"/>
              </a:rPr>
              <a:t>H</a:t>
            </a:r>
            <a:r>
              <a:rPr lang="el-GR" sz="2800" b="1" dirty="0">
                <a:solidFill>
                  <a:schemeClr val="bg2">
                    <a:lumMod val="75000"/>
                  </a:schemeClr>
                </a:solidFill>
                <a:latin typeface="Calibri" panose="020F0502020204030204" pitchFamily="34" charset="0"/>
                <a:cs typeface="Calibri" panose="020F0502020204030204" pitchFamily="34" charset="0"/>
              </a:rPr>
              <a:t> μέθοδος </a:t>
            </a:r>
            <a:r>
              <a:rPr lang="en-US" sz="2800" b="1" dirty="0">
                <a:solidFill>
                  <a:schemeClr val="bg2">
                    <a:lumMod val="75000"/>
                  </a:schemeClr>
                </a:solidFill>
                <a:latin typeface="Calibri" panose="020F0502020204030204" pitchFamily="34" charset="0"/>
                <a:cs typeface="Calibri" panose="020F0502020204030204" pitchFamily="34" charset="0"/>
              </a:rPr>
              <a:t>Feldenkrais</a:t>
            </a:r>
            <a:r>
              <a:rPr lang="el-GR" sz="2800" b="1" dirty="0">
                <a:solidFill>
                  <a:schemeClr val="bg2">
                    <a:lumMod val="75000"/>
                  </a:schemeClr>
                </a:solidFill>
                <a:latin typeface="Calibri" panose="020F0502020204030204" pitchFamily="34" charset="0"/>
                <a:cs typeface="Calibri" panose="020F0502020204030204" pitchFamily="34" charset="0"/>
              </a:rPr>
              <a:t>;     </a:t>
            </a:r>
          </a:p>
          <a:p>
            <a:r>
              <a:rPr lang="el-GR" sz="2800" b="1" dirty="0">
                <a:solidFill>
                  <a:schemeClr val="bg2">
                    <a:lumMod val="75000"/>
                  </a:schemeClr>
                </a:solidFill>
                <a:latin typeface="Calibri" panose="020F0502020204030204" pitchFamily="34" charset="0"/>
                <a:cs typeface="Calibri" panose="020F0502020204030204" pitchFamily="34" charset="0"/>
              </a:rPr>
              <a:t>ομάδα παρέμβασης (</a:t>
            </a:r>
            <a:r>
              <a:rPr lang="en-US" sz="2800" b="1" dirty="0">
                <a:solidFill>
                  <a:schemeClr val="bg2">
                    <a:lumMod val="75000"/>
                  </a:schemeClr>
                </a:solidFill>
                <a:latin typeface="Calibri" panose="020F0502020204030204" pitchFamily="34" charset="0"/>
                <a:cs typeface="Calibri" panose="020F0502020204030204" pitchFamily="34" charset="0"/>
              </a:rPr>
              <a:t>intervention group)</a:t>
            </a:r>
            <a:r>
              <a:rPr lang="el-GR" sz="2800" b="1" dirty="0">
                <a:solidFill>
                  <a:schemeClr val="bg2">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476233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317079" y="1340932"/>
            <a:ext cx="3913188" cy="4745037"/>
          </a:xfrm>
        </p:spPr>
        <p:txBody>
          <a:bodyPr>
            <a:normAutofit fontScale="25000" lnSpcReduction="20000"/>
          </a:bodyPr>
          <a:lstStyle/>
          <a:p>
            <a:pPr algn="just">
              <a:buFont typeface="Wingdings" panose="05000000000000000000" pitchFamily="2" charset="2"/>
              <a:buChar char="v"/>
            </a:pPr>
            <a:r>
              <a:rPr lang="en-US" sz="4200" dirty="0">
                <a:solidFill>
                  <a:schemeClr val="tx1"/>
                </a:solidFill>
                <a:latin typeface="Calibri" panose="020F0502020204030204" pitchFamily="34" charset="0"/>
              </a:rPr>
              <a:t> </a:t>
            </a:r>
            <a:r>
              <a:rPr lang="el-GR" sz="5000" dirty="0">
                <a:solidFill>
                  <a:schemeClr val="tx1"/>
                </a:solidFill>
                <a:latin typeface="Calibri" panose="020F0502020204030204" pitchFamily="34" charset="0"/>
              </a:rPr>
              <a:t>Συνήθως τα μαθήματα αυτά διδάσκονται σε ομάδες</a:t>
            </a:r>
            <a:r>
              <a:rPr lang="en-US" sz="5000" dirty="0">
                <a:solidFill>
                  <a:schemeClr val="tx1"/>
                </a:solidFill>
                <a:latin typeface="Calibri" panose="020F0502020204030204" pitchFamily="34" charset="0"/>
              </a:rPr>
              <a:t>.</a:t>
            </a:r>
            <a:endParaRPr lang="el-GR" sz="5000" dirty="0">
              <a:solidFill>
                <a:schemeClr val="tx1"/>
              </a:solidFill>
              <a:latin typeface="Calibri" panose="020F0502020204030204" pitchFamily="34" charset="0"/>
            </a:endParaRPr>
          </a:p>
          <a:p>
            <a:pPr algn="just">
              <a:buFont typeface="Wingdings" panose="05000000000000000000" pitchFamily="2" charset="2"/>
              <a:buChar char="v"/>
            </a:pPr>
            <a:r>
              <a:rPr lang="en-US" sz="5000" dirty="0">
                <a:solidFill>
                  <a:schemeClr val="tx1"/>
                </a:solidFill>
                <a:latin typeface="Calibri" panose="020F0502020204030204" pitchFamily="34" charset="0"/>
                <a:cs typeface="Arial" panose="020B0604020202020204" pitchFamily="34" charset="0"/>
              </a:rPr>
              <a:t> </a:t>
            </a:r>
            <a:r>
              <a:rPr lang="el-GR" sz="5000" dirty="0">
                <a:solidFill>
                  <a:schemeClr val="tx1"/>
                </a:solidFill>
                <a:latin typeface="Calibri" panose="020F0502020204030204" pitchFamily="34" charset="0"/>
                <a:cs typeface="Arial" panose="020B0604020202020204" pitchFamily="34" charset="0"/>
              </a:rPr>
              <a:t>Πολυάριθμα μαθήματα τα οποία κυμαίνονται από τα λιγότερο σύνθετα για αυτούς με σωματικές βλάβες σε υπερ-σύνθετα για αυτούς με υψηλής έντασης ικανότητες στην κίνηση</a:t>
            </a:r>
            <a:r>
              <a:rPr lang="en-US" sz="5000" dirty="0">
                <a:solidFill>
                  <a:schemeClr val="tx1"/>
                </a:solidFill>
                <a:latin typeface="Calibri" panose="020F0502020204030204" pitchFamily="34" charset="0"/>
                <a:cs typeface="Arial" panose="020B0604020202020204" pitchFamily="34" charset="0"/>
              </a:rPr>
              <a:t>.</a:t>
            </a:r>
            <a:endParaRPr lang="el-GR" sz="50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000" dirty="0">
                <a:solidFill>
                  <a:schemeClr val="tx1"/>
                </a:solidFill>
                <a:latin typeface="Calibri" panose="020F0502020204030204" pitchFamily="34" charset="0"/>
                <a:cs typeface="Arial" panose="020B0604020202020204" pitchFamily="34" charset="0"/>
              </a:rPr>
              <a:t> </a:t>
            </a:r>
            <a:r>
              <a:rPr lang="el-GR" sz="5000" dirty="0">
                <a:solidFill>
                  <a:schemeClr val="tx1"/>
                </a:solidFill>
                <a:latin typeface="Calibri" panose="020F0502020204030204" pitchFamily="34" charset="0"/>
                <a:cs typeface="Arial" panose="020B0604020202020204" pitchFamily="34" charset="0"/>
              </a:rPr>
              <a:t>Αρχικά γίνονται μικρές, ήπιες και απλές κινήσεις βασισμένες σε αναπτυξιακά πρότυπα κινήσεων που αργότερα, ενσωματώνονται σε κινήσεις που μοιάζουν με καθημερινές λειτουργικές δραστηριότητες</a:t>
            </a:r>
            <a:r>
              <a:rPr lang="en-US" sz="5000" dirty="0">
                <a:solidFill>
                  <a:schemeClr val="tx1"/>
                </a:solidFill>
                <a:latin typeface="Calibri" panose="020F0502020204030204" pitchFamily="34" charset="0"/>
                <a:cs typeface="Arial" panose="020B0604020202020204" pitchFamily="34" charset="0"/>
              </a:rPr>
              <a:t>.</a:t>
            </a:r>
            <a:endParaRPr lang="el-GR" sz="50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l-GR" sz="5000" dirty="0">
                <a:solidFill>
                  <a:schemeClr val="tx1"/>
                </a:solidFill>
                <a:latin typeface="Calibri" panose="020F0502020204030204" pitchFamily="34" charset="0"/>
              </a:rPr>
              <a:t>Τα μαθήματα </a:t>
            </a:r>
            <a:r>
              <a:rPr lang="en-US" sz="5000" dirty="0">
                <a:solidFill>
                  <a:schemeClr val="tx1"/>
                </a:solidFill>
                <a:latin typeface="Calibri" panose="020F0502020204030204" pitchFamily="34" charset="0"/>
              </a:rPr>
              <a:t>ATM</a:t>
            </a:r>
            <a:r>
              <a:rPr lang="el-GR" sz="5000" dirty="0">
                <a:solidFill>
                  <a:schemeClr val="tx1"/>
                </a:solidFill>
                <a:latin typeface="Calibri" panose="020F0502020204030204" pitchFamily="34" charset="0"/>
              </a:rPr>
              <a:t> πραγματοποιούνται με </a:t>
            </a:r>
            <a:r>
              <a:rPr lang="el-GR" sz="5000" b="1" dirty="0">
                <a:solidFill>
                  <a:schemeClr val="tx1"/>
                </a:solidFill>
                <a:latin typeface="Calibri" panose="020F0502020204030204" pitchFamily="34" charset="0"/>
              </a:rPr>
              <a:t>προφορικές οδηγίες  </a:t>
            </a:r>
            <a:r>
              <a:rPr lang="el-GR" sz="5000" dirty="0">
                <a:solidFill>
                  <a:schemeClr val="tx1"/>
                </a:solidFill>
                <a:latin typeface="Calibri" panose="020F0502020204030204" pitchFamily="34" charset="0"/>
              </a:rPr>
              <a:t>που αποσκοπούν στην αυτό- εξερεύνηση της κίνησης και επιφέρουν στο άτομο επίγνωση των αισθήσεων των συνηθισμένων κινητικών προτύπων μέσα από περίπου 10 παραλλαγές στρατηγικών εκμάθησης  με ποικιλία στους περιορισμούς, την ταχύτητα, την κατεύθυνση και την  θέση προκειμένου το άτομο να ανακαλύψει την βελτιωμένη λειτουργική κίνηση</a:t>
            </a:r>
            <a:r>
              <a:rPr lang="en-US" sz="5000" dirty="0">
                <a:solidFill>
                  <a:schemeClr val="tx1"/>
                </a:solidFill>
                <a:latin typeface="Calibri" panose="020F0502020204030204" pitchFamily="34" charset="0"/>
              </a:rPr>
              <a:t>.</a:t>
            </a:r>
            <a:endParaRPr lang="el-GR" sz="50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000" dirty="0">
                <a:solidFill>
                  <a:schemeClr val="tx1"/>
                </a:solidFill>
                <a:latin typeface="Calibri" panose="020F0502020204030204" pitchFamily="34" charset="0"/>
                <a:cs typeface="Arial" panose="020B0604020202020204" pitchFamily="34" charset="0"/>
              </a:rPr>
              <a:t> </a:t>
            </a:r>
            <a:r>
              <a:rPr lang="el-GR" sz="5000" dirty="0">
                <a:solidFill>
                  <a:schemeClr val="tx1"/>
                </a:solidFill>
                <a:latin typeface="Calibri" panose="020F0502020204030204" pitchFamily="34" charset="0"/>
                <a:cs typeface="Arial" panose="020B0604020202020204" pitchFamily="34" charset="0"/>
              </a:rPr>
              <a:t>Ο εκπαιδευτής καθοδηγεί τους ασθενείς μέσω κιναισθητικών</a:t>
            </a:r>
            <a:r>
              <a:rPr lang="en-US" sz="5000" dirty="0">
                <a:solidFill>
                  <a:schemeClr val="tx1"/>
                </a:solidFill>
                <a:latin typeface="Calibri" panose="020F0502020204030204" pitchFamily="34" charset="0"/>
                <a:cs typeface="Arial" panose="020B0604020202020204" pitchFamily="34" charset="0"/>
              </a:rPr>
              <a:t> -</a:t>
            </a:r>
            <a:r>
              <a:rPr lang="el-GR" sz="5000" dirty="0">
                <a:solidFill>
                  <a:schemeClr val="tx1"/>
                </a:solidFill>
                <a:latin typeface="Calibri" panose="020F0502020204030204" pitchFamily="34" charset="0"/>
                <a:cs typeface="Arial" panose="020B0604020202020204" pitchFamily="34" charset="0"/>
              </a:rPr>
              <a:t> οπτικών και λεκτικών οδηγιών για μια σειρά κινήσεων με στόχο την βελτίωση της συνειδητοποίησης και οργάνωσης αυτών</a:t>
            </a:r>
            <a:r>
              <a:rPr lang="en-US" sz="5000" dirty="0">
                <a:solidFill>
                  <a:schemeClr val="tx1"/>
                </a:solidFill>
                <a:latin typeface="Calibri" panose="020F0502020204030204" pitchFamily="34" charset="0"/>
                <a:cs typeface="Arial" panose="020B0604020202020204" pitchFamily="34" charset="0"/>
              </a:rPr>
              <a:t>.</a:t>
            </a:r>
            <a:endParaRPr lang="el-GR" sz="50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000" dirty="0">
                <a:solidFill>
                  <a:schemeClr val="tx1"/>
                </a:solidFill>
                <a:latin typeface="Calibri" panose="020F0502020204030204" pitchFamily="34" charset="0"/>
                <a:cs typeface="Arial" panose="020B0604020202020204" pitchFamily="34" charset="0"/>
              </a:rPr>
              <a:t> </a:t>
            </a:r>
            <a:r>
              <a:rPr lang="el-GR" sz="5000" dirty="0">
                <a:solidFill>
                  <a:schemeClr val="tx1"/>
                </a:solidFill>
                <a:latin typeface="Calibri" panose="020F0502020204030204" pitchFamily="34" charset="0"/>
                <a:cs typeface="Arial" panose="020B0604020202020204" pitchFamily="34" charset="0"/>
              </a:rPr>
              <a:t>Διάρκεια συνεδρίας από 30-60 </a:t>
            </a:r>
            <a:r>
              <a:rPr lang="en-US" sz="5000" dirty="0">
                <a:solidFill>
                  <a:schemeClr val="tx1"/>
                </a:solidFill>
                <a:latin typeface="Calibri" panose="020F0502020204030204" pitchFamily="34" charset="0"/>
                <a:cs typeface="Arial" panose="020B0604020202020204" pitchFamily="34" charset="0"/>
              </a:rPr>
              <a:t>min.</a:t>
            </a:r>
          </a:p>
        </p:txBody>
      </p:sp>
      <p:sp>
        <p:nvSpPr>
          <p:cNvPr id="5" name="Content Placeholder 4"/>
          <p:cNvSpPr>
            <a:spLocks noGrp="1"/>
          </p:cNvSpPr>
          <p:nvPr>
            <p:ph sz="quarter" idx="4294967295"/>
          </p:nvPr>
        </p:nvSpPr>
        <p:spPr>
          <a:xfrm>
            <a:off x="4753205" y="1380896"/>
            <a:ext cx="3913187" cy="3903662"/>
          </a:xfrm>
        </p:spPr>
        <p:txBody>
          <a:bodyPr>
            <a:normAutofit fontScale="25000" lnSpcReduction="20000"/>
          </a:bodyPr>
          <a:lstStyle/>
          <a:p>
            <a:pPr algn="just">
              <a:buFont typeface="Wingdings" panose="05000000000000000000" pitchFamily="2" charset="2"/>
              <a:buChar char="v"/>
            </a:pPr>
            <a:r>
              <a:rPr lang="en-US" sz="5600" dirty="0">
                <a:solidFill>
                  <a:schemeClr val="tx1"/>
                </a:solidFill>
                <a:latin typeface="Calibri" panose="020F0502020204030204" pitchFamily="34" charset="0"/>
              </a:rPr>
              <a:t> </a:t>
            </a:r>
            <a:r>
              <a:rPr lang="el-GR" sz="5600" dirty="0">
                <a:solidFill>
                  <a:schemeClr val="tx1"/>
                </a:solidFill>
                <a:latin typeface="Calibri" panose="020F0502020204030204" pitchFamily="34" charset="0"/>
              </a:rPr>
              <a:t>Διδάσκεται αποκλειστικά ατομικά</a:t>
            </a:r>
            <a:r>
              <a:rPr lang="en-US" sz="5600" dirty="0">
                <a:solidFill>
                  <a:schemeClr val="tx1"/>
                </a:solidFill>
                <a:latin typeface="Calibri" panose="020F0502020204030204" pitchFamily="34" charset="0"/>
              </a:rPr>
              <a:t>.</a:t>
            </a:r>
          </a:p>
          <a:p>
            <a:pPr algn="just">
              <a:buFont typeface="Wingdings" panose="05000000000000000000" pitchFamily="2" charset="2"/>
              <a:buChar char="v"/>
            </a:pPr>
            <a:r>
              <a:rPr lang="en-US" sz="5600" dirty="0">
                <a:solidFill>
                  <a:schemeClr val="tx1"/>
                </a:solidFill>
                <a:latin typeface="Calibri" panose="020F0502020204030204" pitchFamily="34" charset="0"/>
              </a:rPr>
              <a:t> </a:t>
            </a:r>
            <a:r>
              <a:rPr lang="el-GR" sz="5600" dirty="0">
                <a:solidFill>
                  <a:schemeClr val="tx1"/>
                </a:solidFill>
                <a:latin typeface="Calibri" panose="020F0502020204030204" pitchFamily="34" charset="0"/>
              </a:rPr>
              <a:t>Τα μαθήματα FI στηρίζονται στην χρήση των χεριών και της κιναισθητικής εμπειρίας έτσι ώστε να απλοποιηθεί η διαδικασία επίγνωσης των συνηθισμένων κινητικών προτύπων ενώ ταυτόχρονα καλλιεργείται η λειτουργική κίνηση</a:t>
            </a:r>
            <a:r>
              <a:rPr lang="en-US" sz="5600" dirty="0">
                <a:solidFill>
                  <a:schemeClr val="tx1"/>
                </a:solidFill>
                <a:latin typeface="Calibri" panose="020F0502020204030204" pitchFamily="34" charset="0"/>
              </a:rPr>
              <a:t>.</a:t>
            </a:r>
            <a:endParaRPr lang="en-US" sz="5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600" dirty="0">
                <a:solidFill>
                  <a:schemeClr val="tx1"/>
                </a:solidFill>
                <a:latin typeface="Calibri" panose="020F0502020204030204" pitchFamily="34" charset="0"/>
                <a:cs typeface="Arial" panose="020B0604020202020204" pitchFamily="34" charset="0"/>
              </a:rPr>
              <a:t> </a:t>
            </a:r>
            <a:r>
              <a:rPr lang="el-GR" sz="5600" dirty="0">
                <a:solidFill>
                  <a:schemeClr val="tx1"/>
                </a:solidFill>
                <a:latin typeface="Calibri" panose="020F0502020204030204" pitchFamily="34" charset="0"/>
                <a:cs typeface="Arial" panose="020B0604020202020204" pitchFamily="34" charset="0"/>
              </a:rPr>
              <a:t>Ο εκπαιδευτής κινητοποιεί παθητικά και απαλά</a:t>
            </a:r>
            <a:r>
              <a:rPr lang="en-US" sz="5600" dirty="0">
                <a:solidFill>
                  <a:schemeClr val="tx1"/>
                </a:solidFill>
                <a:latin typeface="Calibri" panose="020F0502020204030204" pitchFamily="34" charset="0"/>
                <a:cs typeface="Arial" panose="020B0604020202020204" pitchFamily="34" charset="0"/>
              </a:rPr>
              <a:t> </a:t>
            </a:r>
            <a:r>
              <a:rPr lang="el-GR" sz="5600" dirty="0">
                <a:solidFill>
                  <a:schemeClr val="tx1"/>
                </a:solidFill>
                <a:latin typeface="Calibri" panose="020F0502020204030204" pitchFamily="34" charset="0"/>
                <a:cs typeface="Arial" panose="020B0604020202020204" pitchFamily="34" charset="0"/>
              </a:rPr>
              <a:t>το σώμα του ασθενή τροφοδοτώντας το με κιναισθητικά ερεθίσματα έτσι ώστε να διευκολυνθούν σημαντικές κινήσεις ή κινητικά πρότυπα</a:t>
            </a:r>
            <a:r>
              <a:rPr lang="en-US" sz="5600" dirty="0">
                <a:solidFill>
                  <a:schemeClr val="tx1"/>
                </a:solidFill>
                <a:latin typeface="Calibri" panose="020F0502020204030204" pitchFamily="34" charset="0"/>
                <a:cs typeface="Arial" panose="020B0604020202020204" pitchFamily="34" charset="0"/>
              </a:rPr>
              <a:t>.</a:t>
            </a:r>
            <a:endParaRPr lang="el-GR" sz="5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600" dirty="0">
                <a:solidFill>
                  <a:schemeClr val="tx1"/>
                </a:solidFill>
                <a:latin typeface="Calibri" panose="020F0502020204030204" pitchFamily="34" charset="0"/>
                <a:cs typeface="Arial" panose="020B0604020202020204" pitchFamily="34" charset="0"/>
              </a:rPr>
              <a:t> </a:t>
            </a:r>
            <a:r>
              <a:rPr lang="el-GR" sz="5600" dirty="0">
                <a:solidFill>
                  <a:schemeClr val="tx1"/>
                </a:solidFill>
                <a:latin typeface="Calibri" panose="020F0502020204030204" pitchFamily="34" charset="0"/>
                <a:cs typeface="Arial" panose="020B0604020202020204" pitchFamily="34" charset="0"/>
              </a:rPr>
              <a:t>Ο ασθενής έρχεται σε επαφή με νέους τρόπους στάσης και κίνησης μέσω της αύξησης</a:t>
            </a:r>
            <a:r>
              <a:rPr lang="en-US" sz="5600" dirty="0">
                <a:solidFill>
                  <a:schemeClr val="tx1"/>
                </a:solidFill>
                <a:latin typeface="Calibri" panose="020F0502020204030204" pitchFamily="34" charset="0"/>
                <a:cs typeface="Arial" panose="020B0604020202020204" pitchFamily="34" charset="0"/>
              </a:rPr>
              <a:t>-</a:t>
            </a:r>
            <a:r>
              <a:rPr lang="el-GR" sz="5600" dirty="0">
                <a:solidFill>
                  <a:schemeClr val="tx1"/>
                </a:solidFill>
                <a:latin typeface="Calibri" panose="020F0502020204030204" pitchFamily="34" charset="0"/>
                <a:cs typeface="Arial" panose="020B0604020202020204" pitchFamily="34" charset="0"/>
              </a:rPr>
              <a:t>ελάττωσης της μυϊκής δραστηριότητας με στόχο την βελτίωση του συντονισμού και της συνέργειας των κινήσεων</a:t>
            </a:r>
            <a:r>
              <a:rPr lang="en-US" sz="5600" dirty="0">
                <a:solidFill>
                  <a:schemeClr val="tx1"/>
                </a:solidFill>
                <a:latin typeface="Calibri" panose="020F0502020204030204" pitchFamily="34" charset="0"/>
                <a:cs typeface="Arial" panose="020B0604020202020204" pitchFamily="34" charset="0"/>
              </a:rPr>
              <a:t>.</a:t>
            </a:r>
            <a:endParaRPr lang="el-GR" sz="5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600" dirty="0">
                <a:solidFill>
                  <a:schemeClr val="tx1"/>
                </a:solidFill>
                <a:latin typeface="Calibri" panose="020F0502020204030204" pitchFamily="34" charset="0"/>
                <a:cs typeface="Arial" panose="020B0604020202020204" pitchFamily="34" charset="0"/>
              </a:rPr>
              <a:t> </a:t>
            </a:r>
            <a:r>
              <a:rPr lang="el-GR" sz="5600" dirty="0">
                <a:solidFill>
                  <a:schemeClr val="tx1"/>
                </a:solidFill>
                <a:latin typeface="Calibri" panose="020F0502020204030204" pitchFamily="34" charset="0"/>
                <a:cs typeface="Arial" panose="020B0604020202020204" pitchFamily="34" charset="0"/>
              </a:rPr>
              <a:t>Βασική αρχή η αναθεώρηση παλαιών κινητικών προτύπων και η δημιουργία νέων</a:t>
            </a:r>
            <a:r>
              <a:rPr lang="en-US" sz="5600" dirty="0">
                <a:solidFill>
                  <a:schemeClr val="tx1"/>
                </a:solidFill>
                <a:latin typeface="Calibri" panose="020F0502020204030204" pitchFamily="34" charset="0"/>
                <a:cs typeface="Arial" panose="020B0604020202020204" pitchFamily="34" charset="0"/>
              </a:rPr>
              <a:t>.</a:t>
            </a:r>
            <a:endParaRPr lang="el-GR" sz="56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r>
              <a:rPr lang="en-US" sz="5600" dirty="0">
                <a:solidFill>
                  <a:schemeClr val="tx1"/>
                </a:solidFill>
                <a:latin typeface="Calibri" panose="020F0502020204030204" pitchFamily="34" charset="0"/>
                <a:cs typeface="Arial" panose="020B0604020202020204" pitchFamily="34" charset="0"/>
              </a:rPr>
              <a:t> </a:t>
            </a:r>
            <a:r>
              <a:rPr lang="el-GR" sz="5600" dirty="0">
                <a:solidFill>
                  <a:schemeClr val="tx1"/>
                </a:solidFill>
                <a:latin typeface="Calibri" panose="020F0502020204030204" pitchFamily="34" charset="0"/>
                <a:cs typeface="Arial" panose="020B0604020202020204" pitchFamily="34" charset="0"/>
              </a:rPr>
              <a:t>Διάρκεια συνεδρίας περίπου 60 </a:t>
            </a:r>
            <a:r>
              <a:rPr lang="en-US" sz="5600" dirty="0">
                <a:solidFill>
                  <a:schemeClr val="tx1"/>
                </a:solidFill>
                <a:latin typeface="Calibri" panose="020F0502020204030204" pitchFamily="34" charset="0"/>
                <a:cs typeface="Arial" panose="020B0604020202020204" pitchFamily="34" charset="0"/>
              </a:rPr>
              <a:t>min.</a:t>
            </a:r>
            <a:endParaRPr lang="el-GR" sz="5600" dirty="0">
              <a:solidFill>
                <a:schemeClr val="tx1"/>
              </a:solidFill>
              <a:latin typeface="Calibri" panose="020F0502020204030204" pitchFamily="34" charset="0"/>
            </a:endParaRPr>
          </a:p>
          <a:p>
            <a:pPr algn="just">
              <a:buFont typeface="Wingdings" panose="05000000000000000000" pitchFamily="2" charset="2"/>
              <a:buChar char="v"/>
            </a:pPr>
            <a:endParaRPr lang="el-GR" sz="5600" dirty="0">
              <a:solidFill>
                <a:schemeClr val="bg1"/>
              </a:solidFill>
              <a:latin typeface="Calibri" panose="020F0502020204030204" pitchFamily="34" charset="0"/>
            </a:endParaRPr>
          </a:p>
          <a:p>
            <a:pPr algn="just">
              <a:buFont typeface="Wingdings" panose="05000000000000000000" pitchFamily="2" charset="2"/>
              <a:buChar char="v"/>
            </a:pPr>
            <a:endParaRPr lang="en-US" sz="5600" dirty="0">
              <a:solidFill>
                <a:schemeClr val="bg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endParaRPr lang="el-GR" sz="1050" dirty="0">
              <a:solidFill>
                <a:schemeClr val="bg1"/>
              </a:solidFill>
              <a:latin typeface="Calibri" panose="020F0502020204030204" pitchFamily="34" charset="0"/>
              <a:cs typeface="Arial" panose="020B0604020202020204" pitchFamily="34" charset="0"/>
            </a:endParaRPr>
          </a:p>
        </p:txBody>
      </p:sp>
      <p:sp>
        <p:nvSpPr>
          <p:cNvPr id="6" name="TextBox 5"/>
          <p:cNvSpPr txBox="1"/>
          <p:nvPr/>
        </p:nvSpPr>
        <p:spPr>
          <a:xfrm>
            <a:off x="2074895" y="6142694"/>
            <a:ext cx="4310743" cy="253916"/>
          </a:xfrm>
          <a:prstGeom prst="rect">
            <a:avLst/>
          </a:prstGeom>
          <a:noFill/>
        </p:spPr>
        <p:txBody>
          <a:bodyPr wrap="square" rtlCol="0">
            <a:spAutoFit/>
          </a:bodyPr>
          <a:lstStyle/>
          <a:p>
            <a:pPr algn="r"/>
            <a:r>
              <a:rPr lang="el-GR" sz="1050" dirty="0">
                <a:latin typeface="Calibri" panose="020F0502020204030204" pitchFamily="34" charset="0"/>
                <a:cs typeface="Arial" panose="020B0604020202020204" pitchFamily="34" charset="0"/>
              </a:rPr>
              <a:t>(</a:t>
            </a:r>
            <a:r>
              <a:rPr lang="en-US" sz="1050" dirty="0">
                <a:latin typeface="Calibri" panose="020F0502020204030204" pitchFamily="34" charset="0"/>
                <a:cs typeface="Arial" panose="020B0604020202020204" pitchFamily="34" charset="0"/>
              </a:rPr>
              <a:t>Lyttle</a:t>
            </a:r>
            <a:r>
              <a:rPr lang="el-GR" sz="1050" dirty="0">
                <a:latin typeface="Calibri" panose="020F0502020204030204" pitchFamily="34" charset="0"/>
                <a:cs typeface="Arial" panose="020B0604020202020204" pitchFamily="34" charset="0"/>
              </a:rPr>
              <a:t>, 1997, Ρόσμπογλου, 2012, </a:t>
            </a:r>
            <a:r>
              <a:rPr lang="en-US" sz="1050" dirty="0">
                <a:latin typeface="Calibri" panose="020F0502020204030204" pitchFamily="34" charset="0"/>
                <a:cs typeface="Arial" panose="020B0604020202020204" pitchFamily="34" charset="0"/>
              </a:rPr>
              <a:t>Henry </a:t>
            </a:r>
            <a:r>
              <a:rPr lang="en-US" sz="1050" i="1" dirty="0">
                <a:latin typeface="Calibri" panose="020F0502020204030204" pitchFamily="34" charset="0"/>
                <a:cs typeface="Arial" panose="020B0604020202020204" pitchFamily="34" charset="0"/>
              </a:rPr>
              <a:t>et al</a:t>
            </a:r>
            <a:r>
              <a:rPr lang="el-GR" sz="1050" i="1" dirty="0">
                <a:latin typeface="Calibri" panose="020F0502020204030204" pitchFamily="34" charset="0"/>
                <a:cs typeface="Arial" panose="020B0604020202020204" pitchFamily="34" charset="0"/>
              </a:rPr>
              <a:t>., </a:t>
            </a:r>
            <a:r>
              <a:rPr lang="el-GR" sz="1050" dirty="0">
                <a:latin typeface="Calibri" panose="020F0502020204030204" pitchFamily="34" charset="0"/>
                <a:cs typeface="Arial" panose="020B0604020202020204" pitchFamily="34" charset="0"/>
              </a:rPr>
              <a:t>2016</a:t>
            </a:r>
            <a:r>
              <a:rPr lang="en-US" sz="1050" dirty="0">
                <a:latin typeface="Calibri" panose="020F0502020204030204" pitchFamily="34" charset="0"/>
                <a:cs typeface="Arial" panose="020B0604020202020204" pitchFamily="34" charset="0"/>
              </a:rPr>
              <a:t>, Mattes, 2016</a:t>
            </a:r>
            <a:r>
              <a:rPr lang="el-GR" sz="1050" dirty="0">
                <a:latin typeface="Calibri" panose="020F0502020204030204" pitchFamily="34" charset="0"/>
                <a:cs typeface="Arial" panose="020B0604020202020204" pitchFamily="34" charset="0"/>
              </a:rPr>
              <a:t>)</a:t>
            </a:r>
            <a:endParaRPr lang="en-US" sz="1050" dirty="0">
              <a:latin typeface="Calibri" panose="020F0502020204030204" pitchFamily="34" charset="0"/>
              <a:cs typeface="Arial" panose="020B0604020202020204" pitchFamily="34" charset="0"/>
            </a:endParaRPr>
          </a:p>
        </p:txBody>
      </p:sp>
      <p:sp>
        <p:nvSpPr>
          <p:cNvPr id="8" name="Text Placeholder 2"/>
          <p:cNvSpPr txBox="1">
            <a:spLocks/>
          </p:cNvSpPr>
          <p:nvPr/>
        </p:nvSpPr>
        <p:spPr>
          <a:xfrm>
            <a:off x="313833" y="339901"/>
            <a:ext cx="3831891" cy="864260"/>
          </a:xfrm>
          <a:prstGeom prst="roundRect">
            <a:avLst>
              <a:gd name="adj" fmla="val 16667"/>
            </a:avLst>
          </a:prstGeom>
          <a:solidFill>
            <a:schemeClr val="tx2">
              <a:lumMod val="60000"/>
              <a:lumOff val="40000"/>
            </a:schemeClr>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l-GR" sz="1350" dirty="0">
                <a:solidFill>
                  <a:schemeClr val="bg2"/>
                </a:solidFill>
                <a:latin typeface="Calibri" panose="020F0502020204030204" pitchFamily="34" charset="0"/>
                <a:cs typeface="Arial" panose="020B0604020202020204" pitchFamily="34" charset="0"/>
              </a:rPr>
              <a:t>Συνειδητοποίηση Μέσα Από Την Κίνηση </a:t>
            </a:r>
            <a:r>
              <a:rPr lang="en-US" sz="1500" spc="225" dirty="0">
                <a:solidFill>
                  <a:srgbClr val="66CCFF"/>
                </a:solidFill>
                <a:latin typeface="Calibri" panose="020F0502020204030204" pitchFamily="34" charset="0"/>
                <a:cs typeface="Arial" panose="020B0604020202020204" pitchFamily="34" charset="0"/>
              </a:rPr>
              <a:t>(ATM) </a:t>
            </a:r>
          </a:p>
        </p:txBody>
      </p:sp>
      <p:sp>
        <p:nvSpPr>
          <p:cNvPr id="7" name="Text Placeholder 2">
            <a:extLst>
              <a:ext uri="{FF2B5EF4-FFF2-40B4-BE49-F238E27FC236}">
                <a16:creationId xmlns:a16="http://schemas.microsoft.com/office/drawing/2014/main" xmlns="" id="{A7D1867D-45EC-4F40-B80C-FC05C2EAC508}"/>
              </a:ext>
            </a:extLst>
          </p:cNvPr>
          <p:cNvSpPr txBox="1">
            <a:spLocks/>
          </p:cNvSpPr>
          <p:nvPr/>
        </p:nvSpPr>
        <p:spPr>
          <a:xfrm>
            <a:off x="4844616" y="340712"/>
            <a:ext cx="3735968" cy="864260"/>
          </a:xfrm>
          <a:prstGeom prst="roundRect">
            <a:avLst>
              <a:gd name="adj" fmla="val 16667"/>
            </a:avLst>
          </a:prstGeom>
          <a:solidFill>
            <a:schemeClr val="tx2">
              <a:lumMod val="60000"/>
              <a:lumOff val="40000"/>
            </a:schemeClr>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el-GR" sz="1350" dirty="0">
                <a:solidFill>
                  <a:schemeClr val="bg2"/>
                </a:solidFill>
                <a:latin typeface="Calibri" panose="020F0502020204030204" pitchFamily="34" charset="0"/>
                <a:cs typeface="Arial" panose="020B0604020202020204" pitchFamily="34" charset="0"/>
              </a:rPr>
              <a:t>Λειτουργική Ολοκλήρωση </a:t>
            </a:r>
            <a:r>
              <a:rPr lang="el-GR" sz="1500" spc="225" dirty="0">
                <a:solidFill>
                  <a:srgbClr val="66CCFF"/>
                </a:solidFill>
                <a:latin typeface="Calibri" panose="020F0502020204030204" pitchFamily="34" charset="0"/>
                <a:cs typeface="Arial" panose="020B0604020202020204" pitchFamily="34" charset="0"/>
              </a:rPr>
              <a:t>(</a:t>
            </a:r>
            <a:r>
              <a:rPr lang="en-US" sz="1500" spc="225" dirty="0">
                <a:solidFill>
                  <a:srgbClr val="66CCFF"/>
                </a:solidFill>
                <a:latin typeface="Calibri" panose="020F0502020204030204" pitchFamily="34" charset="0"/>
                <a:cs typeface="Arial" panose="020B0604020202020204" pitchFamily="34" charset="0"/>
              </a:rPr>
              <a:t>FI) </a:t>
            </a:r>
          </a:p>
        </p:txBody>
      </p:sp>
    </p:spTree>
    <p:extLst>
      <p:ext uri="{BB962C8B-B14F-4D97-AF65-F5344CB8AC3E}">
        <p14:creationId xmlns:p14="http://schemas.microsoft.com/office/powerpoint/2010/main" xmlns="" val="15799356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CDC1D6-ECE5-446A-9916-9260917D6F41}"/>
              </a:ext>
            </a:extLst>
          </p:cNvPr>
          <p:cNvSpPr>
            <a:spLocks noGrp="1"/>
          </p:cNvSpPr>
          <p:nvPr>
            <p:ph idx="1"/>
          </p:nvPr>
        </p:nvSpPr>
        <p:spPr>
          <a:xfrm>
            <a:off x="628649" y="2204864"/>
            <a:ext cx="7886700" cy="2727383"/>
          </a:xfrm>
        </p:spPr>
        <p:txBody>
          <a:bodyPr>
            <a:normAutofit/>
          </a:bodyPr>
          <a:lstStyle/>
          <a:p>
            <a:pPr marL="385763" indent="-385763" algn="just">
              <a:buFont typeface="+mj-lt"/>
              <a:buAutoNum type="romanLcPeriod"/>
            </a:pPr>
            <a:r>
              <a:rPr lang="el-GR" sz="2000" dirty="0">
                <a:solidFill>
                  <a:schemeClr val="tx1"/>
                </a:solidFill>
                <a:latin typeface="Calibri" panose="020F0502020204030204" pitchFamily="34" charset="0"/>
                <a:cs typeface="Arial" panose="020B0604020202020204" pitchFamily="34" charset="0"/>
              </a:rPr>
              <a:t>Η κινητική ανάπτυξη του βρέφους</a:t>
            </a:r>
            <a:r>
              <a:rPr lang="en-US" sz="2000" dirty="0">
                <a:solidFill>
                  <a:schemeClr val="tx1"/>
                </a:solidFill>
                <a:latin typeface="Calibri" panose="020F0502020204030204" pitchFamily="34" charset="0"/>
                <a:cs typeface="Arial" panose="020B0604020202020204" pitchFamily="34" charset="0"/>
              </a:rPr>
              <a:t>.</a:t>
            </a:r>
          </a:p>
          <a:p>
            <a:pPr marL="385763" indent="-385763" algn="just">
              <a:buFont typeface="+mj-lt"/>
              <a:buAutoNum type="romanLcPeriod"/>
            </a:pPr>
            <a:endParaRPr lang="en-US" sz="2000" dirty="0">
              <a:solidFill>
                <a:schemeClr val="tx1"/>
              </a:solidFill>
              <a:latin typeface="Calibri" panose="020F0502020204030204" pitchFamily="34" charset="0"/>
              <a:cs typeface="Arial" panose="020B0604020202020204" pitchFamily="34" charset="0"/>
            </a:endParaRPr>
          </a:p>
          <a:p>
            <a:pPr marL="385763" indent="-385763" algn="just">
              <a:buFont typeface="+mj-lt"/>
              <a:buAutoNum type="romanLcPeriod"/>
            </a:pPr>
            <a:r>
              <a:rPr lang="el-GR" sz="2000" dirty="0">
                <a:solidFill>
                  <a:schemeClr val="tx1"/>
                </a:solidFill>
                <a:latin typeface="Calibri" panose="020F0502020204030204" pitchFamily="34" charset="0"/>
                <a:cs typeface="Arial" panose="020B0604020202020204" pitchFamily="34" charset="0"/>
              </a:rPr>
              <a:t>Οι νόμοι της Εμβιομηχανικής επιστήμης</a:t>
            </a:r>
            <a:r>
              <a:rPr lang="en-US" sz="2000" dirty="0">
                <a:solidFill>
                  <a:schemeClr val="tx1"/>
                </a:solidFill>
                <a:latin typeface="Calibri" panose="020F0502020204030204" pitchFamily="34" charset="0"/>
                <a:cs typeface="Arial" panose="020B0604020202020204" pitchFamily="34" charset="0"/>
              </a:rPr>
              <a:t>.</a:t>
            </a:r>
          </a:p>
          <a:p>
            <a:pPr marL="385763" indent="-385763" algn="just">
              <a:buFont typeface="+mj-lt"/>
              <a:buAutoNum type="romanLcPeriod"/>
            </a:pPr>
            <a:endParaRPr lang="en-US" sz="2000" dirty="0">
              <a:solidFill>
                <a:schemeClr val="tx1"/>
              </a:solidFill>
              <a:latin typeface="Calibri" panose="020F0502020204030204" pitchFamily="34" charset="0"/>
              <a:cs typeface="Arial" panose="020B0604020202020204" pitchFamily="34" charset="0"/>
            </a:endParaRPr>
          </a:p>
          <a:p>
            <a:pPr marL="385763" indent="-385763" algn="just">
              <a:buFont typeface="+mj-lt"/>
              <a:buAutoNum type="romanLcPeriod"/>
            </a:pPr>
            <a:r>
              <a:rPr lang="el-GR" sz="2000" dirty="0">
                <a:solidFill>
                  <a:schemeClr val="tx1"/>
                </a:solidFill>
                <a:latin typeface="Calibri" panose="020F0502020204030204" pitchFamily="34" charset="0"/>
                <a:cs typeface="Arial" panose="020B0604020202020204" pitchFamily="34" charset="0"/>
              </a:rPr>
              <a:t>Οι αρχές της φυσικής, νευρολογίας, ψυχολογίας και οι συνθήκες κάτω από τις οποίες το νευρικό σύστημα μαθαίνει καλύτερα και γρηγορότερα.</a:t>
            </a:r>
            <a:endParaRPr lang="en-US" sz="2000" dirty="0">
              <a:solidFill>
                <a:schemeClr val="tx1"/>
              </a:solidFill>
              <a:latin typeface="Calibri" panose="020F0502020204030204" pitchFamily="34" charset="0"/>
              <a:cs typeface="Arial" panose="020B0604020202020204" pitchFamily="34" charset="0"/>
            </a:endParaRPr>
          </a:p>
          <a:p>
            <a:pPr algn="just">
              <a:buFont typeface="Wingdings" panose="05000000000000000000" pitchFamily="2" charset="2"/>
              <a:buChar char="v"/>
            </a:pPr>
            <a:endParaRPr lang="ru-RU" sz="1800" dirty="0">
              <a:solidFill>
                <a:schemeClr val="bg1"/>
              </a:solidFill>
              <a:latin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71EDC287-8D51-9B08-FCE9-B1FF3060BE35}"/>
              </a:ext>
            </a:extLst>
          </p:cNvPr>
          <p:cNvSpPr txBox="1"/>
          <p:nvPr/>
        </p:nvSpPr>
        <p:spPr>
          <a:xfrm>
            <a:off x="628649" y="548680"/>
            <a:ext cx="7886700" cy="646331"/>
          </a:xfrm>
          <a:prstGeom prst="rect">
            <a:avLst/>
          </a:prstGeom>
          <a:noFill/>
        </p:spPr>
        <p:txBody>
          <a:bodyPr wrap="square" rtlCol="0">
            <a:spAutoFit/>
          </a:bodyPr>
          <a:lstStyle/>
          <a:p>
            <a:pPr algn="ctr"/>
            <a:r>
              <a:rPr lang="el-GR" sz="3600" b="1" dirty="0">
                <a:solidFill>
                  <a:schemeClr val="bg2">
                    <a:lumMod val="75000"/>
                  </a:schemeClr>
                </a:solidFill>
                <a:latin typeface="Calibri" panose="020F0502020204030204" pitchFamily="34" charset="0"/>
                <a:ea typeface="+mj-ea"/>
                <a:cs typeface="+mj-cs"/>
              </a:rPr>
              <a:t>Θεμέλια της μεθόδου</a:t>
            </a:r>
          </a:p>
        </p:txBody>
      </p:sp>
    </p:spTree>
    <p:extLst>
      <p:ext uri="{BB962C8B-B14F-4D97-AF65-F5344CB8AC3E}">
        <p14:creationId xmlns:p14="http://schemas.microsoft.com/office/powerpoint/2010/main" xmlns="" val="186066718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53AFF7-B97E-4C64-9F16-F47289979A51}"/>
              </a:ext>
            </a:extLst>
          </p:cNvPr>
          <p:cNvSpPr>
            <a:spLocks noGrp="1"/>
          </p:cNvSpPr>
          <p:nvPr>
            <p:ph idx="1"/>
          </p:nvPr>
        </p:nvSpPr>
        <p:spPr>
          <a:xfrm>
            <a:off x="107504" y="1485847"/>
            <a:ext cx="6696280" cy="1477328"/>
          </a:xfrm>
        </p:spPr>
        <p:txBody>
          <a:bodyPr>
            <a:normAutofit/>
          </a:bodyPr>
          <a:lstStyle/>
          <a:p>
            <a:pPr algn="just"/>
            <a:r>
              <a:rPr lang="el-GR" sz="1600" dirty="0">
                <a:solidFill>
                  <a:schemeClr val="bg2">
                    <a:lumMod val="75000"/>
                  </a:schemeClr>
                </a:solidFill>
                <a:latin typeface="Calibri" panose="020F0502020204030204" pitchFamily="34" charset="0"/>
                <a:cs typeface="Times New Roman" panose="02020603050405020304" pitchFamily="18" charset="0"/>
              </a:rPr>
              <a:t>Ο βιοϊ</a:t>
            </a:r>
            <a:r>
              <a:rPr lang="el-GR" dirty="0">
                <a:solidFill>
                  <a:schemeClr val="bg2">
                    <a:lumMod val="75000"/>
                  </a:schemeClr>
                </a:solidFill>
                <a:latin typeface="Calibri" panose="020F0502020204030204" pitchFamily="34" charset="0"/>
                <a:cs typeface="Times New Roman" panose="02020603050405020304" pitchFamily="18" charset="0"/>
              </a:rPr>
              <a:t>α</a:t>
            </a:r>
            <a:r>
              <a:rPr lang="el-GR" sz="1600" dirty="0">
                <a:solidFill>
                  <a:schemeClr val="bg2">
                    <a:lumMod val="75000"/>
                  </a:schemeClr>
                </a:solidFill>
                <a:latin typeface="Calibri" panose="020F0502020204030204" pitchFamily="34" charset="0"/>
                <a:cs typeface="Times New Roman" panose="02020603050405020304" pitchFamily="18" charset="0"/>
              </a:rPr>
              <a:t>τρικός βελονισμός έχει αναγνωριστεί </a:t>
            </a:r>
            <a:r>
              <a:rPr lang="el-GR" sz="1600" b="1" dirty="0">
                <a:solidFill>
                  <a:schemeClr val="bg2">
                    <a:lumMod val="75000"/>
                  </a:schemeClr>
                </a:solidFill>
                <a:latin typeface="Calibri" panose="020F0502020204030204" pitchFamily="34" charset="0"/>
                <a:cs typeface="Times New Roman" panose="02020603050405020304" pitchFamily="18" charset="0"/>
              </a:rPr>
              <a:t>ως ιατρική πράξη</a:t>
            </a:r>
            <a:r>
              <a:rPr lang="el-GR" sz="1600" dirty="0">
                <a:solidFill>
                  <a:schemeClr val="bg2">
                    <a:lumMod val="75000"/>
                  </a:schemeClr>
                </a:solidFill>
                <a:latin typeface="Calibri" panose="020F0502020204030204" pitchFamily="34" charset="0"/>
                <a:cs typeface="Times New Roman" panose="02020603050405020304" pitchFamily="18" charset="0"/>
              </a:rPr>
              <a:t> από το </a:t>
            </a:r>
            <a:r>
              <a:rPr lang="en-US" sz="1600" dirty="0">
                <a:solidFill>
                  <a:schemeClr val="bg2">
                    <a:lumMod val="75000"/>
                  </a:schemeClr>
                </a:solidFill>
                <a:latin typeface="Calibri" panose="020F0502020204030204" pitchFamily="34" charset="0"/>
                <a:cs typeface="Times New Roman" panose="02020603050405020304" pitchFamily="18" charset="0"/>
              </a:rPr>
              <a:t>E</a:t>
            </a:r>
            <a:r>
              <a:rPr lang="el-GR" sz="1600" dirty="0">
                <a:solidFill>
                  <a:schemeClr val="bg2">
                    <a:lumMod val="75000"/>
                  </a:schemeClr>
                </a:solidFill>
                <a:latin typeface="Calibri" panose="020F0502020204030204" pitchFamily="34" charset="0"/>
                <a:cs typeface="Times New Roman" panose="02020603050405020304" pitchFamily="18" charset="0"/>
              </a:rPr>
              <a:t>θνικό Ινστιτούτο Υγείας των Η.Π.Α (National Institute of Health/</a:t>
            </a:r>
            <a:r>
              <a:rPr lang="en-GB" sz="1600" dirty="0">
                <a:solidFill>
                  <a:schemeClr val="bg2">
                    <a:lumMod val="75000"/>
                  </a:schemeClr>
                </a:solidFill>
                <a:latin typeface="Calibri" panose="020F0502020204030204" pitchFamily="34" charset="0"/>
                <a:cs typeface="Times New Roman" panose="02020603050405020304" pitchFamily="18" charset="0"/>
              </a:rPr>
              <a:t>NIH</a:t>
            </a:r>
            <a:r>
              <a:rPr lang="el-GR" sz="1600" dirty="0">
                <a:solidFill>
                  <a:schemeClr val="bg2">
                    <a:lumMod val="75000"/>
                  </a:schemeClr>
                </a:solidFill>
                <a:latin typeface="Calibri" panose="020F0502020204030204" pitchFamily="34" charset="0"/>
                <a:cs typeface="Times New Roman" panose="02020603050405020304" pitchFamily="18" charset="0"/>
              </a:rPr>
              <a:t>) το 1998 και συνιστά τη «δυτική» εκδοχή του παραδοσιακού κινέζικου βελονισμού.</a:t>
            </a:r>
          </a:p>
          <a:p>
            <a:pPr algn="just"/>
            <a:r>
              <a:rPr lang="el-GR" sz="1600" dirty="0">
                <a:solidFill>
                  <a:schemeClr val="bg2">
                    <a:lumMod val="75000"/>
                  </a:schemeClr>
                </a:solidFill>
                <a:latin typeface="Calibri" panose="020F0502020204030204" pitchFamily="34" charset="0"/>
                <a:cs typeface="Times New Roman" panose="02020603050405020304" pitchFamily="18" charset="0"/>
              </a:rPr>
              <a:t>Χρησιμοποιείται ευρέως </a:t>
            </a:r>
            <a:r>
              <a:rPr lang="el-GR" sz="1600" b="1" dirty="0">
                <a:solidFill>
                  <a:schemeClr val="bg2">
                    <a:lumMod val="75000"/>
                  </a:schemeClr>
                </a:solidFill>
                <a:latin typeface="Calibri" panose="020F0502020204030204" pitchFamily="34" charset="0"/>
                <a:cs typeface="Times New Roman" panose="02020603050405020304" pitchFamily="18" charset="0"/>
              </a:rPr>
              <a:t>ως συμπληρωματική  θεραπεία </a:t>
            </a:r>
            <a:r>
              <a:rPr lang="el-GR" sz="1600" dirty="0">
                <a:solidFill>
                  <a:schemeClr val="bg2">
                    <a:lumMod val="75000"/>
                  </a:schemeClr>
                </a:solidFill>
                <a:latin typeface="Calibri" panose="020F0502020204030204" pitchFamily="34" charset="0"/>
                <a:cs typeface="Times New Roman" panose="02020603050405020304" pitchFamily="18" charset="0"/>
              </a:rPr>
              <a:t>και περιλαμβάνει την ένθεση βελόνας για θεραπευτικούς σκοπούς.</a:t>
            </a:r>
          </a:p>
          <a:p>
            <a:pPr algn="just"/>
            <a:endParaRPr lang="el-GR" sz="1600" dirty="0">
              <a:solidFill>
                <a:schemeClr val="bg2">
                  <a:lumMod val="75000"/>
                </a:schemeClr>
              </a:solidFill>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6254DFCB-A7CC-4496-98DB-F8847D0A7208}"/>
              </a:ext>
            </a:extLst>
          </p:cNvPr>
          <p:cNvSpPr txBox="1"/>
          <p:nvPr/>
        </p:nvSpPr>
        <p:spPr>
          <a:xfrm>
            <a:off x="51710" y="15618"/>
            <a:ext cx="9144000" cy="800219"/>
          </a:xfrm>
          <a:prstGeom prst="rect">
            <a:avLst/>
          </a:prstGeom>
          <a:noFill/>
        </p:spPr>
        <p:txBody>
          <a:bodyPr wrap="square">
            <a:spAutoFit/>
          </a:bodyPr>
          <a:lstStyle/>
          <a:p>
            <a:pPr algn="ctr"/>
            <a:r>
              <a:rPr lang="el-GR" sz="2800" b="1" dirty="0">
                <a:solidFill>
                  <a:schemeClr val="bg2">
                    <a:lumMod val="75000"/>
                  </a:schemeClr>
                </a:solidFill>
                <a:latin typeface="Calibri" panose="020F0502020204030204" pitchFamily="34" charset="0"/>
                <a:ea typeface="+mj-ea"/>
                <a:cs typeface="+mj-cs"/>
              </a:rPr>
              <a:t>Βιοϊατρικός βελονισμός και χρόνιος αυχενικός πόν</a:t>
            </a:r>
            <a:r>
              <a:rPr lang="en-US" sz="2800" b="1" dirty="0">
                <a:solidFill>
                  <a:schemeClr val="bg2">
                    <a:lumMod val="75000"/>
                  </a:schemeClr>
                </a:solidFill>
                <a:latin typeface="Calibri" panose="020F0502020204030204" pitchFamily="34" charset="0"/>
                <a:ea typeface="+mj-ea"/>
                <a:cs typeface="+mj-cs"/>
              </a:rPr>
              <a:t>o</a:t>
            </a:r>
            <a:r>
              <a:rPr lang="el-GR" sz="2800" b="1" dirty="0">
                <a:solidFill>
                  <a:schemeClr val="bg2">
                    <a:lumMod val="75000"/>
                  </a:schemeClr>
                </a:solidFill>
                <a:latin typeface="Calibri" panose="020F0502020204030204" pitchFamily="34" charset="0"/>
                <a:ea typeface="+mj-ea"/>
                <a:cs typeface="+mj-cs"/>
              </a:rPr>
              <a:t>ς </a:t>
            </a:r>
            <a:r>
              <a:rPr kumimoji="0" lang="el-GR" sz="3600" b="1" i="0"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mj-cs"/>
              </a:rPr>
              <a:t/>
            </a:r>
            <a:br>
              <a:rPr kumimoji="0" lang="el-GR" sz="3600" b="1" i="0"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mj-cs"/>
              </a:rPr>
            </a:br>
            <a:r>
              <a:rPr kumimoji="0" lang="el-GR" sz="1800" b="1" i="1"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mj-cs"/>
              </a:rPr>
              <a:t>(Ομάδα ενεργού ελέγχου</a:t>
            </a:r>
            <a:r>
              <a:rPr kumimoji="0" lang="en-US" sz="1800" b="1" i="1"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mj-cs"/>
              </a:rPr>
              <a:t>-active control group</a:t>
            </a:r>
            <a:r>
              <a:rPr kumimoji="0" lang="el-GR" sz="1800" b="1" i="1"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mj-cs"/>
              </a:rPr>
              <a:t>)</a:t>
            </a:r>
            <a:endParaRPr lang="el-GR" dirty="0">
              <a:solidFill>
                <a:schemeClr val="bg2">
                  <a:lumMod val="75000"/>
                </a:schemeClr>
              </a:solidFill>
              <a:latin typeface="Calibri" panose="020F0502020204030204" pitchFamily="34" charset="0"/>
            </a:endParaRPr>
          </a:p>
        </p:txBody>
      </p:sp>
      <p:pic>
        <p:nvPicPr>
          <p:cNvPr id="3074" name="Picture 2" descr="Referred pain patterns (red) from the upper and lower trapezius muscle... |  Download Scientific Diagram">
            <a:extLst>
              <a:ext uri="{FF2B5EF4-FFF2-40B4-BE49-F238E27FC236}">
                <a16:creationId xmlns:a16="http://schemas.microsoft.com/office/drawing/2014/main" xmlns="" id="{E8F854FC-F263-45BD-B07E-37F6FA5E24C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7793" y="620688"/>
            <a:ext cx="1728192" cy="225825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xmlns="" id="{FCA8DD6B-4D47-4D73-9045-19A9079EAA56}"/>
              </a:ext>
            </a:extLst>
          </p:cNvPr>
          <p:cNvSpPr txBox="1"/>
          <p:nvPr/>
        </p:nvSpPr>
        <p:spPr>
          <a:xfrm>
            <a:off x="0" y="2954656"/>
            <a:ext cx="8892480" cy="3539430"/>
          </a:xfrm>
          <a:prstGeom prst="rect">
            <a:avLst/>
          </a:prstGeom>
          <a:noFill/>
        </p:spPr>
        <p:txBody>
          <a:bodyPr wrap="square">
            <a:spAutoFit/>
          </a:bodyPr>
          <a:lstStyle/>
          <a:p>
            <a:pPr marL="285750" indent="-285750" algn="just">
              <a:buFont typeface="Arial" panose="020B0604020202020204" pitchFamily="34" charset="0"/>
              <a:buChar char="•"/>
            </a:pPr>
            <a:r>
              <a:rPr lang="el-GR" sz="1600" dirty="0">
                <a:solidFill>
                  <a:schemeClr val="bg2">
                    <a:lumMod val="75000"/>
                  </a:schemeClr>
                </a:solidFill>
                <a:latin typeface="Calibri" panose="020F0502020204030204" pitchFamily="34" charset="0"/>
                <a:cs typeface="Times New Roman" panose="02020603050405020304" pitchFamily="18" charset="0"/>
              </a:rPr>
              <a:t>Πληθώρα ερευνών έχουν καταδείξει τα ευεργετικά του οφέλη στην </a:t>
            </a:r>
            <a:r>
              <a:rPr lang="el-GR" sz="1600" b="1" dirty="0">
                <a:solidFill>
                  <a:schemeClr val="bg2">
                    <a:lumMod val="75000"/>
                  </a:schemeClr>
                </a:solidFill>
                <a:latin typeface="Calibri" panose="020F0502020204030204" pitchFamily="34" charset="0"/>
                <a:cs typeface="Times New Roman" panose="02020603050405020304" pitchFamily="18" charset="0"/>
              </a:rPr>
              <a:t>αντιμετώπιση του επώδυνου μυοπεριτονιακού συνδρόμου (</a:t>
            </a:r>
            <a:r>
              <a:rPr lang="en-GB" sz="1600" b="1" dirty="0">
                <a:solidFill>
                  <a:schemeClr val="bg2">
                    <a:lumMod val="75000"/>
                  </a:schemeClr>
                </a:solidFill>
                <a:latin typeface="Calibri" panose="020F0502020204030204" pitchFamily="34" charset="0"/>
                <a:cs typeface="Times New Roman" panose="02020603050405020304" pitchFamily="18" charset="0"/>
              </a:rPr>
              <a:t>Myofascial Pain Syndrome</a:t>
            </a:r>
            <a:r>
              <a:rPr lang="el-GR" sz="1600" b="1" dirty="0">
                <a:solidFill>
                  <a:schemeClr val="bg2">
                    <a:lumMod val="75000"/>
                  </a:schemeClr>
                </a:solidFill>
                <a:latin typeface="Calibri" panose="020F0502020204030204" pitchFamily="34" charset="0"/>
                <a:cs typeface="Times New Roman" panose="02020603050405020304" pitchFamily="18" charset="0"/>
              </a:rPr>
              <a:t>/</a:t>
            </a:r>
            <a:r>
              <a:rPr lang="en-GB" sz="1600" b="1" dirty="0">
                <a:solidFill>
                  <a:schemeClr val="bg2">
                    <a:lumMod val="75000"/>
                  </a:schemeClr>
                </a:solidFill>
                <a:latin typeface="Calibri" panose="020F0502020204030204" pitchFamily="34" charset="0"/>
                <a:cs typeface="Times New Roman" panose="02020603050405020304" pitchFamily="18" charset="0"/>
              </a:rPr>
              <a:t>MPS</a:t>
            </a:r>
            <a:r>
              <a:rPr lang="el-GR" sz="1600" b="1" dirty="0">
                <a:solidFill>
                  <a:schemeClr val="bg2">
                    <a:lumMod val="75000"/>
                  </a:schemeClr>
                </a:solidFill>
                <a:latin typeface="Calibri" panose="020F0502020204030204" pitchFamily="34" charset="0"/>
                <a:cs typeface="Times New Roman" panose="02020603050405020304" pitchFamily="18" charset="0"/>
              </a:rPr>
              <a:t>), </a:t>
            </a:r>
            <a:r>
              <a:rPr lang="el-GR" sz="1600" dirty="0">
                <a:solidFill>
                  <a:schemeClr val="bg2">
                    <a:lumMod val="75000"/>
                  </a:schemeClr>
                </a:solidFill>
                <a:latin typeface="Calibri" panose="020F0502020204030204" pitchFamily="34" charset="0"/>
                <a:cs typeface="Times New Roman" panose="02020603050405020304" pitchFamily="18" charset="0"/>
              </a:rPr>
              <a:t>το οποίο είναι μία από τις συχνότερες αιτίες χρόνιου μυοσκελετικού πόνου (</a:t>
            </a:r>
            <a:r>
              <a:rPr lang="en-US" sz="1600" dirty="0">
                <a:solidFill>
                  <a:schemeClr val="bg2">
                    <a:lumMod val="75000"/>
                  </a:schemeClr>
                </a:solidFill>
                <a:latin typeface="Calibri" panose="020F0502020204030204" pitchFamily="34" charset="0"/>
                <a:cs typeface="Times New Roman" panose="02020603050405020304" pitchFamily="18" charset="0"/>
              </a:rPr>
              <a:t>Simon</a:t>
            </a:r>
            <a:r>
              <a:rPr lang="el-GR" sz="1600" dirty="0">
                <a:solidFill>
                  <a:schemeClr val="bg2">
                    <a:lumMod val="75000"/>
                  </a:schemeClr>
                </a:solidFill>
                <a:latin typeface="Calibri" panose="020F0502020204030204" pitchFamily="34" charset="0"/>
                <a:cs typeface="Times New Roman" panose="02020603050405020304" pitchFamily="18" charset="0"/>
              </a:rPr>
              <a:t>, 1995) και χαρακτηρίζεται από την εμφάνιση μυοπεριτονιακών σημείων πυροδότησης πόνου (</a:t>
            </a:r>
            <a:r>
              <a:rPr lang="en-GB" sz="1600" dirty="0">
                <a:solidFill>
                  <a:schemeClr val="bg2">
                    <a:lumMod val="75000"/>
                  </a:schemeClr>
                </a:solidFill>
                <a:latin typeface="Calibri" panose="020F0502020204030204" pitchFamily="34" charset="0"/>
                <a:cs typeface="Times New Roman" panose="02020603050405020304" pitchFamily="18" charset="0"/>
              </a:rPr>
              <a:t>Myofascial Trigger Points</a:t>
            </a:r>
            <a:r>
              <a:rPr lang="el-GR" sz="1600" dirty="0">
                <a:solidFill>
                  <a:schemeClr val="bg2">
                    <a:lumMod val="75000"/>
                  </a:schemeClr>
                </a:solidFill>
                <a:latin typeface="Calibri" panose="020F0502020204030204" pitchFamily="34" charset="0"/>
                <a:cs typeface="Times New Roman" panose="02020603050405020304" pitchFamily="18" charset="0"/>
              </a:rPr>
              <a:t>/</a:t>
            </a:r>
            <a:r>
              <a:rPr lang="en-GB" sz="1600" dirty="0" err="1">
                <a:solidFill>
                  <a:schemeClr val="bg2">
                    <a:lumMod val="75000"/>
                  </a:schemeClr>
                </a:solidFill>
                <a:latin typeface="Calibri" panose="020F0502020204030204" pitchFamily="34" charset="0"/>
                <a:cs typeface="Times New Roman" panose="02020603050405020304" pitchFamily="18" charset="0"/>
              </a:rPr>
              <a:t>MTrPs</a:t>
            </a:r>
            <a:r>
              <a:rPr lang="el-GR" sz="1600" dirty="0">
                <a:solidFill>
                  <a:schemeClr val="bg2">
                    <a:lumMod val="75000"/>
                  </a:schemeClr>
                </a:solidFill>
                <a:latin typeface="Calibri" panose="020F0502020204030204" pitchFamily="34" charset="0"/>
                <a:cs typeface="Times New Roman" panose="02020603050405020304" pitchFamily="18" charset="0"/>
              </a:rPr>
              <a:t>), δηλαδή υπερευαίσθητων ψηλαφητών οζιδίων που είναι τοποθετημένα σε μία τεντωμένη δεσμίδα σκελετικών μυϊκών ινών και προκαλούν συμπτώματα συμπεριλαμβανομένων του αναφερόμενου πόνου, του περιορισμένου </a:t>
            </a:r>
            <a:r>
              <a:rPr lang="en-GB" sz="1600" dirty="0">
                <a:solidFill>
                  <a:schemeClr val="bg2">
                    <a:lumMod val="75000"/>
                  </a:schemeClr>
                </a:solidFill>
                <a:latin typeface="Calibri" panose="020F0502020204030204" pitchFamily="34" charset="0"/>
                <a:cs typeface="Times New Roman" panose="02020603050405020304" pitchFamily="18" charset="0"/>
              </a:rPr>
              <a:t>ROM</a:t>
            </a:r>
            <a:r>
              <a:rPr lang="el-GR" sz="1600" dirty="0">
                <a:solidFill>
                  <a:schemeClr val="bg2">
                    <a:lumMod val="75000"/>
                  </a:schemeClr>
                </a:solidFill>
                <a:latin typeface="Calibri" panose="020F0502020204030204" pitchFamily="34" charset="0"/>
                <a:cs typeface="Times New Roman" panose="02020603050405020304" pitchFamily="18" charset="0"/>
              </a:rPr>
              <a:t> και της κινητικής δυσλειτουργίας (</a:t>
            </a:r>
            <a:r>
              <a:rPr lang="en-US" sz="1600" dirty="0" err="1">
                <a:solidFill>
                  <a:schemeClr val="bg2">
                    <a:lumMod val="75000"/>
                  </a:schemeClr>
                </a:solidFill>
                <a:latin typeface="Calibri" panose="020F0502020204030204" pitchFamily="34" charset="0"/>
                <a:cs typeface="Times New Roman" panose="02020603050405020304" pitchFamily="18" charset="0"/>
              </a:rPr>
              <a:t>Travell</a:t>
            </a:r>
            <a:r>
              <a:rPr lang="en-US" sz="1600" dirty="0">
                <a:solidFill>
                  <a:schemeClr val="bg2">
                    <a:lumMod val="75000"/>
                  </a:schemeClr>
                </a:solidFill>
                <a:latin typeface="Calibri" panose="020F0502020204030204" pitchFamily="34" charset="0"/>
                <a:cs typeface="Times New Roman" panose="02020603050405020304" pitchFamily="18" charset="0"/>
              </a:rPr>
              <a:t> and Simons</a:t>
            </a:r>
            <a:r>
              <a:rPr lang="el-GR" sz="1600" dirty="0">
                <a:solidFill>
                  <a:schemeClr val="bg2">
                    <a:lumMod val="75000"/>
                  </a:schemeClr>
                </a:solidFill>
                <a:latin typeface="Calibri" panose="020F0502020204030204" pitchFamily="34" charset="0"/>
                <a:cs typeface="Times New Roman" panose="02020603050405020304" pitchFamily="18" charset="0"/>
              </a:rPr>
              <a:t>, 1999).</a:t>
            </a:r>
          </a:p>
          <a:p>
            <a:pPr marL="285750" indent="-285750" algn="just">
              <a:buFont typeface="Arial" panose="020B0604020202020204" pitchFamily="34" charset="0"/>
              <a:buChar char="•"/>
            </a:pPr>
            <a:r>
              <a:rPr lang="el-GR" sz="1600" dirty="0">
                <a:solidFill>
                  <a:schemeClr val="bg2">
                    <a:lumMod val="75000"/>
                  </a:schemeClr>
                </a:solidFill>
                <a:latin typeface="Calibri" panose="020F0502020204030204" pitchFamily="34" charset="0"/>
                <a:cs typeface="Times New Roman" panose="02020603050405020304" pitchFamily="18" charset="0"/>
              </a:rPr>
              <a:t> </a:t>
            </a:r>
            <a:r>
              <a:rPr lang="el-GR" sz="1600" b="1" dirty="0">
                <a:solidFill>
                  <a:schemeClr val="bg2">
                    <a:lumMod val="75000"/>
                  </a:schemeClr>
                </a:solidFill>
                <a:latin typeface="Calibri" panose="020F0502020204030204" pitchFamily="34" charset="0"/>
                <a:cs typeface="Times New Roman" panose="02020603050405020304" pitchFamily="18" charset="0"/>
              </a:rPr>
              <a:t>Ο αυχενικός πόνος αποτελεί ένα από τα συνηθέστερα συμπτώματα του </a:t>
            </a:r>
            <a:r>
              <a:rPr lang="en-GB" sz="1600" b="1" dirty="0">
                <a:solidFill>
                  <a:schemeClr val="bg2">
                    <a:lumMod val="75000"/>
                  </a:schemeClr>
                </a:solidFill>
                <a:latin typeface="Calibri" panose="020F0502020204030204" pitchFamily="34" charset="0"/>
                <a:cs typeface="Times New Roman" panose="02020603050405020304" pitchFamily="18" charset="0"/>
              </a:rPr>
              <a:t>MPS</a:t>
            </a:r>
            <a:r>
              <a:rPr lang="el-GR" sz="1600" b="1" dirty="0">
                <a:solidFill>
                  <a:schemeClr val="bg2">
                    <a:lumMod val="75000"/>
                  </a:schemeClr>
                </a:solidFill>
                <a:latin typeface="Calibri" panose="020F0502020204030204" pitchFamily="34" charset="0"/>
                <a:cs typeface="Times New Roman" panose="02020603050405020304" pitchFamily="18" charset="0"/>
              </a:rPr>
              <a:t> εξαιτίας της εμπλοκής του τραπεζοειδή μυ στην πλειονότητα των περιπτώσεων </a:t>
            </a:r>
            <a:r>
              <a:rPr lang="el-GR" sz="1600" dirty="0">
                <a:solidFill>
                  <a:schemeClr val="bg2">
                    <a:lumMod val="75000"/>
                  </a:schemeClr>
                </a:solidFill>
                <a:latin typeface="Calibri" panose="020F0502020204030204" pitchFamily="34" charset="0"/>
                <a:cs typeface="Times New Roman" panose="02020603050405020304" pitchFamily="18" charset="0"/>
              </a:rPr>
              <a:t>(</a:t>
            </a:r>
            <a:r>
              <a:rPr lang="en-US" sz="1600" dirty="0">
                <a:solidFill>
                  <a:schemeClr val="bg2">
                    <a:lumMod val="75000"/>
                  </a:schemeClr>
                </a:solidFill>
                <a:latin typeface="Calibri" panose="020F0502020204030204" pitchFamily="34" charset="0"/>
                <a:cs typeface="Times New Roman" panose="02020603050405020304" pitchFamily="18" charset="0"/>
              </a:rPr>
              <a:t>Borg</a:t>
            </a:r>
            <a:r>
              <a:rPr lang="el-GR" sz="1600" dirty="0">
                <a:solidFill>
                  <a:schemeClr val="bg2">
                    <a:lumMod val="75000"/>
                  </a:schemeClr>
                </a:solidFill>
                <a:latin typeface="Calibri" panose="020F0502020204030204" pitchFamily="34" charset="0"/>
                <a:cs typeface="Times New Roman" panose="02020603050405020304" pitchFamily="18" charset="0"/>
              </a:rPr>
              <a:t>-</a:t>
            </a:r>
            <a:r>
              <a:rPr lang="en-US" sz="1600" dirty="0">
                <a:solidFill>
                  <a:schemeClr val="bg2">
                    <a:lumMod val="75000"/>
                  </a:schemeClr>
                </a:solidFill>
                <a:latin typeface="Calibri" panose="020F0502020204030204" pitchFamily="34" charset="0"/>
                <a:cs typeface="Times New Roman" panose="02020603050405020304" pitchFamily="18" charset="0"/>
              </a:rPr>
              <a:t>stein and Simons</a:t>
            </a:r>
            <a:r>
              <a:rPr lang="el-GR" sz="1600" dirty="0">
                <a:solidFill>
                  <a:schemeClr val="bg2">
                    <a:lumMod val="75000"/>
                  </a:schemeClr>
                </a:solidFill>
                <a:latin typeface="Calibri" panose="020F0502020204030204" pitchFamily="34" charset="0"/>
                <a:cs typeface="Times New Roman" panose="02020603050405020304" pitchFamily="18" charset="0"/>
              </a:rPr>
              <a:t>, 2002, </a:t>
            </a:r>
            <a:r>
              <a:rPr lang="en-US" sz="1600" dirty="0">
                <a:solidFill>
                  <a:schemeClr val="bg2">
                    <a:lumMod val="75000"/>
                  </a:schemeClr>
                </a:solidFill>
                <a:latin typeface="Calibri" panose="020F0502020204030204" pitchFamily="34" charset="0"/>
                <a:cs typeface="Times New Roman" panose="02020603050405020304" pitchFamily="18" charset="0"/>
              </a:rPr>
              <a:t>Han and Harrison</a:t>
            </a:r>
            <a:r>
              <a:rPr lang="el-GR" sz="1600" dirty="0">
                <a:solidFill>
                  <a:schemeClr val="bg2">
                    <a:lumMod val="75000"/>
                  </a:schemeClr>
                </a:solidFill>
                <a:latin typeface="Calibri" panose="020F0502020204030204" pitchFamily="34" charset="0"/>
                <a:cs typeface="Times New Roman" panose="02020603050405020304" pitchFamily="18" charset="0"/>
              </a:rPr>
              <a:t>, 1997, </a:t>
            </a:r>
            <a:r>
              <a:rPr lang="en-US" sz="1600" dirty="0" err="1">
                <a:solidFill>
                  <a:schemeClr val="bg2">
                    <a:lumMod val="75000"/>
                  </a:schemeClr>
                </a:solidFill>
                <a:latin typeface="Calibri" panose="020F0502020204030204" pitchFamily="34" charset="0"/>
                <a:cs typeface="Times New Roman" panose="02020603050405020304" pitchFamily="18" charset="0"/>
              </a:rPr>
              <a:t>Kamanli</a:t>
            </a:r>
            <a:r>
              <a:rPr lang="en-US" sz="1600" dirty="0">
                <a:solidFill>
                  <a:schemeClr val="bg2">
                    <a:lumMod val="75000"/>
                  </a:schemeClr>
                </a:solidFill>
                <a:latin typeface="Calibri" panose="020F0502020204030204" pitchFamily="34" charset="0"/>
                <a:cs typeface="Times New Roman" panose="02020603050405020304" pitchFamily="18" charset="0"/>
              </a:rPr>
              <a:t> </a:t>
            </a:r>
            <a:r>
              <a:rPr lang="en-US" sz="1600" i="1" dirty="0">
                <a:solidFill>
                  <a:schemeClr val="bg2">
                    <a:lumMod val="75000"/>
                  </a:schemeClr>
                </a:solidFill>
                <a:latin typeface="Calibri" panose="020F0502020204030204" pitchFamily="34" charset="0"/>
                <a:cs typeface="Times New Roman" panose="02020603050405020304" pitchFamily="18" charset="0"/>
              </a:rPr>
              <a:t>et al</a:t>
            </a:r>
            <a:r>
              <a:rPr lang="el-GR" sz="1600" i="1" dirty="0">
                <a:solidFill>
                  <a:schemeClr val="bg2">
                    <a:lumMod val="75000"/>
                  </a:schemeClr>
                </a:solidFill>
                <a:latin typeface="Calibri" panose="020F0502020204030204" pitchFamily="34" charset="0"/>
                <a:cs typeface="Times New Roman" panose="02020603050405020304" pitchFamily="18" charset="0"/>
              </a:rPr>
              <a:t>., </a:t>
            </a:r>
            <a:r>
              <a:rPr lang="el-GR" sz="1600" dirty="0">
                <a:solidFill>
                  <a:schemeClr val="bg2">
                    <a:lumMod val="75000"/>
                  </a:schemeClr>
                </a:solidFill>
                <a:latin typeface="Calibri" panose="020F0502020204030204" pitchFamily="34" charset="0"/>
                <a:cs typeface="Times New Roman" panose="02020603050405020304" pitchFamily="18" charset="0"/>
              </a:rPr>
              <a:t>2005, </a:t>
            </a:r>
            <a:r>
              <a:rPr lang="en-US" sz="1600" dirty="0" err="1">
                <a:solidFill>
                  <a:schemeClr val="bg2">
                    <a:lumMod val="75000"/>
                  </a:schemeClr>
                </a:solidFill>
                <a:latin typeface="Calibri" panose="020F0502020204030204" pitchFamily="34" charset="0"/>
                <a:cs typeface="Times New Roman" panose="02020603050405020304" pitchFamily="18" charset="0"/>
              </a:rPr>
              <a:t>Iwama</a:t>
            </a:r>
            <a:r>
              <a:rPr lang="en-US" sz="1600" dirty="0">
                <a:solidFill>
                  <a:schemeClr val="bg2">
                    <a:lumMod val="75000"/>
                  </a:schemeClr>
                </a:solidFill>
                <a:latin typeface="Calibri" panose="020F0502020204030204" pitchFamily="34" charset="0"/>
                <a:cs typeface="Times New Roman" panose="02020603050405020304" pitchFamily="18" charset="0"/>
              </a:rPr>
              <a:t> </a:t>
            </a:r>
            <a:r>
              <a:rPr lang="en-US" sz="1600" i="1" dirty="0">
                <a:solidFill>
                  <a:schemeClr val="bg2">
                    <a:lumMod val="75000"/>
                  </a:schemeClr>
                </a:solidFill>
                <a:latin typeface="Calibri" panose="020F0502020204030204" pitchFamily="34" charset="0"/>
                <a:cs typeface="Times New Roman" panose="02020603050405020304" pitchFamily="18" charset="0"/>
              </a:rPr>
              <a:t>et al</a:t>
            </a:r>
            <a:r>
              <a:rPr lang="el-GR" sz="1600" i="1" dirty="0">
                <a:solidFill>
                  <a:schemeClr val="bg2">
                    <a:lumMod val="75000"/>
                  </a:schemeClr>
                </a:solidFill>
                <a:latin typeface="Calibri" panose="020F0502020204030204" pitchFamily="34" charset="0"/>
                <a:cs typeface="Times New Roman" panose="02020603050405020304" pitchFamily="18" charset="0"/>
              </a:rPr>
              <a:t>., </a:t>
            </a:r>
            <a:r>
              <a:rPr lang="el-GR" sz="1600" dirty="0">
                <a:solidFill>
                  <a:schemeClr val="bg2">
                    <a:lumMod val="75000"/>
                  </a:schemeClr>
                </a:solidFill>
                <a:latin typeface="Calibri" panose="020F0502020204030204" pitchFamily="34" charset="0"/>
                <a:cs typeface="Times New Roman" panose="02020603050405020304" pitchFamily="18" charset="0"/>
              </a:rPr>
              <a:t>2001).</a:t>
            </a:r>
          </a:p>
          <a:p>
            <a:pPr marL="285750" indent="-285750" algn="just">
              <a:buFont typeface="Arial" panose="020B0604020202020204" pitchFamily="34" charset="0"/>
              <a:buChar char="•"/>
            </a:pPr>
            <a:r>
              <a:rPr lang="el-GR" sz="1600" dirty="0">
                <a:solidFill>
                  <a:schemeClr val="bg2">
                    <a:lumMod val="75000"/>
                  </a:schemeClr>
                </a:solidFill>
                <a:latin typeface="Calibri" panose="020F0502020204030204" pitchFamily="34" charset="0"/>
                <a:cs typeface="Times New Roman" panose="02020603050405020304" pitchFamily="18" charset="0"/>
              </a:rPr>
              <a:t>Για την αντιμετώπιση του συνδρόμου -και κατ’ επέκταση του αυχενικού πόνου- καθίσταται απαραίτητη η απενεργοποίηση των </a:t>
            </a:r>
            <a:r>
              <a:rPr lang="el-GR" sz="1600" dirty="0" err="1">
                <a:solidFill>
                  <a:schemeClr val="bg2">
                    <a:lumMod val="75000"/>
                  </a:schemeClr>
                </a:solidFill>
                <a:latin typeface="Calibri" panose="020F0502020204030204" pitchFamily="34" charset="0"/>
                <a:cs typeface="Times New Roman" panose="02020603050405020304" pitchFamily="18" charset="0"/>
              </a:rPr>
              <a:t>MTrPs</a:t>
            </a:r>
            <a:r>
              <a:rPr lang="el-GR" sz="1600" dirty="0">
                <a:solidFill>
                  <a:schemeClr val="bg2">
                    <a:lumMod val="75000"/>
                  </a:schemeClr>
                </a:solidFill>
                <a:latin typeface="Calibri" panose="020F0502020204030204" pitchFamily="34" charset="0"/>
                <a:cs typeface="Times New Roman" panose="02020603050405020304" pitchFamily="18" charset="0"/>
              </a:rPr>
              <a:t>  (</a:t>
            </a:r>
            <a:r>
              <a:rPr lang="en-US" sz="1600" dirty="0" err="1">
                <a:solidFill>
                  <a:schemeClr val="bg2">
                    <a:lumMod val="75000"/>
                  </a:schemeClr>
                </a:solidFill>
                <a:latin typeface="Calibri" panose="020F0502020204030204" pitchFamily="34" charset="0"/>
                <a:cs typeface="Times New Roman" panose="02020603050405020304" pitchFamily="18" charset="0"/>
              </a:rPr>
              <a:t>Esenyel</a:t>
            </a:r>
            <a:r>
              <a:rPr lang="el-GR" sz="1600" dirty="0">
                <a:solidFill>
                  <a:schemeClr val="bg2">
                    <a:lumMod val="75000"/>
                  </a:schemeClr>
                </a:solidFill>
                <a:latin typeface="Calibri" panose="020F0502020204030204" pitchFamily="34" charset="0"/>
                <a:cs typeface="Times New Roman" panose="02020603050405020304" pitchFamily="18" charset="0"/>
              </a:rPr>
              <a:t>, </a:t>
            </a:r>
            <a:r>
              <a:rPr lang="en-US" sz="1600" dirty="0" err="1">
                <a:solidFill>
                  <a:schemeClr val="bg2">
                    <a:lumMod val="75000"/>
                  </a:schemeClr>
                </a:solidFill>
                <a:latin typeface="Calibri" panose="020F0502020204030204" pitchFamily="34" charset="0"/>
                <a:cs typeface="Times New Roman" panose="02020603050405020304" pitchFamily="18" charset="0"/>
              </a:rPr>
              <a:t>Caglar</a:t>
            </a:r>
            <a:r>
              <a:rPr lang="en-US" sz="1600" dirty="0">
                <a:solidFill>
                  <a:schemeClr val="bg2">
                    <a:lumMod val="75000"/>
                  </a:schemeClr>
                </a:solidFill>
                <a:latin typeface="Calibri" panose="020F0502020204030204" pitchFamily="34" charset="0"/>
                <a:cs typeface="Times New Roman" panose="02020603050405020304" pitchFamily="18" charset="0"/>
              </a:rPr>
              <a:t> and Aldemir</a:t>
            </a:r>
            <a:r>
              <a:rPr lang="el-GR" sz="1600" dirty="0">
                <a:solidFill>
                  <a:schemeClr val="bg2">
                    <a:lumMod val="75000"/>
                  </a:schemeClr>
                </a:solidFill>
                <a:latin typeface="Calibri" panose="020F0502020204030204" pitchFamily="34" charset="0"/>
                <a:cs typeface="Times New Roman" panose="02020603050405020304" pitchFamily="18" charset="0"/>
              </a:rPr>
              <a:t>, 2000, </a:t>
            </a:r>
            <a:r>
              <a:rPr lang="en-US" sz="1600" dirty="0">
                <a:solidFill>
                  <a:schemeClr val="bg2">
                    <a:lumMod val="75000"/>
                  </a:schemeClr>
                </a:solidFill>
                <a:latin typeface="Calibri" panose="020F0502020204030204" pitchFamily="34" charset="0"/>
                <a:cs typeface="Times New Roman" panose="02020603050405020304" pitchFamily="18" charset="0"/>
              </a:rPr>
              <a:t>Hubbard and Berkoff</a:t>
            </a:r>
            <a:r>
              <a:rPr lang="el-GR" sz="1600" dirty="0">
                <a:solidFill>
                  <a:schemeClr val="bg2">
                    <a:lumMod val="75000"/>
                  </a:schemeClr>
                </a:solidFill>
                <a:latin typeface="Calibri" panose="020F0502020204030204" pitchFamily="34" charset="0"/>
                <a:cs typeface="Times New Roman" panose="02020603050405020304" pitchFamily="18" charset="0"/>
              </a:rPr>
              <a:t>, 1993, </a:t>
            </a:r>
            <a:r>
              <a:rPr lang="en-US" sz="1600" dirty="0">
                <a:solidFill>
                  <a:schemeClr val="bg2">
                    <a:lumMod val="75000"/>
                  </a:schemeClr>
                </a:solidFill>
                <a:latin typeface="Calibri" panose="020F0502020204030204" pitchFamily="34" charset="0"/>
                <a:cs typeface="Times New Roman" panose="02020603050405020304" pitchFamily="18" charset="0"/>
              </a:rPr>
              <a:t>Langevin</a:t>
            </a:r>
            <a:r>
              <a:rPr lang="el-GR" sz="1600" dirty="0">
                <a:solidFill>
                  <a:schemeClr val="bg2">
                    <a:lumMod val="75000"/>
                  </a:schemeClr>
                </a:solidFill>
                <a:latin typeface="Calibri" panose="020F0502020204030204" pitchFamily="34" charset="0"/>
                <a:cs typeface="Times New Roman" panose="02020603050405020304" pitchFamily="18" charset="0"/>
              </a:rPr>
              <a:t>, </a:t>
            </a:r>
            <a:r>
              <a:rPr lang="en-US" sz="1600" dirty="0">
                <a:solidFill>
                  <a:schemeClr val="bg2">
                    <a:lumMod val="75000"/>
                  </a:schemeClr>
                </a:solidFill>
                <a:latin typeface="Calibri" panose="020F0502020204030204" pitchFamily="34" charset="0"/>
                <a:cs typeface="Times New Roman" panose="02020603050405020304" pitchFamily="18" charset="0"/>
              </a:rPr>
              <a:t>Churchill and </a:t>
            </a:r>
            <a:r>
              <a:rPr lang="en-US" sz="1600" dirty="0" err="1">
                <a:solidFill>
                  <a:schemeClr val="bg2">
                    <a:lumMod val="75000"/>
                  </a:schemeClr>
                </a:solidFill>
                <a:latin typeface="Calibri" panose="020F0502020204030204" pitchFamily="34" charset="0"/>
                <a:cs typeface="Times New Roman" panose="02020603050405020304" pitchFamily="18" charset="0"/>
              </a:rPr>
              <a:t>Cipolla</a:t>
            </a:r>
            <a:r>
              <a:rPr lang="el-GR" sz="1600" dirty="0">
                <a:solidFill>
                  <a:schemeClr val="bg2">
                    <a:lumMod val="75000"/>
                  </a:schemeClr>
                </a:solidFill>
                <a:latin typeface="Calibri" panose="020F0502020204030204" pitchFamily="34" charset="0"/>
                <a:cs typeface="Times New Roman" panose="02020603050405020304" pitchFamily="18" charset="0"/>
              </a:rPr>
              <a:t>, 2001, </a:t>
            </a:r>
            <a:r>
              <a:rPr lang="en-US" sz="1600" dirty="0" err="1">
                <a:solidFill>
                  <a:schemeClr val="bg2">
                    <a:lumMod val="75000"/>
                  </a:schemeClr>
                </a:solidFill>
                <a:latin typeface="Calibri" panose="020F0502020204030204" pitchFamily="34" charset="0"/>
                <a:cs typeface="Times New Roman" panose="02020603050405020304" pitchFamily="18" charset="0"/>
              </a:rPr>
              <a:t>Majlesi</a:t>
            </a:r>
            <a:r>
              <a:rPr lang="en-US" sz="1600" dirty="0">
                <a:solidFill>
                  <a:schemeClr val="bg2">
                    <a:lumMod val="75000"/>
                  </a:schemeClr>
                </a:solidFill>
                <a:latin typeface="Calibri" panose="020F0502020204030204" pitchFamily="34" charset="0"/>
                <a:cs typeface="Times New Roman" panose="02020603050405020304" pitchFamily="18" charset="0"/>
              </a:rPr>
              <a:t> and </a:t>
            </a:r>
            <a:r>
              <a:rPr lang="el-GR" sz="1600" dirty="0">
                <a:solidFill>
                  <a:schemeClr val="bg2">
                    <a:lumMod val="75000"/>
                  </a:schemeClr>
                </a:solidFill>
                <a:latin typeface="Calibri" panose="020F0502020204030204" pitchFamily="34" charset="0"/>
                <a:cs typeface="Times New Roman" panose="02020603050405020304" pitchFamily="18" charset="0"/>
              </a:rPr>
              <a:t>Ü</a:t>
            </a:r>
            <a:r>
              <a:rPr lang="en-US" sz="1600" dirty="0" err="1">
                <a:solidFill>
                  <a:schemeClr val="bg2">
                    <a:lumMod val="75000"/>
                  </a:schemeClr>
                </a:solidFill>
                <a:latin typeface="Calibri" panose="020F0502020204030204" pitchFamily="34" charset="0"/>
                <a:cs typeface="Times New Roman" panose="02020603050405020304" pitchFamily="18" charset="0"/>
              </a:rPr>
              <a:t>nalan</a:t>
            </a:r>
            <a:r>
              <a:rPr lang="el-GR" sz="1600" dirty="0">
                <a:solidFill>
                  <a:schemeClr val="bg2">
                    <a:lumMod val="75000"/>
                  </a:schemeClr>
                </a:solidFill>
                <a:latin typeface="Calibri" panose="020F0502020204030204" pitchFamily="34" charset="0"/>
                <a:cs typeface="Times New Roman" panose="02020603050405020304" pitchFamily="18" charset="0"/>
              </a:rPr>
              <a:t>, 2004, </a:t>
            </a:r>
            <a:r>
              <a:rPr lang="en-US" sz="1600" dirty="0">
                <a:solidFill>
                  <a:schemeClr val="bg2">
                    <a:lumMod val="75000"/>
                  </a:schemeClr>
                </a:solidFill>
                <a:latin typeface="Calibri" panose="020F0502020204030204" pitchFamily="34" charset="0"/>
                <a:cs typeface="Times New Roman" panose="02020603050405020304" pitchFamily="18" charset="0"/>
              </a:rPr>
              <a:t>Simon and </a:t>
            </a:r>
            <a:r>
              <a:rPr lang="en-US" sz="1600" dirty="0" err="1">
                <a:solidFill>
                  <a:schemeClr val="bg2">
                    <a:lumMod val="75000"/>
                  </a:schemeClr>
                </a:solidFill>
                <a:latin typeface="Calibri" panose="020F0502020204030204" pitchFamily="34" charset="0"/>
                <a:cs typeface="Times New Roman" panose="02020603050405020304" pitchFamily="18" charset="0"/>
              </a:rPr>
              <a:t>Travell</a:t>
            </a:r>
            <a:r>
              <a:rPr lang="el-GR" sz="1600" dirty="0">
                <a:solidFill>
                  <a:schemeClr val="bg2">
                    <a:lumMod val="75000"/>
                  </a:schemeClr>
                </a:solidFill>
                <a:latin typeface="Calibri" panose="020F0502020204030204" pitchFamily="34" charset="0"/>
                <a:cs typeface="Times New Roman" panose="02020603050405020304" pitchFamily="18" charset="0"/>
              </a:rPr>
              <a:t>, 1989) το οποίο δύναται να επιτευχθεί με τη χρήση του βιοϊατρικού βελονισμού.</a:t>
            </a:r>
          </a:p>
        </p:txBody>
      </p:sp>
      <p:pic>
        <p:nvPicPr>
          <p:cNvPr id="13" name="Εικόνα 12">
            <a:extLst>
              <a:ext uri="{FF2B5EF4-FFF2-40B4-BE49-F238E27FC236}">
                <a16:creationId xmlns:a16="http://schemas.microsoft.com/office/drawing/2014/main" xmlns="" id="{AF1444C2-FF48-44AA-80C8-A2F96A1ED79A}"/>
              </a:ext>
            </a:extLst>
          </p:cNvPr>
          <p:cNvPicPr>
            <a:picLocks noChangeAspect="1"/>
          </p:cNvPicPr>
          <p:nvPr/>
        </p:nvPicPr>
        <p:blipFill rotWithShape="1">
          <a:blip r:embed="rId3" cstate="print"/>
          <a:srcRect l="14843" t="79081" r="74132" b="16309"/>
          <a:stretch/>
        </p:blipFill>
        <p:spPr>
          <a:xfrm>
            <a:off x="31832" y="6468885"/>
            <a:ext cx="1512168" cy="355476"/>
          </a:xfrm>
          <a:prstGeom prst="rect">
            <a:avLst/>
          </a:prstGeom>
        </p:spPr>
      </p:pic>
    </p:spTree>
    <p:extLst>
      <p:ext uri="{BB962C8B-B14F-4D97-AF65-F5344CB8AC3E}">
        <p14:creationId xmlns:p14="http://schemas.microsoft.com/office/powerpoint/2010/main" xmlns="" val="389668314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F29B46-DB5F-41F4-906B-D4A53148C072}"/>
              </a:ext>
            </a:extLst>
          </p:cNvPr>
          <p:cNvSpPr>
            <a:spLocks noGrp="1"/>
          </p:cNvSpPr>
          <p:nvPr>
            <p:ph idx="1"/>
          </p:nvPr>
        </p:nvSpPr>
        <p:spPr>
          <a:xfrm>
            <a:off x="351860" y="849720"/>
            <a:ext cx="8496944" cy="4692147"/>
          </a:xfrm>
        </p:spPr>
        <p:txBody>
          <a:bodyPr>
            <a:noAutofit/>
          </a:bodyPr>
          <a:lstStyle/>
          <a:p>
            <a:pPr algn="just">
              <a:lnSpc>
                <a:spcPct val="100000"/>
              </a:lnSpc>
              <a:spcBef>
                <a:spcPts val="0"/>
              </a:spcBef>
              <a:spcAft>
                <a:spcPts val="0"/>
              </a:spcAft>
            </a:pPr>
            <a:r>
              <a:rPr lang="el-GR" dirty="0">
                <a:solidFill>
                  <a:schemeClr val="bg2">
                    <a:lumMod val="75000"/>
                  </a:schemeClr>
                </a:solidFill>
                <a:latin typeface="Calibri" panose="020F0502020204030204" pitchFamily="34" charset="0"/>
                <a:cs typeface="Times New Roman" panose="02020603050405020304" pitchFamily="18" charset="0"/>
              </a:rPr>
              <a:t>Ο πόνος αποτελεί πολυδιάστατη εμπειρία, που σύμφωνα με το βιοψυχοκοινωνικό μοντέλο είναι το άθροισμα </a:t>
            </a:r>
            <a:r>
              <a:rPr lang="el-GR" b="1" i="1" dirty="0">
                <a:solidFill>
                  <a:schemeClr val="bg2">
                    <a:lumMod val="75000"/>
                  </a:schemeClr>
                </a:solidFill>
                <a:latin typeface="Calibri" panose="020F0502020204030204" pitchFamily="34" charset="0"/>
                <a:cs typeface="Times New Roman" panose="02020603050405020304" pitchFamily="18" charset="0"/>
              </a:rPr>
              <a:t>ψυχικών, γνωσιακών, συμπεριφορικών </a:t>
            </a:r>
            <a:r>
              <a:rPr lang="el-GR" dirty="0">
                <a:solidFill>
                  <a:schemeClr val="bg2">
                    <a:lumMod val="75000"/>
                  </a:schemeClr>
                </a:solidFill>
                <a:latin typeface="Calibri" panose="020F0502020204030204" pitchFamily="34" charset="0"/>
                <a:cs typeface="Times New Roman" panose="02020603050405020304" pitchFamily="18" charset="0"/>
              </a:rPr>
              <a:t>και</a:t>
            </a:r>
            <a:r>
              <a:rPr lang="el-GR" b="1" i="1" dirty="0">
                <a:solidFill>
                  <a:schemeClr val="bg2">
                    <a:lumMod val="75000"/>
                  </a:schemeClr>
                </a:solidFill>
                <a:latin typeface="Calibri" panose="020F0502020204030204" pitchFamily="34" charset="0"/>
                <a:cs typeface="Times New Roman" panose="02020603050405020304" pitchFamily="18" charset="0"/>
              </a:rPr>
              <a:t> κοινωνικο-οικονομικών παραγόντων</a:t>
            </a:r>
            <a:r>
              <a:rPr lang="el-GR" dirty="0">
                <a:solidFill>
                  <a:schemeClr val="bg2">
                    <a:lumMod val="75000"/>
                  </a:schemeClr>
                </a:solidFill>
                <a:latin typeface="Calibri" panose="020F0502020204030204" pitchFamily="34" charset="0"/>
                <a:cs typeface="Times New Roman" panose="02020603050405020304" pitchFamily="18" charset="0"/>
              </a:rPr>
              <a:t> (Waddell et al., 1980).</a:t>
            </a:r>
          </a:p>
          <a:p>
            <a:pPr algn="just">
              <a:lnSpc>
                <a:spcPct val="100000"/>
              </a:lnSpc>
              <a:spcBef>
                <a:spcPts val="0"/>
              </a:spcBef>
              <a:spcAft>
                <a:spcPts val="0"/>
              </a:spcAft>
            </a:pPr>
            <a:r>
              <a:rPr lang="el-GR" dirty="0">
                <a:solidFill>
                  <a:schemeClr val="bg2">
                    <a:lumMod val="75000"/>
                  </a:schemeClr>
                </a:solidFill>
                <a:latin typeface="Calibri" panose="020F0502020204030204" pitchFamily="34" charset="0"/>
                <a:cs typeface="Times New Roman" panose="02020603050405020304" pitchFamily="18" charset="0"/>
              </a:rPr>
              <a:t>Επηρεάζεται από διάφορους παράγοντες όπως </a:t>
            </a:r>
            <a:r>
              <a:rPr lang="el-GR" i="1" dirty="0">
                <a:solidFill>
                  <a:schemeClr val="bg2">
                    <a:lumMod val="60000"/>
                    <a:lumOff val="40000"/>
                  </a:schemeClr>
                </a:solidFill>
                <a:latin typeface="Calibri" panose="020F0502020204030204" pitchFamily="34" charset="0"/>
                <a:cs typeface="Times New Roman" panose="02020603050405020304" pitchFamily="18" charset="0"/>
              </a:rPr>
              <a:t>η στάση του ασθενούς</a:t>
            </a:r>
            <a:r>
              <a:rPr lang="el-GR" dirty="0">
                <a:solidFill>
                  <a:schemeClr val="bg2">
                    <a:lumMod val="75000"/>
                  </a:schemeClr>
                </a:solidFill>
                <a:latin typeface="Calibri" panose="020F0502020204030204" pitchFamily="34" charset="0"/>
                <a:cs typeface="Times New Roman" panose="02020603050405020304" pitchFamily="18" charset="0"/>
              </a:rPr>
              <a:t>, </a:t>
            </a:r>
            <a:r>
              <a:rPr lang="el-GR" i="1" dirty="0">
                <a:solidFill>
                  <a:schemeClr val="bg2">
                    <a:lumMod val="60000"/>
                    <a:lumOff val="40000"/>
                  </a:schemeClr>
                </a:solidFill>
                <a:latin typeface="Calibri" panose="020F0502020204030204" pitchFamily="34" charset="0"/>
                <a:cs typeface="Times New Roman" panose="02020603050405020304" pitchFamily="18" charset="0"/>
              </a:rPr>
              <a:t>η αντιμετώπιση των ψυχοκοινωνικών προβλημάτων</a:t>
            </a:r>
            <a:r>
              <a:rPr lang="el-GR" dirty="0">
                <a:solidFill>
                  <a:schemeClr val="bg2">
                    <a:lumMod val="75000"/>
                  </a:schemeClr>
                </a:solidFill>
                <a:latin typeface="Calibri" panose="020F0502020204030204" pitchFamily="34" charset="0"/>
                <a:cs typeface="Times New Roman" panose="02020603050405020304" pitchFamily="18" charset="0"/>
              </a:rPr>
              <a:t> και </a:t>
            </a:r>
            <a:r>
              <a:rPr lang="el-GR" i="1" dirty="0">
                <a:solidFill>
                  <a:schemeClr val="bg2">
                    <a:lumMod val="60000"/>
                    <a:lumOff val="40000"/>
                  </a:schemeClr>
                </a:solidFill>
                <a:latin typeface="Calibri" panose="020F0502020204030204" pitchFamily="34" charset="0"/>
                <a:cs typeface="Times New Roman" panose="02020603050405020304" pitchFamily="18" charset="0"/>
              </a:rPr>
              <a:t>το κοινωνικό περιβάλλον </a:t>
            </a:r>
            <a:r>
              <a:rPr lang="el-GR" dirty="0">
                <a:solidFill>
                  <a:schemeClr val="bg2">
                    <a:lumMod val="75000"/>
                  </a:schemeClr>
                </a:solidFill>
                <a:latin typeface="Calibri" panose="020F0502020204030204" pitchFamily="34" charset="0"/>
                <a:cs typeface="Times New Roman" panose="02020603050405020304" pitchFamily="18" charset="0"/>
              </a:rPr>
              <a:t>(Waddell, 1998).</a:t>
            </a:r>
          </a:p>
          <a:p>
            <a:pPr algn="just">
              <a:lnSpc>
                <a:spcPct val="100000"/>
              </a:lnSpc>
              <a:spcBef>
                <a:spcPts val="0"/>
              </a:spcBef>
              <a:spcAft>
                <a:spcPts val="0"/>
              </a:spcAft>
            </a:pPr>
            <a:r>
              <a:rPr lang="el-GR" dirty="0">
                <a:solidFill>
                  <a:schemeClr val="bg2">
                    <a:lumMod val="75000"/>
                  </a:schemeClr>
                </a:solidFill>
                <a:latin typeface="Calibri" panose="020F0502020204030204" pitchFamily="34" charset="0"/>
                <a:cs typeface="Times New Roman" panose="02020603050405020304" pitchFamily="18" charset="0"/>
              </a:rPr>
              <a:t>Ο χρόνιος αυχενικός πόνος αποτελεί συνηθισμένο φαινόμενο στον πληθυσμό των ενηλίκων με σημείο επιπολασμού περίπου 15% (</a:t>
            </a:r>
            <a:r>
              <a:rPr lang="en-US" dirty="0">
                <a:solidFill>
                  <a:schemeClr val="bg2">
                    <a:lumMod val="75000"/>
                  </a:schemeClr>
                </a:solidFill>
                <a:latin typeface="Calibri" panose="020F0502020204030204" pitchFamily="34" charset="0"/>
                <a:cs typeface="Times New Roman" panose="02020603050405020304" pitchFamily="18" charset="0"/>
              </a:rPr>
              <a:t>Guez </a:t>
            </a:r>
            <a:r>
              <a:rPr lang="en-US" i="1" dirty="0">
                <a:solidFill>
                  <a:schemeClr val="bg2">
                    <a:lumMod val="75000"/>
                  </a:schemeClr>
                </a:solidFill>
                <a:latin typeface="Calibri" panose="020F0502020204030204" pitchFamily="34" charset="0"/>
                <a:cs typeface="Times New Roman" panose="02020603050405020304" pitchFamily="18" charset="0"/>
              </a:rPr>
              <a:t>et al</a:t>
            </a:r>
            <a:r>
              <a:rPr lang="el-GR" i="1" dirty="0">
                <a:solidFill>
                  <a:schemeClr val="bg2">
                    <a:lumMod val="75000"/>
                  </a:schemeClr>
                </a:solidFill>
                <a:latin typeface="Calibri" panose="020F0502020204030204" pitchFamily="34" charset="0"/>
                <a:cs typeface="Times New Roman" panose="02020603050405020304" pitchFamily="18" charset="0"/>
              </a:rPr>
              <a:t>., </a:t>
            </a:r>
            <a:r>
              <a:rPr lang="el-GR" dirty="0">
                <a:solidFill>
                  <a:schemeClr val="bg2">
                    <a:lumMod val="75000"/>
                  </a:schemeClr>
                </a:solidFill>
                <a:latin typeface="Calibri" panose="020F0502020204030204" pitchFamily="34" charset="0"/>
                <a:cs typeface="Times New Roman" panose="02020603050405020304" pitchFamily="18" charset="0"/>
              </a:rPr>
              <a:t>2003, </a:t>
            </a:r>
            <a:r>
              <a:rPr lang="en-US" dirty="0">
                <a:solidFill>
                  <a:schemeClr val="bg2">
                    <a:lumMod val="75000"/>
                  </a:schemeClr>
                </a:solidFill>
                <a:latin typeface="Calibri" panose="020F0502020204030204" pitchFamily="34" charset="0"/>
                <a:cs typeface="Times New Roman" panose="02020603050405020304" pitchFamily="18" charset="0"/>
              </a:rPr>
              <a:t>Hellmann and Stone</a:t>
            </a:r>
            <a:r>
              <a:rPr lang="el-GR" dirty="0">
                <a:solidFill>
                  <a:schemeClr val="bg2">
                    <a:lumMod val="75000"/>
                  </a:schemeClr>
                </a:solidFill>
                <a:latin typeface="Calibri" panose="020F0502020204030204" pitchFamily="34" charset="0"/>
                <a:cs typeface="Times New Roman" panose="02020603050405020304" pitchFamily="18" charset="0"/>
              </a:rPr>
              <a:t>, 2007, </a:t>
            </a:r>
            <a:r>
              <a:rPr lang="en-US" dirty="0">
                <a:solidFill>
                  <a:schemeClr val="bg2">
                    <a:lumMod val="75000"/>
                  </a:schemeClr>
                </a:solidFill>
                <a:latin typeface="Calibri" panose="020F0502020204030204" pitchFamily="34" charset="0"/>
                <a:cs typeface="Times New Roman" panose="02020603050405020304" pitchFamily="18" charset="0"/>
              </a:rPr>
              <a:t>Palmer </a:t>
            </a:r>
            <a:r>
              <a:rPr lang="en-US" i="1" dirty="0">
                <a:solidFill>
                  <a:schemeClr val="bg2">
                    <a:lumMod val="75000"/>
                  </a:schemeClr>
                </a:solidFill>
                <a:latin typeface="Calibri" panose="020F0502020204030204" pitchFamily="34" charset="0"/>
                <a:cs typeface="Times New Roman" panose="02020603050405020304" pitchFamily="18" charset="0"/>
              </a:rPr>
              <a:t>et al</a:t>
            </a:r>
            <a:r>
              <a:rPr lang="el-GR" i="1" dirty="0">
                <a:solidFill>
                  <a:schemeClr val="bg2">
                    <a:lumMod val="75000"/>
                  </a:schemeClr>
                </a:solidFill>
                <a:latin typeface="Calibri" panose="020F0502020204030204" pitchFamily="34" charset="0"/>
                <a:cs typeface="Times New Roman" panose="02020603050405020304" pitchFamily="18" charset="0"/>
              </a:rPr>
              <a:t>., </a:t>
            </a:r>
            <a:r>
              <a:rPr lang="el-GR" dirty="0">
                <a:solidFill>
                  <a:schemeClr val="bg2">
                    <a:lumMod val="75000"/>
                  </a:schemeClr>
                </a:solidFill>
                <a:latin typeface="Calibri" panose="020F0502020204030204" pitchFamily="34" charset="0"/>
                <a:cs typeface="Times New Roman" panose="02020603050405020304" pitchFamily="18" charset="0"/>
              </a:rPr>
              <a:t>2001)</a:t>
            </a:r>
          </a:p>
          <a:p>
            <a:pPr algn="just">
              <a:lnSpc>
                <a:spcPct val="100000"/>
              </a:lnSpc>
              <a:spcBef>
                <a:spcPts val="0"/>
              </a:spcBef>
              <a:spcAft>
                <a:spcPts val="0"/>
              </a:spcAft>
            </a:pPr>
            <a:r>
              <a:rPr lang="el-GR" dirty="0">
                <a:solidFill>
                  <a:schemeClr val="bg2">
                    <a:lumMod val="75000"/>
                  </a:schemeClr>
                </a:solidFill>
                <a:latin typeface="Calibri" panose="020F0502020204030204" pitchFamily="34" charset="0"/>
                <a:cs typeface="Times New Roman" panose="02020603050405020304" pitchFamily="18" charset="0"/>
              </a:rPr>
              <a:t>Τα 2/3 του πληθυσμού θα εμφανίσουν αυχενικό πόνο κατά την διάρκεια της ζωής τους (</a:t>
            </a:r>
            <a:r>
              <a:rPr lang="en-US" dirty="0">
                <a:solidFill>
                  <a:schemeClr val="bg2">
                    <a:lumMod val="75000"/>
                  </a:schemeClr>
                </a:solidFill>
                <a:latin typeface="Calibri" panose="020F0502020204030204" pitchFamily="34" charset="0"/>
                <a:cs typeface="Times New Roman" panose="02020603050405020304" pitchFamily="18" charset="0"/>
              </a:rPr>
              <a:t>Devereaux</a:t>
            </a:r>
            <a:r>
              <a:rPr lang="el-GR" dirty="0">
                <a:solidFill>
                  <a:schemeClr val="bg2">
                    <a:lumMod val="75000"/>
                  </a:schemeClr>
                </a:solidFill>
                <a:latin typeface="Calibri" panose="020F0502020204030204" pitchFamily="34" charset="0"/>
                <a:cs typeface="Times New Roman" panose="02020603050405020304" pitchFamily="18" charset="0"/>
              </a:rPr>
              <a:t>, 2009) με ελαφριά υπεροχή στις γυναίκες.</a:t>
            </a:r>
          </a:p>
          <a:p>
            <a:pPr algn="just">
              <a:lnSpc>
                <a:spcPct val="100000"/>
              </a:lnSpc>
              <a:spcBef>
                <a:spcPts val="0"/>
              </a:spcBef>
              <a:spcAft>
                <a:spcPts val="0"/>
              </a:spcAft>
            </a:pPr>
            <a:r>
              <a:rPr lang="el-GR" dirty="0">
                <a:solidFill>
                  <a:schemeClr val="bg2">
                    <a:lumMod val="75000"/>
                  </a:schemeClr>
                </a:solidFill>
                <a:latin typeface="Calibri" panose="020F0502020204030204" pitchFamily="34" charset="0"/>
                <a:cs typeface="Times New Roman" panose="02020603050405020304" pitchFamily="18" charset="0"/>
              </a:rPr>
              <a:t>Η </a:t>
            </a:r>
            <a:r>
              <a:rPr lang="el-GR" i="1" dirty="0">
                <a:solidFill>
                  <a:schemeClr val="bg2">
                    <a:lumMod val="60000"/>
                    <a:lumOff val="40000"/>
                  </a:schemeClr>
                </a:solidFill>
                <a:latin typeface="Calibri" panose="020F0502020204030204" pitchFamily="34" charset="0"/>
                <a:cs typeface="Times New Roman" panose="02020603050405020304" pitchFamily="18" charset="0"/>
              </a:rPr>
              <a:t>ψυχολογική δυσφορία </a:t>
            </a:r>
            <a:r>
              <a:rPr lang="el-GR" dirty="0">
                <a:solidFill>
                  <a:schemeClr val="bg2">
                    <a:lumMod val="75000"/>
                  </a:schemeClr>
                </a:solidFill>
                <a:latin typeface="Calibri" panose="020F0502020204030204" pitchFamily="34" charset="0"/>
                <a:cs typeface="Times New Roman" panose="02020603050405020304" pitchFamily="18" charset="0"/>
              </a:rPr>
              <a:t>και τα </a:t>
            </a:r>
            <a:r>
              <a:rPr lang="el-GR" i="1" dirty="0">
                <a:solidFill>
                  <a:schemeClr val="bg2">
                    <a:lumMod val="60000"/>
                    <a:lumOff val="40000"/>
                  </a:schemeClr>
                </a:solidFill>
                <a:latin typeface="Calibri" panose="020F0502020204030204" pitchFamily="34" charset="0"/>
                <a:cs typeface="Times New Roman" panose="02020603050405020304" pitchFamily="18" charset="0"/>
              </a:rPr>
              <a:t>ψυχοσωματικά προβλήματα </a:t>
            </a:r>
            <a:r>
              <a:rPr lang="el-GR" dirty="0">
                <a:solidFill>
                  <a:schemeClr val="bg2">
                    <a:lumMod val="75000"/>
                  </a:schemeClr>
                </a:solidFill>
                <a:latin typeface="Calibri" panose="020F0502020204030204" pitchFamily="34" charset="0"/>
                <a:cs typeface="Times New Roman" panose="02020603050405020304" pitchFamily="18" charset="0"/>
              </a:rPr>
              <a:t>έχει αποδειχθεί ότι είναι </a:t>
            </a:r>
            <a:r>
              <a:rPr lang="el-GR" b="1" i="1" dirty="0">
                <a:solidFill>
                  <a:schemeClr val="bg2">
                    <a:lumMod val="75000"/>
                  </a:schemeClr>
                </a:solidFill>
                <a:latin typeface="Calibri" panose="020F0502020204030204" pitchFamily="34" charset="0"/>
                <a:cs typeface="Times New Roman" panose="02020603050405020304" pitchFamily="18" charset="0"/>
              </a:rPr>
              <a:t>προγνωστικοί παράγοντες </a:t>
            </a:r>
            <a:r>
              <a:rPr lang="el-GR" dirty="0">
                <a:solidFill>
                  <a:schemeClr val="bg2">
                    <a:lumMod val="75000"/>
                  </a:schemeClr>
                </a:solidFill>
                <a:latin typeface="Calibri" panose="020F0502020204030204" pitchFamily="34" charset="0"/>
                <a:cs typeface="Times New Roman" panose="02020603050405020304" pitchFamily="18" charset="0"/>
              </a:rPr>
              <a:t>για αυχενικά προβλήματα (</a:t>
            </a:r>
            <a:r>
              <a:rPr lang="en-US" dirty="0">
                <a:solidFill>
                  <a:schemeClr val="bg2">
                    <a:lumMod val="75000"/>
                  </a:schemeClr>
                </a:solidFill>
                <a:latin typeface="Calibri" panose="020F0502020204030204" pitchFamily="34" charset="0"/>
                <a:cs typeface="Times New Roman" panose="02020603050405020304" pitchFamily="18" charset="0"/>
              </a:rPr>
              <a:t>Grahn</a:t>
            </a:r>
            <a:r>
              <a:rPr lang="el-GR" dirty="0">
                <a:solidFill>
                  <a:schemeClr val="bg2">
                    <a:lumMod val="75000"/>
                  </a:schemeClr>
                </a:solidFill>
                <a:latin typeface="Calibri" panose="020F0502020204030204" pitchFamily="34" charset="0"/>
                <a:cs typeface="Times New Roman" panose="02020603050405020304" pitchFamily="18" charset="0"/>
              </a:rPr>
              <a:t>, 1999), για αυτό αυτές οι παράμετροι συνηθίζεται να καταγράφονται και να λαμβάνονται υπόψη σε μελέτες.</a:t>
            </a:r>
          </a:p>
          <a:p>
            <a:pPr algn="just"/>
            <a:endParaRPr lang="el-GR" dirty="0">
              <a:solidFill>
                <a:schemeClr val="bg2">
                  <a:lumMod val="75000"/>
                </a:schemeClr>
              </a:solidFill>
              <a:latin typeface="Calibri" panose="020F0502020204030204" pitchFamily="34" charset="0"/>
              <a:cs typeface="Times New Roman" panose="02020603050405020304" pitchFamily="18" charset="0"/>
            </a:endParaRPr>
          </a:p>
          <a:p>
            <a:pPr algn="just"/>
            <a:endParaRPr lang="el-GR" dirty="0">
              <a:solidFill>
                <a:schemeClr val="bg2">
                  <a:lumMod val="75000"/>
                </a:schemeClr>
              </a:solidFill>
              <a:latin typeface="Calibri" panose="020F0502020204030204" pitchFamily="34" charset="0"/>
              <a:cs typeface="Times New Roman" panose="02020603050405020304" pitchFamily="18" charset="0"/>
            </a:endParaRPr>
          </a:p>
          <a:p>
            <a:pPr algn="just"/>
            <a:endParaRPr lang="el-GR" sz="2000" dirty="0">
              <a:solidFill>
                <a:schemeClr val="bg2">
                  <a:lumMod val="75000"/>
                </a:schemeClr>
              </a:solidFill>
              <a:latin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7D115186-D0D6-4D99-BEC3-7552A29409E6}"/>
              </a:ext>
            </a:extLst>
          </p:cNvPr>
          <p:cNvPicPr>
            <a:picLocks noChangeAspect="1"/>
          </p:cNvPicPr>
          <p:nvPr/>
        </p:nvPicPr>
        <p:blipFill rotWithShape="1">
          <a:blip r:embed="rId2" cstate="print"/>
          <a:srcRect l="14843" t="79081" r="74132" b="16309"/>
          <a:stretch/>
        </p:blipFill>
        <p:spPr>
          <a:xfrm>
            <a:off x="31832" y="6468885"/>
            <a:ext cx="1512168" cy="355476"/>
          </a:xfrm>
          <a:prstGeom prst="rect">
            <a:avLst/>
          </a:prstGeom>
        </p:spPr>
      </p:pic>
      <p:sp>
        <p:nvSpPr>
          <p:cNvPr id="12" name="TextBox 11">
            <a:extLst>
              <a:ext uri="{FF2B5EF4-FFF2-40B4-BE49-F238E27FC236}">
                <a16:creationId xmlns:a16="http://schemas.microsoft.com/office/drawing/2014/main" xmlns="" id="{85FC2DC4-7E14-4309-A255-93617DD80071}"/>
              </a:ext>
            </a:extLst>
          </p:cNvPr>
          <p:cNvSpPr txBox="1"/>
          <p:nvPr/>
        </p:nvSpPr>
        <p:spPr>
          <a:xfrm>
            <a:off x="28332" y="151530"/>
            <a:ext cx="9144000" cy="646331"/>
          </a:xfrm>
          <a:prstGeom prst="rect">
            <a:avLst/>
          </a:prstGeom>
          <a:noFill/>
        </p:spPr>
        <p:txBody>
          <a:bodyPr wrap="square">
            <a:spAutoFit/>
          </a:bodyPr>
          <a:lstStyle/>
          <a:p>
            <a:pPr algn="ctr"/>
            <a:r>
              <a:rPr lang="el-GR" sz="3600" b="1" dirty="0">
                <a:solidFill>
                  <a:schemeClr val="bg2">
                    <a:lumMod val="75000"/>
                  </a:schemeClr>
                </a:solidFill>
                <a:latin typeface="Calibri" panose="020F0502020204030204" pitchFamily="34" charset="0"/>
                <a:ea typeface="+mj-ea"/>
                <a:cs typeface="+mj-cs"/>
              </a:rPr>
              <a:t>Αντικείμενο </a:t>
            </a:r>
            <a:r>
              <a:rPr kumimoji="0" lang="el-GR" sz="3600" b="1"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mj-ea"/>
                <a:cs typeface="+mj-cs"/>
              </a:rPr>
              <a:t>διδακτορικής διατριβής</a:t>
            </a:r>
            <a:endParaRPr lang="el-GR" dirty="0">
              <a:solidFill>
                <a:schemeClr val="bg2">
                  <a:lumMod val="75000"/>
                </a:schemeClr>
              </a:solidFill>
              <a:latin typeface="Calibri" panose="020F0502020204030204" pitchFamily="34" charset="0"/>
            </a:endParaRPr>
          </a:p>
        </p:txBody>
      </p:sp>
      <p:pic>
        <p:nvPicPr>
          <p:cNvPr id="13" name="Εικόνα 12">
            <a:extLst>
              <a:ext uri="{FF2B5EF4-FFF2-40B4-BE49-F238E27FC236}">
                <a16:creationId xmlns:a16="http://schemas.microsoft.com/office/drawing/2014/main" xmlns="" id="{FAF5E970-62D5-4887-B498-3F84CAC5684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329" y="4095780"/>
            <a:ext cx="1560042" cy="2308324"/>
          </a:xfrm>
          <a:prstGeom prst="rect">
            <a:avLst/>
          </a:prstGeom>
          <a:effectLst>
            <a:softEdge rad="114300"/>
          </a:effectLst>
        </p:spPr>
      </p:pic>
      <p:sp>
        <p:nvSpPr>
          <p:cNvPr id="15" name="TextBox 14">
            <a:extLst>
              <a:ext uri="{FF2B5EF4-FFF2-40B4-BE49-F238E27FC236}">
                <a16:creationId xmlns:a16="http://schemas.microsoft.com/office/drawing/2014/main" xmlns="" id="{6A875BC3-6C4D-405C-9ABE-CD6ED071811F}"/>
              </a:ext>
            </a:extLst>
          </p:cNvPr>
          <p:cNvSpPr txBox="1"/>
          <p:nvPr/>
        </p:nvSpPr>
        <p:spPr>
          <a:xfrm>
            <a:off x="1903467" y="4095780"/>
            <a:ext cx="7135956" cy="1815882"/>
          </a:xfrm>
          <a:prstGeom prst="rect">
            <a:avLst/>
          </a:prstGeom>
          <a:noFill/>
        </p:spPr>
        <p:txBody>
          <a:bodyPr wrap="square">
            <a:spAutoFit/>
          </a:bodyPr>
          <a:lstStyle/>
          <a:p>
            <a:pPr marL="285750" indent="-285750" algn="just">
              <a:buFont typeface="Arial" panose="020B0604020202020204" pitchFamily="34" charset="0"/>
              <a:buChar char="•"/>
            </a:pPr>
            <a:r>
              <a:rPr lang="el-GR" sz="1600" dirty="0">
                <a:solidFill>
                  <a:schemeClr val="bg2">
                    <a:lumMod val="75000"/>
                  </a:schemeClr>
                </a:solidFill>
                <a:latin typeface="Calibri" panose="020F0502020204030204" pitchFamily="34" charset="0"/>
                <a:cs typeface="Times New Roman" panose="02020603050405020304" pitchFamily="18" charset="0"/>
              </a:rPr>
              <a:t>Παρόλο που καμία προφανής, μονήρης θεραπευτική επιλογή έχει αποδειχθεί να είναι η πιο αποτελεσματική (Green, Buchbinder and Hetrick, 2003, Kelly, Wrightson and Meads, 2010, Kromer et al., 2009), συστηματικές ανασκοπήσεις δείχνουν ότι η αποκατάσταση με ποικίλες μορφές έχει την ισχυρότερη απόδειξη για την αποτελεσματικότητα ανακούφισης από το χρόνιο αυχενικό πόνο (Gross et al., 2009). Σε αυτές τις μορφές, ενσωματώνονται θεραπείες όπως ο βελονισμός και η κινησιοπαιδαγωγική μέθοδος </a:t>
            </a:r>
            <a:r>
              <a:rPr lang="el-GR" sz="1600" b="1" i="1" dirty="0">
                <a:solidFill>
                  <a:schemeClr val="bg2">
                    <a:lumMod val="75000"/>
                  </a:schemeClr>
                </a:solidFill>
                <a:latin typeface="Calibri" panose="020F0502020204030204" pitchFamily="34" charset="0"/>
                <a:cs typeface="Times New Roman" panose="02020603050405020304" pitchFamily="18" charset="0"/>
              </a:rPr>
              <a:t>Feldenkrais.</a:t>
            </a:r>
          </a:p>
        </p:txBody>
      </p:sp>
    </p:spTree>
    <p:extLst>
      <p:ext uri="{BB962C8B-B14F-4D97-AF65-F5344CB8AC3E}">
        <p14:creationId xmlns:p14="http://schemas.microsoft.com/office/powerpoint/2010/main" xmlns="" val="1905633540"/>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36d63a4da31875ea29082eccb515d26e27f8161"/>
</p:tagLst>
</file>

<file path=ppt/theme/theme1.xml><?xml version="1.0" encoding="utf-8"?>
<a:theme xmlns:a="http://schemas.openxmlformats.org/drawingml/2006/main" name="Corporate template-set Universiteit Leiden">
  <a:themeElements>
    <a:clrScheme name="Προσαρμοσμένο 16">
      <a:dk1>
        <a:sysClr val="windowText" lastClr="000000"/>
      </a:dk1>
      <a:lt1>
        <a:sysClr val="window" lastClr="FFFFFF"/>
      </a:lt1>
      <a:dk2>
        <a:srgbClr val="0E6C8E"/>
      </a:dk2>
      <a:lt2>
        <a:srgbClr val="0E6C8E"/>
      </a:lt2>
      <a:accent1>
        <a:srgbClr val="7ED3F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e6" id="{553A715A-D43C-BD44-8D92-6A203DE1268F}" vid="{9D24680A-37F5-6043-8E3B-FBB63724075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4-3-windows-en-met-slidenr</Template>
  <TotalTime>1157</TotalTime>
  <Words>2761</Words>
  <Application>Microsoft Office PowerPoint</Application>
  <PresentationFormat>Προβολή στην οθόνη (4:3)</PresentationFormat>
  <Paragraphs>189</Paragraphs>
  <Slides>29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Corporate template-set Universiteit Leiden</vt:lpstr>
      <vt:lpstr>«Η αποτελεσματικότητα της μεθόδου Feldenkrais στη μείωση του πόνου και τη βελτίωση της λειτουργικότητας σε ασθενείς με χρόνιο αυχενικό πόνο»</vt:lpstr>
      <vt:lpstr>Περιεχόμενα</vt:lpstr>
      <vt:lpstr>Διαφάνεια 3</vt:lpstr>
      <vt:lpstr>H μέθοδος Feldenkrais;      ομάδα παρέμβασης (intervention group) </vt:lpstr>
      <vt:lpstr>Διαφάνεια 5</vt:lpstr>
      <vt:lpstr>Διαφάνεια 6</vt:lpstr>
      <vt:lpstr>Διαφάνεια 7</vt:lpstr>
      <vt:lpstr>Διαφάνεια 8</vt:lpstr>
      <vt:lpstr>Διαφάνεια 9</vt:lpstr>
      <vt:lpstr>Στόχος διδακτορικής διατριβής</vt:lpstr>
      <vt:lpstr>Intervention group</vt:lpstr>
      <vt:lpstr>Active control group </vt:lpstr>
      <vt:lpstr>Αναφορά προόδου</vt:lpstr>
      <vt:lpstr>Αναφορά προόδου</vt:lpstr>
      <vt:lpstr>Δειγματοληψία</vt:lpstr>
      <vt:lpstr>Αλγόμετρο πίεσης Commander</vt:lpstr>
      <vt:lpstr>Ολοκλήρωση πιλοτικής μελέτης ελέγχου της αξιοπιστίας του αλγόμετρου Commander - Διαδικασία</vt:lpstr>
      <vt:lpstr>Πιλοτική μελέτη ελέγχου της αξιοπιστίας του αλγόμετρου Commander - Αποτελέσματα</vt:lpstr>
      <vt:lpstr>Σταθεροποιητής βιοανάδρασης πίεσης (Αξιολόγηση της αντοχής των εν τω βάθει καμπτήρων μυών της ΑΜΣΣ)</vt:lpstr>
      <vt:lpstr>Σπιρόμετρο</vt:lpstr>
      <vt:lpstr>3D Inertial Motion Moover (Καταγραφή στροφής, πλάγιας κάμψης, κάμψης - έκτασης ΑΜΣΣ)</vt:lpstr>
      <vt:lpstr>Πιθανά προβλήματα που αντιμετωπίστηκαν</vt:lpstr>
      <vt:lpstr>Δημοσιεύσεις / συμμετοχή σε συνέδρια </vt:lpstr>
      <vt:lpstr>Επόμενα ερευνητικά βήματα</vt:lpstr>
      <vt:lpstr>Χρονοδιάγραμμα </vt:lpstr>
      <vt:lpstr>Χρονοδιάγραμμα ομάδας παρέμβασης (intervention group)</vt:lpstr>
      <vt:lpstr>Χρονοδιάγραμμα ομάδας ενεργού ελέγχου (active control)   </vt:lpstr>
      <vt:lpstr>Τέλος παρουσίασης </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διδακτορικής έρευνας</dc:title>
  <dc:creator>secrrector3</dc:creator>
  <cp:lastModifiedBy>secrrector3</cp:lastModifiedBy>
  <cp:revision>43</cp:revision>
  <cp:lastPrinted>2018-11-27T13:10:09Z</cp:lastPrinted>
  <dcterms:created xsi:type="dcterms:W3CDTF">2021-08-31T12:41:40Z</dcterms:created>
  <dcterms:modified xsi:type="dcterms:W3CDTF">2022-12-09T09:29:24Z</dcterms:modified>
</cp:coreProperties>
</file>