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0" r:id="rId4"/>
    <p:sldId id="269" r:id="rId5"/>
    <p:sldId id="273" r:id="rId6"/>
    <p:sldId id="277" r:id="rId7"/>
    <p:sldId id="276" r:id="rId8"/>
    <p:sldId id="278" r:id="rId9"/>
    <p:sldId id="279" r:id="rId10"/>
    <p:sldId id="275" r:id="rId11"/>
    <p:sldId id="280" r:id="rId12"/>
    <p:sldId id="281" r:id="rId13"/>
    <p:sldId id="266" r:id="rId14"/>
  </p:sldIdLst>
  <p:sldSz cx="9144000" cy="6858000" type="screen4x3"/>
  <p:notesSz cx="9872663" cy="6742113"/>
  <p:custDataLst>
    <p:tags r:id="rId17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B2E4"/>
    <a:srgbClr val="8592B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082" autoAdjust="0"/>
    <p:restoredTop sz="96364" autoAdjust="0"/>
  </p:normalViewPr>
  <p:slideViewPr>
    <p:cSldViewPr>
      <p:cViewPr varScale="1">
        <p:scale>
          <a:sx n="73" d="100"/>
          <a:sy n="73" d="100"/>
        </p:scale>
        <p:origin x="-12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7" d="100"/>
          <a:sy n="87" d="100"/>
        </p:scale>
        <p:origin x="3762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916;&#953;&#945;&#964;&#961;&#953;&#946;&#942;\&#928;&#949;&#961;&#953;&#946;&#945;&#955;&#959;&#957;&#964;&#953;&#954;&#940;%20&#954;&#945;&#953;%20&#922;&#955;&#953;&#957;&#953;&#954;&#940;%202019-21\&#928;&#917;&#929;&#921;&#914;&#913;&#923;&#923;&#927;&#925;&#932;&#921;&#922;&#913;-&#922;&#923;&#921;&#925;&#921;&#922;&#913;%20E.coli%202019-21_20.10.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Sheet1!$B$21</c:f>
              <c:strCache>
                <c:ptCount val="1"/>
                <c:pt idx="0">
                  <c:v>CTX-M-group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Sheet1!$C$20:$G$20</c:f>
              <c:strCache>
                <c:ptCount val="5"/>
                <c:pt idx="0">
                  <c:v>Κλινικά </c:v>
                </c:pt>
                <c:pt idx="1">
                  <c:v>Λύμα Νοσοκομείου</c:v>
                </c:pt>
                <c:pt idx="2">
                  <c:v>Λύμα Ε.Ε.Λ.</c:v>
                </c:pt>
                <c:pt idx="3">
                  <c:v>Νερό Ποταμού, ΣΔ1</c:v>
                </c:pt>
                <c:pt idx="4">
                  <c:v>Νερό Ποταμού, ΣΔ2</c:v>
                </c:pt>
              </c:strCache>
            </c:strRef>
          </c:cat>
          <c:val>
            <c:numRef>
              <c:f>Sheet1!$C$21:$G$21</c:f>
              <c:numCache>
                <c:formatCode>0%</c:formatCode>
                <c:ptCount val="5"/>
                <c:pt idx="0">
                  <c:v>0.19230769230769246</c:v>
                </c:pt>
                <c:pt idx="1">
                  <c:v>0.42307692307692335</c:v>
                </c:pt>
                <c:pt idx="2">
                  <c:v>0.19230769230769246</c:v>
                </c:pt>
                <c:pt idx="3">
                  <c:v>0.15384615384615397</c:v>
                </c:pt>
                <c:pt idx="4">
                  <c:v>3.8461538461538484E-2</c:v>
                </c:pt>
              </c:numCache>
            </c:numRef>
          </c:val>
        </c:ser>
        <c:ser>
          <c:idx val="1"/>
          <c:order val="1"/>
          <c:tx>
            <c:strRef>
              <c:f>Sheet1!$B$22</c:f>
              <c:strCache>
                <c:ptCount val="1"/>
                <c:pt idx="0">
                  <c:v>CTX-M-group 9</c:v>
                </c:pt>
              </c:strCache>
            </c:strRef>
          </c:tx>
          <c:spPr>
            <a:solidFill>
              <a:srgbClr val="7030A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Sheet1!$C$20:$G$20</c:f>
              <c:strCache>
                <c:ptCount val="5"/>
                <c:pt idx="0">
                  <c:v>Κλινικά </c:v>
                </c:pt>
                <c:pt idx="1">
                  <c:v>Λύμα Νοσοκομείου</c:v>
                </c:pt>
                <c:pt idx="2">
                  <c:v>Λύμα Ε.Ε.Λ.</c:v>
                </c:pt>
                <c:pt idx="3">
                  <c:v>Νερό Ποταμού, ΣΔ1</c:v>
                </c:pt>
                <c:pt idx="4">
                  <c:v>Νερό Ποταμού, ΣΔ2</c:v>
                </c:pt>
              </c:strCache>
            </c:strRef>
          </c:cat>
          <c:val>
            <c:numRef>
              <c:f>Sheet1!$C$22:$G$22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0.14285714285714296</c:v>
                </c:pt>
                <c:pt idx="3">
                  <c:v>0.42857142857142855</c:v>
                </c:pt>
                <c:pt idx="4">
                  <c:v>0.42857142857142855</c:v>
                </c:pt>
              </c:numCache>
            </c:numRef>
          </c:val>
        </c:ser>
        <c:ser>
          <c:idx val="2"/>
          <c:order val="2"/>
          <c:tx>
            <c:strRef>
              <c:f>Sheet1!$B$23</c:f>
              <c:strCache>
                <c:ptCount val="1"/>
                <c:pt idx="0">
                  <c:v>SHV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Sheet1!$C$20:$G$20</c:f>
              <c:strCache>
                <c:ptCount val="5"/>
                <c:pt idx="0">
                  <c:v>Κλινικά </c:v>
                </c:pt>
                <c:pt idx="1">
                  <c:v>Λύμα Νοσοκομείου</c:v>
                </c:pt>
                <c:pt idx="2">
                  <c:v>Λύμα Ε.Ε.Λ.</c:v>
                </c:pt>
                <c:pt idx="3">
                  <c:v>Νερό Ποταμού, ΣΔ1</c:v>
                </c:pt>
                <c:pt idx="4">
                  <c:v>Νερό Ποταμού, ΣΔ2</c:v>
                </c:pt>
              </c:strCache>
            </c:strRef>
          </c:cat>
          <c:val>
            <c:numRef>
              <c:f>Sheet1!$C$23:$G$23</c:f>
              <c:numCache>
                <c:formatCode>0%</c:formatCode>
                <c:ptCount val="5"/>
                <c:pt idx="0">
                  <c:v>5.8823529411764712E-2</c:v>
                </c:pt>
                <c:pt idx="1">
                  <c:v>0.70588235294117663</c:v>
                </c:pt>
                <c:pt idx="2">
                  <c:v>5.8823529411764712E-2</c:v>
                </c:pt>
                <c:pt idx="3">
                  <c:v>0.17647058823529421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Sheet1!$B$24</c:f>
              <c:strCache>
                <c:ptCount val="1"/>
                <c:pt idx="0">
                  <c:v>TEM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Sheet1!$C$20:$G$20</c:f>
              <c:strCache>
                <c:ptCount val="5"/>
                <c:pt idx="0">
                  <c:v>Κλινικά </c:v>
                </c:pt>
                <c:pt idx="1">
                  <c:v>Λύμα Νοσοκομείου</c:v>
                </c:pt>
                <c:pt idx="2">
                  <c:v>Λύμα Ε.Ε.Λ.</c:v>
                </c:pt>
                <c:pt idx="3">
                  <c:v>Νερό Ποταμού, ΣΔ1</c:v>
                </c:pt>
                <c:pt idx="4">
                  <c:v>Νερό Ποταμού, ΣΔ2</c:v>
                </c:pt>
              </c:strCache>
            </c:strRef>
          </c:cat>
          <c:val>
            <c:numRef>
              <c:f>Sheet1!$C$24:$G$24</c:f>
              <c:numCache>
                <c:formatCode>0%</c:formatCode>
                <c:ptCount val="5"/>
                <c:pt idx="0">
                  <c:v>0.33333333333333331</c:v>
                </c:pt>
                <c:pt idx="1">
                  <c:v>0.25</c:v>
                </c:pt>
                <c:pt idx="2">
                  <c:v>0.16666666666666671</c:v>
                </c:pt>
                <c:pt idx="3">
                  <c:v>0.25</c:v>
                </c:pt>
                <c:pt idx="4">
                  <c:v>0</c:v>
                </c:pt>
              </c:numCache>
            </c:numRef>
          </c:val>
        </c:ser>
        <c:dLbls>
          <c:showVal val="1"/>
        </c:dLbls>
        <c:overlap val="-25"/>
        <c:axId val="109549056"/>
        <c:axId val="109550592"/>
      </c:barChart>
      <c:catAx>
        <c:axId val="109549056"/>
        <c:scaling>
          <c:orientation val="minMax"/>
        </c:scaling>
        <c:axPos val="b"/>
        <c:numFmt formatCode="General" sourceLinked="0"/>
        <c:majorTickMark val="none"/>
        <c:tickLblPos val="nextTo"/>
        <c:crossAx val="109550592"/>
        <c:crosses val="autoZero"/>
        <c:auto val="1"/>
        <c:lblAlgn val="ctr"/>
        <c:lblOffset val="100"/>
      </c:catAx>
      <c:valAx>
        <c:axId val="109550592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109549056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400"/>
      </a:pPr>
      <a:endParaRPr lang="el-G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82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224" y="0"/>
            <a:ext cx="4278154" cy="3382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582AA-7CB4-4BE7-BDB0-70A312472710}" type="datetimeFigureOut">
              <a:rPr lang="nl-NL" smtClean="0"/>
              <a:pPr/>
              <a:t>6-12-2022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03837"/>
            <a:ext cx="4278154" cy="338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224" y="6403837"/>
            <a:ext cx="4278154" cy="338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B82C0-8F88-4218-A47C-A6FE7B21589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880823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71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592224" y="0"/>
            <a:ext cx="4278154" cy="3371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98784-F1F2-4D71-B346-94F94D5EBAA2}" type="datetimeFigureOut">
              <a:rPr lang="nl-NL" smtClean="0"/>
              <a:pPr/>
              <a:t>6-12-2022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06413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nl-NL" dirty="0"/>
              <a:t>v</a:t>
            </a:r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87267" y="3202504"/>
            <a:ext cx="7898130" cy="30339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403837"/>
            <a:ext cx="4278154" cy="3371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592224" y="6403837"/>
            <a:ext cx="4278154" cy="3371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ECD43-08E5-4945-BC4F-4857758E978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56351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251200" y="506413"/>
            <a:ext cx="3370263" cy="25273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36990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ανάλυση αλληλουχιών επιβεβαίωσε την ταυτότητα των γονιδίων αντοχής. </a:t>
            </a:r>
          </a:p>
          <a:p>
            <a:r>
              <a:rPr lang="el-GR" dirty="0" smtClean="0"/>
              <a:t>100% έως 99% ομοιότητα</a:t>
            </a:r>
            <a:r>
              <a:rPr lang="en-US" dirty="0" smtClean="0"/>
              <a:t> </a:t>
            </a:r>
            <a:r>
              <a:rPr lang="el-GR" dirty="0" smtClean="0"/>
              <a:t> αλληλουχίες αναφοράς (</a:t>
            </a:r>
            <a:r>
              <a:rPr lang="en-US" dirty="0" smtClean="0"/>
              <a:t>NCBI Reference Sequence</a:t>
            </a:r>
            <a:r>
              <a:rPr lang="el-GR" dirty="0" smtClean="0"/>
              <a:t>)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675845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-1"/>
            <a:ext cx="9143999" cy="4521941"/>
          </a:xfrm>
          <a:solidFill>
            <a:srgbClr val="66B2E4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0"/>
              <a:t>..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-6427"/>
            <a:ext cx="9144000" cy="3719335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noProof="0" dirty="0"/>
              <a:t>..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59243" y="1052736"/>
            <a:ext cx="7389221" cy="1656184"/>
          </a:xfrm>
        </p:spPr>
        <p:txBody>
          <a:bodyPr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Title presentation</a:t>
            </a:r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14" hasCustomPrompt="1"/>
          </p:nvPr>
        </p:nvSpPr>
        <p:spPr>
          <a:xfrm>
            <a:off x="1359243" y="3934610"/>
            <a:ext cx="4042079" cy="393700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Subtitle presentation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497060" y="3934685"/>
            <a:ext cx="3243080" cy="3941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Date</a:t>
            </a:r>
          </a:p>
        </p:txBody>
      </p:sp>
      <p:pic>
        <p:nvPicPr>
          <p:cNvPr id="3" name="Εικόνα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4131" y="4653136"/>
            <a:ext cx="1643607" cy="162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637975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1" y="-1"/>
            <a:ext cx="9144002" cy="6858003"/>
            <a:chOff x="-2" y="-1"/>
            <a:chExt cx="12198353" cy="6858003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4" name="Tijdelijke aanduiding voor grafiek 3"/>
          <p:cNvSpPr>
            <a:spLocks noGrp="1"/>
          </p:cNvSpPr>
          <p:nvPr>
            <p:ph type="chart" sz="quarter" idx="13" hasCustomPrompt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 graph</a:t>
            </a:r>
          </a:p>
        </p:txBody>
      </p:sp>
      <p:pic>
        <p:nvPicPr>
          <p:cNvPr id="13" name="Εικόνα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669" y="6499401"/>
            <a:ext cx="1224136" cy="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29509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1" y="-1"/>
            <a:ext cx="9144002" cy="6858003"/>
            <a:chOff x="-2" y="-1"/>
            <a:chExt cx="12198353" cy="6858003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3" name="Tijdelijke aanduiding voor media 12"/>
          <p:cNvSpPr>
            <a:spLocks noGrp="1"/>
          </p:cNvSpPr>
          <p:nvPr>
            <p:ph type="media" sz="quarter" idx="13" hasCustomPrompt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 video</a:t>
            </a:r>
          </a:p>
        </p:txBody>
      </p:sp>
      <p:pic>
        <p:nvPicPr>
          <p:cNvPr id="14" name="Εικόνα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669" y="6499401"/>
            <a:ext cx="1224136" cy="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31707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2"/>
            <a:ext cx="9144000" cy="4521939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0"/>
              <a:t>..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31640" y="1052736"/>
            <a:ext cx="7390800" cy="1656184"/>
          </a:xfrm>
        </p:spPr>
        <p:txBody>
          <a:bodyPr/>
          <a:lstStyle>
            <a:lvl1pPr algn="l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Title closure</a:t>
            </a:r>
          </a:p>
        </p:txBody>
      </p:sp>
    </p:spTree>
    <p:extLst>
      <p:ext uri="{BB962C8B-B14F-4D97-AF65-F5344CB8AC3E}">
        <p14:creationId xmlns:p14="http://schemas.microsoft.com/office/powerpoint/2010/main" xmlns="" val="12396288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5" y="1252836"/>
            <a:ext cx="5030981" cy="4795836"/>
          </a:xfrm>
          <a:noFill/>
        </p:spPr>
        <p:txBody>
          <a:bodyPr vert="horz" wrap="none" lIns="0" tIns="0" rIns="0" bIns="0"/>
          <a:lstStyle>
            <a:lvl1pPr marL="271318" indent="-271318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+mj-lt"/>
              <a:buAutoNum type="arabicPeriod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06977" indent="-135659"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  <a:lvl6pPr marL="271318" indent="-271318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+mj-lt"/>
              <a:buAutoNum type="arabicPeriod"/>
              <a:tabLst/>
              <a:defRPr sz="2000">
                <a:solidFill>
                  <a:schemeClr val="bg2">
                    <a:lumMod val="50000"/>
                  </a:schemeClr>
                </a:solidFill>
              </a:defRPr>
            </a:lvl6pPr>
            <a:lvl7pPr marL="406977" indent="-135659">
              <a:buClr>
                <a:schemeClr val="bg2"/>
              </a:buClr>
              <a:buFont typeface="Arial" panose="020B0604020202020204" pitchFamily="34" charset="0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7pPr>
            <a:lvl8pPr>
              <a:defRPr sz="1400">
                <a:solidFill>
                  <a:schemeClr val="bg2">
                    <a:lumMod val="50000"/>
                  </a:schemeClr>
                </a:solidFill>
              </a:defRPr>
            </a:lvl8pPr>
            <a:lvl9pPr>
              <a:defRPr baseline="0">
                <a:solidFill>
                  <a:schemeClr val="bg2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Numbering</a:t>
            </a:r>
          </a:p>
          <a:p>
            <a:pPr lvl="1"/>
            <a:r>
              <a:rPr lang="en-US" noProof="0" dirty="0"/>
              <a:t>Bullet</a:t>
            </a:r>
          </a:p>
          <a:p>
            <a:pPr lvl="2"/>
            <a:r>
              <a:rPr lang="en-US" noProof="0" dirty="0"/>
              <a:t>Plain </a:t>
            </a:r>
            <a:r>
              <a:rPr lang="en-US" noProof="0" dirty="0" err="1"/>
              <a:t>tekst</a:t>
            </a:r>
            <a:r>
              <a:rPr lang="en-US" noProof="0" dirty="0"/>
              <a:t>	</a:t>
            </a:r>
          </a:p>
          <a:p>
            <a:pPr lvl="3"/>
            <a:r>
              <a:rPr lang="en-US" noProof="0" dirty="0"/>
              <a:t>Header dark blue</a:t>
            </a:r>
          </a:p>
          <a:p>
            <a:pPr lvl="4"/>
            <a:r>
              <a:rPr lang="en-US" noProof="0" dirty="0"/>
              <a:t>Header yellow</a:t>
            </a:r>
          </a:p>
          <a:p>
            <a:pPr lvl="5"/>
            <a:r>
              <a:rPr lang="en-US" noProof="0" dirty="0"/>
              <a:t>Numbering</a:t>
            </a:r>
          </a:p>
          <a:p>
            <a:pPr lvl="6"/>
            <a:r>
              <a:rPr lang="en-US" noProof="0" dirty="0"/>
              <a:t>Bullet</a:t>
            </a:r>
          </a:p>
          <a:p>
            <a:pPr lvl="7"/>
            <a:r>
              <a:rPr lang="en-US" sz="1349" noProof="0" dirty="0"/>
              <a:t>Plain text</a:t>
            </a:r>
          </a:p>
          <a:p>
            <a:pPr lvl="8"/>
            <a:r>
              <a:rPr lang="en-US" noProof="0" dirty="0"/>
              <a:t>Header dark blue</a:t>
            </a:r>
          </a:p>
        </p:txBody>
      </p:sp>
      <p:sp>
        <p:nvSpPr>
          <p:cNvPr id="7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5587316" y="1252539"/>
            <a:ext cx="3152019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an image</a:t>
            </a:r>
          </a:p>
        </p:txBody>
      </p:sp>
      <p:grpSp>
        <p:nvGrpSpPr>
          <p:cNvPr id="8" name="Grid" hidden="1"/>
          <p:cNvGrpSpPr/>
          <p:nvPr userDrawn="1"/>
        </p:nvGrpSpPr>
        <p:grpSpPr>
          <a:xfrm>
            <a:off x="0" y="0"/>
            <a:ext cx="9144002" cy="6858004"/>
            <a:chOff x="-2" y="-1"/>
            <a:chExt cx="12198353" cy="6858004"/>
          </a:xfrm>
        </p:grpSpPr>
        <p:sp>
          <p:nvSpPr>
            <p:cNvPr id="9" name="Rechthoek 8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4" name="Rechthoek 13"/>
            <p:cNvSpPr/>
            <p:nvPr userDrawn="1"/>
          </p:nvSpPr>
          <p:spPr bwMode="auto">
            <a:xfrm rot="5400000">
              <a:off x="3923465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pic>
        <p:nvPicPr>
          <p:cNvPr id="4" name="Εικόνα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669" y="6499401"/>
            <a:ext cx="1224136" cy="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4261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horz"/>
          <a:lstStyle>
            <a:lvl1pPr>
              <a:defRPr b="0"/>
            </a:lvl1pPr>
            <a:lvl2pPr>
              <a:defRPr b="0"/>
            </a:lvl2pPr>
            <a:lvl3pPr>
              <a:defRPr/>
            </a:lvl3pPr>
            <a:lvl4pPr>
              <a:defRPr b="1"/>
            </a:lvl4pPr>
            <a:lvl5pPr>
              <a:defRPr b="1"/>
            </a:lvl5pPr>
            <a:lvl8pPr>
              <a:defRPr sz="1600"/>
            </a:lvl8pPr>
            <a:lvl9pPr>
              <a:defRPr/>
            </a:lvl9pPr>
          </a:lstStyle>
          <a:p>
            <a:pPr lvl="0"/>
            <a:r>
              <a:rPr lang="en-US" noProof="0" dirty="0"/>
              <a:t>Bullet</a:t>
            </a:r>
          </a:p>
          <a:p>
            <a:pPr lvl="1"/>
            <a:r>
              <a:rPr lang="en-US" noProof="0" dirty="0"/>
              <a:t>Sub-bullet</a:t>
            </a:r>
          </a:p>
          <a:p>
            <a:pPr lvl="2"/>
            <a:r>
              <a:rPr lang="en-US" noProof="0" dirty="0"/>
              <a:t>Plain text</a:t>
            </a:r>
          </a:p>
          <a:p>
            <a:pPr lvl="3"/>
            <a:r>
              <a:rPr lang="en-US" noProof="0" dirty="0"/>
              <a:t>Header dark blue</a:t>
            </a:r>
          </a:p>
          <a:p>
            <a:pPr lvl="4"/>
            <a:r>
              <a:rPr lang="en-US" noProof="0" dirty="0"/>
              <a:t>Header light blue</a:t>
            </a:r>
          </a:p>
          <a:p>
            <a:pPr lvl="5"/>
            <a:r>
              <a:rPr lang="en-US" noProof="0" dirty="0"/>
              <a:t>Bullet</a:t>
            </a:r>
          </a:p>
          <a:p>
            <a:pPr lvl="6"/>
            <a:r>
              <a:rPr lang="en-US" noProof="0" dirty="0"/>
              <a:t>Sub-bullet</a:t>
            </a:r>
          </a:p>
          <a:p>
            <a:pPr lvl="7"/>
            <a:r>
              <a:rPr lang="en-US" sz="1349" noProof="0" dirty="0"/>
              <a:t>Plain text</a:t>
            </a:r>
          </a:p>
          <a:p>
            <a:pPr lvl="8"/>
            <a:r>
              <a:rPr lang="en-US" noProof="0" dirty="0"/>
              <a:t>Header dark blue</a:t>
            </a:r>
          </a:p>
        </p:txBody>
      </p:sp>
      <p:pic>
        <p:nvPicPr>
          <p:cNvPr id="5" name="Εικόνα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669" y="6499401"/>
            <a:ext cx="1224136" cy="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25968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&amp; Beeld 75%/2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5" y="1252836"/>
            <a:ext cx="8334670" cy="4795836"/>
          </a:xfrm>
        </p:spPr>
        <p:txBody>
          <a:bodyPr vert="horz"/>
          <a:lstStyle/>
          <a:p>
            <a:pPr lvl="0"/>
            <a:r>
              <a:rPr lang="en-US" noProof="0" dirty="0"/>
              <a:t>Bullet</a:t>
            </a:r>
          </a:p>
          <a:p>
            <a:pPr lvl="1"/>
            <a:r>
              <a:rPr lang="en-US" noProof="0" dirty="0"/>
              <a:t>Sub-bullet</a:t>
            </a:r>
          </a:p>
          <a:p>
            <a:pPr lvl="2"/>
            <a:r>
              <a:rPr lang="en-US" noProof="0" dirty="0"/>
              <a:t>Plain text</a:t>
            </a:r>
          </a:p>
          <a:p>
            <a:pPr lvl="3"/>
            <a:r>
              <a:rPr lang="en-US" noProof="0" dirty="0"/>
              <a:t>Header dark blue</a:t>
            </a:r>
          </a:p>
          <a:p>
            <a:pPr lvl="4"/>
            <a:r>
              <a:rPr lang="en-US" noProof="0" dirty="0"/>
              <a:t>Header light blue</a:t>
            </a:r>
          </a:p>
          <a:p>
            <a:pPr lvl="5"/>
            <a:r>
              <a:rPr lang="en-US" noProof="0" dirty="0"/>
              <a:t>Bullet</a:t>
            </a:r>
          </a:p>
          <a:p>
            <a:pPr lvl="6"/>
            <a:r>
              <a:rPr lang="en-US" noProof="0" dirty="0"/>
              <a:t>Sub-bullet</a:t>
            </a:r>
          </a:p>
          <a:p>
            <a:pPr lvl="7"/>
            <a:r>
              <a:rPr lang="en-US" sz="1349" noProof="0" dirty="0"/>
              <a:t>Plain text</a:t>
            </a:r>
          </a:p>
          <a:p>
            <a:pPr lvl="8"/>
            <a:r>
              <a:rPr lang="en-US" noProof="0" dirty="0"/>
              <a:t>Header dark blue</a:t>
            </a:r>
          </a:p>
          <a:p>
            <a:pPr lvl="0"/>
            <a:endParaRPr lang="en-US" noProof="0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0" y="0"/>
            <a:ext cx="9144002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5003585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pic>
        <p:nvPicPr>
          <p:cNvPr id="15" name="Εικόνα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669" y="6499401"/>
            <a:ext cx="1224136" cy="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03028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&amp; Beeld 50%/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3" y="1252836"/>
            <a:ext cx="4091501" cy="4795836"/>
          </a:xfrm>
        </p:spPr>
        <p:txBody>
          <a:bodyPr vert="horz"/>
          <a:lstStyle/>
          <a:p>
            <a:pPr lvl="0"/>
            <a:r>
              <a:rPr lang="en-US" noProof="0" dirty="0"/>
              <a:t>Bullet</a:t>
            </a:r>
          </a:p>
          <a:p>
            <a:pPr lvl="1"/>
            <a:r>
              <a:rPr lang="en-US" noProof="0" dirty="0"/>
              <a:t>Sub-bullet</a:t>
            </a:r>
          </a:p>
          <a:p>
            <a:pPr lvl="2"/>
            <a:r>
              <a:rPr lang="en-US" noProof="0" dirty="0"/>
              <a:t>Plain text</a:t>
            </a:r>
          </a:p>
          <a:p>
            <a:pPr lvl="3"/>
            <a:r>
              <a:rPr lang="en-US" noProof="0" dirty="0"/>
              <a:t>Header dark blue</a:t>
            </a:r>
          </a:p>
          <a:p>
            <a:pPr lvl="4"/>
            <a:r>
              <a:rPr lang="en-US" noProof="0" dirty="0"/>
              <a:t>Header light blue</a:t>
            </a:r>
          </a:p>
          <a:p>
            <a:pPr lvl="5"/>
            <a:r>
              <a:rPr lang="en-US" noProof="0" dirty="0"/>
              <a:t>Bullet</a:t>
            </a:r>
          </a:p>
          <a:p>
            <a:pPr lvl="6"/>
            <a:r>
              <a:rPr lang="en-US" noProof="0" dirty="0"/>
              <a:t>Sub-bullet</a:t>
            </a:r>
          </a:p>
          <a:p>
            <a:pPr lvl="7"/>
            <a:r>
              <a:rPr lang="en-US" sz="1349" noProof="0" dirty="0"/>
              <a:t>Plain text</a:t>
            </a:r>
          </a:p>
          <a:p>
            <a:pPr lvl="8"/>
            <a:r>
              <a:rPr lang="en-US" noProof="0" dirty="0"/>
              <a:t>Header dark blue</a:t>
            </a:r>
          </a:p>
          <a:p>
            <a:pPr lvl="0"/>
            <a:endParaRPr lang="en-US" noProof="0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1" y="-1"/>
            <a:ext cx="9144002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648162" y="1252539"/>
            <a:ext cx="4091174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an image</a:t>
            </a:r>
          </a:p>
        </p:txBody>
      </p:sp>
      <p:pic>
        <p:nvPicPr>
          <p:cNvPr id="15" name="Εικόνα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669" y="6499401"/>
            <a:ext cx="1224136" cy="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27674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&amp; Beeld 25%/7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4" y="1252836"/>
            <a:ext cx="2548000" cy="4795836"/>
          </a:xfrm>
        </p:spPr>
        <p:txBody>
          <a:bodyPr vert="horz"/>
          <a:lstStyle/>
          <a:p>
            <a:pPr lvl="0"/>
            <a:r>
              <a:rPr lang="en-US" noProof="0" dirty="0"/>
              <a:t>Bullet</a:t>
            </a:r>
          </a:p>
          <a:p>
            <a:pPr lvl="1"/>
            <a:r>
              <a:rPr lang="en-US" noProof="0" dirty="0"/>
              <a:t>Sub-bullet</a:t>
            </a:r>
          </a:p>
          <a:p>
            <a:pPr lvl="2"/>
            <a:r>
              <a:rPr lang="en-US" noProof="0" dirty="0"/>
              <a:t>Plain text</a:t>
            </a:r>
          </a:p>
          <a:p>
            <a:pPr lvl="3"/>
            <a:r>
              <a:rPr lang="en-US" noProof="0" dirty="0"/>
              <a:t>Header dark blue</a:t>
            </a:r>
          </a:p>
          <a:p>
            <a:pPr lvl="4"/>
            <a:r>
              <a:rPr lang="en-US" noProof="0" dirty="0"/>
              <a:t>Header light blue</a:t>
            </a:r>
          </a:p>
          <a:p>
            <a:pPr lvl="5"/>
            <a:r>
              <a:rPr lang="en-US" noProof="0" dirty="0"/>
              <a:t>Bullet</a:t>
            </a:r>
          </a:p>
          <a:p>
            <a:pPr lvl="6"/>
            <a:r>
              <a:rPr lang="en-US" noProof="0" dirty="0"/>
              <a:t>Sub-bullet</a:t>
            </a:r>
          </a:p>
          <a:p>
            <a:pPr lvl="7"/>
            <a:r>
              <a:rPr lang="en-US" sz="1349" noProof="0" dirty="0"/>
              <a:t>Plain text</a:t>
            </a:r>
          </a:p>
          <a:p>
            <a:pPr lvl="8"/>
            <a:r>
              <a:rPr lang="en-US" noProof="0" dirty="0"/>
              <a:t>Header dark blue</a:t>
            </a:r>
          </a:p>
          <a:p>
            <a:pPr lvl="0"/>
            <a:endParaRPr lang="en-US" noProof="0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1" y="-1"/>
            <a:ext cx="9144002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611099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3104334" y="1252539"/>
            <a:ext cx="5635001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an image</a:t>
            </a:r>
          </a:p>
        </p:txBody>
      </p:sp>
      <p:pic>
        <p:nvPicPr>
          <p:cNvPr id="15" name="Εικόνα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669" y="6499401"/>
            <a:ext cx="1224136" cy="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231762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1" y="-1"/>
            <a:ext cx="9144002" cy="6858003"/>
            <a:chOff x="-2" y="-1"/>
            <a:chExt cx="12198353" cy="6858003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04665" y="1252539"/>
            <a:ext cx="8334560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an image</a:t>
            </a:r>
          </a:p>
        </p:txBody>
      </p:sp>
      <p:pic>
        <p:nvPicPr>
          <p:cNvPr id="13" name="Εικόνα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669" y="6499401"/>
            <a:ext cx="1224136" cy="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92582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&amp; Beeld 4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3" y="1252836"/>
            <a:ext cx="4091501" cy="4795836"/>
          </a:xfrm>
        </p:spPr>
        <p:txBody>
          <a:bodyPr vert="horz"/>
          <a:lstStyle/>
          <a:p>
            <a:pPr lvl="0"/>
            <a:r>
              <a:rPr lang="en-US" noProof="0" dirty="0"/>
              <a:t>Bullet</a:t>
            </a:r>
          </a:p>
          <a:p>
            <a:pPr lvl="1"/>
            <a:r>
              <a:rPr lang="en-US" noProof="0" dirty="0"/>
              <a:t>Sub-bullet</a:t>
            </a:r>
          </a:p>
          <a:p>
            <a:pPr lvl="2"/>
            <a:r>
              <a:rPr lang="en-US" noProof="0" dirty="0"/>
              <a:t>Plain text</a:t>
            </a:r>
          </a:p>
          <a:p>
            <a:pPr lvl="3"/>
            <a:r>
              <a:rPr lang="en-US" noProof="0" dirty="0"/>
              <a:t>Header dark blue</a:t>
            </a:r>
          </a:p>
          <a:p>
            <a:pPr lvl="4"/>
            <a:r>
              <a:rPr lang="en-US" noProof="0" dirty="0"/>
              <a:t>Header light blue</a:t>
            </a:r>
          </a:p>
          <a:p>
            <a:pPr lvl="5"/>
            <a:r>
              <a:rPr lang="en-US" noProof="0" dirty="0"/>
              <a:t>Bullet</a:t>
            </a:r>
          </a:p>
          <a:p>
            <a:pPr lvl="6"/>
            <a:r>
              <a:rPr lang="en-US" noProof="0" dirty="0"/>
              <a:t>Sub-bullet</a:t>
            </a:r>
          </a:p>
          <a:p>
            <a:pPr lvl="7"/>
            <a:r>
              <a:rPr lang="en-US" sz="1349" noProof="0" dirty="0"/>
              <a:t>Plain text</a:t>
            </a:r>
          </a:p>
          <a:p>
            <a:pPr lvl="8"/>
            <a:r>
              <a:rPr lang="en-US" noProof="0" dirty="0"/>
              <a:t>Header dark blue</a:t>
            </a:r>
          </a:p>
          <a:p>
            <a:pPr lvl="0"/>
            <a:endParaRPr lang="en-US" noProof="0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1" y="-1"/>
            <a:ext cx="9159312" cy="6858004"/>
            <a:chOff x="-2" y="-1"/>
            <a:chExt cx="12218777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5" name="Rechthoek 14"/>
            <p:cNvSpPr/>
            <p:nvPr userDrawn="1"/>
          </p:nvSpPr>
          <p:spPr bwMode="auto">
            <a:xfrm rot="5400000">
              <a:off x="5568012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6" name="Rechthoek 15"/>
            <p:cNvSpPr/>
            <p:nvPr userDrawn="1"/>
          </p:nvSpPr>
          <p:spPr bwMode="auto">
            <a:xfrm rot="10800000">
              <a:off x="5360772" y="3549589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648161" y="1252539"/>
            <a:ext cx="1969913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an image</a:t>
            </a:r>
          </a:p>
        </p:txBody>
      </p:sp>
      <p:sp>
        <p:nvSpPr>
          <p:cNvPr id="17" name="Tijdelijke aanduiding voor afbeelding 13"/>
          <p:cNvSpPr>
            <a:spLocks noGrp="1"/>
          </p:cNvSpPr>
          <p:nvPr>
            <p:ph type="pic" sz="quarter" idx="14" hasCustomPrompt="1"/>
          </p:nvPr>
        </p:nvSpPr>
        <p:spPr>
          <a:xfrm>
            <a:off x="6762195" y="1252539"/>
            <a:ext cx="1969913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an image</a:t>
            </a:r>
          </a:p>
        </p:txBody>
      </p:sp>
      <p:sp>
        <p:nvSpPr>
          <p:cNvPr id="18" name="Tijdelijke aanduiding voor afbeelding 13"/>
          <p:cNvSpPr>
            <a:spLocks noGrp="1"/>
          </p:cNvSpPr>
          <p:nvPr>
            <p:ph type="pic" sz="quarter" idx="15" hasCustomPrompt="1"/>
          </p:nvPr>
        </p:nvSpPr>
        <p:spPr>
          <a:xfrm>
            <a:off x="4648161" y="3751624"/>
            <a:ext cx="1969913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an image</a:t>
            </a:r>
          </a:p>
        </p:txBody>
      </p:sp>
      <p:sp>
        <p:nvSpPr>
          <p:cNvPr id="19" name="Tijdelijke aanduiding voor afbeelding 13"/>
          <p:cNvSpPr>
            <a:spLocks noGrp="1"/>
          </p:cNvSpPr>
          <p:nvPr>
            <p:ph type="pic" sz="quarter" idx="16" hasCustomPrompt="1"/>
          </p:nvPr>
        </p:nvSpPr>
        <p:spPr>
          <a:xfrm>
            <a:off x="6762195" y="3751624"/>
            <a:ext cx="1969913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an image</a:t>
            </a:r>
          </a:p>
        </p:txBody>
      </p:sp>
      <p:pic>
        <p:nvPicPr>
          <p:cNvPr id="20" name="Εικόνα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669" y="6499401"/>
            <a:ext cx="1224136" cy="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317344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&amp; Beeld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4" y="1252836"/>
            <a:ext cx="4091500" cy="4795836"/>
          </a:xfrm>
        </p:spPr>
        <p:txBody>
          <a:bodyPr vert="horz"/>
          <a:lstStyle/>
          <a:p>
            <a:pPr lvl="0"/>
            <a:r>
              <a:rPr lang="en-US" noProof="0" dirty="0"/>
              <a:t>Bullet</a:t>
            </a:r>
          </a:p>
          <a:p>
            <a:pPr lvl="1"/>
            <a:r>
              <a:rPr lang="en-US" noProof="0" dirty="0"/>
              <a:t>Sub-bullet</a:t>
            </a:r>
          </a:p>
          <a:p>
            <a:pPr lvl="2"/>
            <a:r>
              <a:rPr lang="en-US" noProof="0" dirty="0"/>
              <a:t>Plain text</a:t>
            </a:r>
          </a:p>
          <a:p>
            <a:pPr lvl="3"/>
            <a:r>
              <a:rPr lang="en-US" noProof="0" dirty="0"/>
              <a:t>Header dark blue</a:t>
            </a:r>
          </a:p>
          <a:p>
            <a:pPr lvl="4"/>
            <a:r>
              <a:rPr lang="en-US" noProof="0" dirty="0"/>
              <a:t>Header light blue</a:t>
            </a:r>
          </a:p>
          <a:p>
            <a:pPr lvl="5"/>
            <a:r>
              <a:rPr lang="en-US" noProof="0" dirty="0"/>
              <a:t>Bullet</a:t>
            </a:r>
          </a:p>
          <a:p>
            <a:pPr lvl="6"/>
            <a:r>
              <a:rPr lang="en-US" noProof="0" dirty="0"/>
              <a:t>Sub-bullet</a:t>
            </a:r>
          </a:p>
          <a:p>
            <a:pPr lvl="7"/>
            <a:r>
              <a:rPr lang="en-US" sz="1349" noProof="0" dirty="0"/>
              <a:t>Plain text</a:t>
            </a:r>
          </a:p>
          <a:p>
            <a:pPr lvl="8"/>
            <a:r>
              <a:rPr lang="en-US" noProof="0" dirty="0"/>
              <a:t>Header dark blue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1" y="-1"/>
            <a:ext cx="9144002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5" name="Rechthoek 14"/>
            <p:cNvSpPr/>
            <p:nvPr userDrawn="1"/>
          </p:nvSpPr>
          <p:spPr bwMode="auto">
            <a:xfrm rot="5400000">
              <a:off x="5568012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647835" y="1252538"/>
            <a:ext cx="1969200" cy="4796134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an image</a:t>
            </a:r>
          </a:p>
        </p:txBody>
      </p:sp>
      <p:sp>
        <p:nvSpPr>
          <p:cNvPr id="17" name="Tijdelijke aanduiding voor afbeelding 13"/>
          <p:cNvSpPr>
            <a:spLocks noGrp="1"/>
          </p:cNvSpPr>
          <p:nvPr>
            <p:ph type="pic" sz="quarter" idx="14" hasCustomPrompt="1"/>
          </p:nvPr>
        </p:nvSpPr>
        <p:spPr>
          <a:xfrm>
            <a:off x="6760490" y="1252538"/>
            <a:ext cx="1969200" cy="4796134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an image</a:t>
            </a:r>
          </a:p>
        </p:txBody>
      </p:sp>
      <p:pic>
        <p:nvPicPr>
          <p:cNvPr id="16" name="Εικόνα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669" y="6499401"/>
            <a:ext cx="1224136" cy="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69822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04665" y="404664"/>
            <a:ext cx="8334670" cy="43204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 dirty="0"/>
              <a:t>Title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04665" y="1252836"/>
            <a:ext cx="8334670" cy="479583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Bullet</a:t>
            </a:r>
          </a:p>
          <a:p>
            <a:pPr lvl="1"/>
            <a:r>
              <a:rPr lang="en-US" noProof="0" dirty="0"/>
              <a:t>Sub-bullet</a:t>
            </a:r>
          </a:p>
          <a:p>
            <a:pPr lvl="2"/>
            <a:r>
              <a:rPr lang="en-US" noProof="0" dirty="0"/>
              <a:t>Plain text</a:t>
            </a:r>
          </a:p>
          <a:p>
            <a:pPr lvl="3"/>
            <a:r>
              <a:rPr lang="en-US" noProof="0" dirty="0"/>
              <a:t>Header dark blue</a:t>
            </a:r>
          </a:p>
          <a:p>
            <a:pPr lvl="4"/>
            <a:r>
              <a:rPr lang="en-US" noProof="0" dirty="0"/>
              <a:t>Header light blue</a:t>
            </a:r>
          </a:p>
          <a:p>
            <a:pPr lvl="5"/>
            <a:r>
              <a:rPr lang="en-US" noProof="0" dirty="0"/>
              <a:t>Bullet</a:t>
            </a:r>
          </a:p>
          <a:p>
            <a:pPr lvl="6"/>
            <a:r>
              <a:rPr lang="en-US" noProof="0" dirty="0"/>
              <a:t>Sub-bullet</a:t>
            </a:r>
          </a:p>
          <a:p>
            <a:pPr lvl="7"/>
            <a:r>
              <a:rPr lang="en-US" sz="1349" noProof="0" dirty="0"/>
              <a:t>Plain text</a:t>
            </a:r>
          </a:p>
          <a:p>
            <a:pPr lvl="8"/>
            <a:r>
              <a:rPr lang="en-US" noProof="0" dirty="0"/>
              <a:t>Header dark blue</a:t>
            </a:r>
          </a:p>
        </p:txBody>
      </p:sp>
      <p:sp>
        <p:nvSpPr>
          <p:cNvPr id="20" name="Rechthoek 19"/>
          <p:cNvSpPr/>
          <p:nvPr userDrawn="1"/>
        </p:nvSpPr>
        <p:spPr bwMode="auto">
          <a:xfrm>
            <a:off x="0" y="6453336"/>
            <a:ext cx="9144000" cy="40466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68544" tIns="34272" rIns="68544" bIns="342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434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</a:pPr>
            <a:endParaRPr kumimoji="0" lang="en-US" sz="1499" b="0" i="0" u="none" strike="noStrike" cap="none" normalizeH="0" baseline="0" noProof="0" dirty="0">
              <a:ln>
                <a:noFill/>
              </a:ln>
              <a:solidFill>
                <a:schemeClr val="bg1"/>
              </a:solidFill>
              <a:effectLst/>
              <a:latin typeface="Minion" pitchFamily="2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04664" y="6453336"/>
            <a:ext cx="381346" cy="40466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lang="nl-NL" sz="1200" b="1" smtClean="0">
                <a:solidFill>
                  <a:schemeClr val="bg1"/>
                </a:solidFill>
              </a:defRPr>
            </a:lvl1pPr>
          </a:lstStyle>
          <a:p>
            <a:fld id="{21272068-81DC-4C45-9305-5AD5E201916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4" name="Tijdelijke aanduiding voor dianummer 5"/>
          <p:cNvSpPr txBox="1">
            <a:spLocks/>
          </p:cNvSpPr>
          <p:nvPr userDrawn="1"/>
        </p:nvSpPr>
        <p:spPr>
          <a:xfrm>
            <a:off x="6681815" y="6453337"/>
            <a:ext cx="2057519" cy="416127"/>
          </a:xfrm>
          <a:prstGeom prst="rect">
            <a:avLst/>
          </a:prstGeom>
        </p:spPr>
        <p:txBody>
          <a:bodyPr vert="horz" lIns="68544" tIns="34272" rIns="68544" bIns="34272" rtlCol="0" anchor="ctr"/>
          <a:lstStyle>
            <a:defPPr>
              <a:defRPr lang="nl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90D95B-2DCA-4A8C-818D-5010775FDD58}" type="slidenum">
              <a:rPr lang="en-US" sz="1100" noProof="0" smtClean="0">
                <a:solidFill>
                  <a:schemeClr val="bg1"/>
                </a:solidFill>
              </a:rPr>
              <a:pPr/>
              <a:t>‹#›</a:t>
            </a:fld>
            <a:endParaRPr lang="en-US" sz="900" noProof="0" dirty="0">
              <a:solidFill>
                <a:schemeClr val="bg1"/>
              </a:solidFill>
            </a:endParaRPr>
          </a:p>
        </p:txBody>
      </p:sp>
      <p:grpSp>
        <p:nvGrpSpPr>
          <p:cNvPr id="15" name="Grid" hidden="1"/>
          <p:cNvGrpSpPr/>
          <p:nvPr userDrawn="1"/>
        </p:nvGrpSpPr>
        <p:grpSpPr>
          <a:xfrm>
            <a:off x="0" y="0"/>
            <a:ext cx="9144000" cy="6858004"/>
            <a:chOff x="-2" y="-1"/>
            <a:chExt cx="9144000" cy="6858004"/>
          </a:xfrm>
        </p:grpSpPr>
        <p:sp>
          <p:nvSpPr>
            <p:cNvPr id="16" name="Rechthoek 15"/>
            <p:cNvSpPr/>
            <p:nvPr userDrawn="1"/>
          </p:nvSpPr>
          <p:spPr bwMode="auto">
            <a:xfrm>
              <a:off x="0" y="0"/>
              <a:ext cx="9143998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7" name="Rechthoek 16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8" name="Rechthoek 17"/>
            <p:cNvSpPr/>
            <p:nvPr userDrawn="1"/>
          </p:nvSpPr>
          <p:spPr bwMode="auto">
            <a:xfrm rot="5400000">
              <a:off x="5512664" y="3226670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9" name="Rechthoek 18"/>
            <p:cNvSpPr/>
            <p:nvPr userDrawn="1"/>
          </p:nvSpPr>
          <p:spPr bwMode="auto">
            <a:xfrm>
              <a:off x="0" y="848172"/>
              <a:ext cx="9143998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1" name="Rechthoek 20"/>
            <p:cNvSpPr/>
            <p:nvPr userDrawn="1"/>
          </p:nvSpPr>
          <p:spPr bwMode="auto">
            <a:xfrm>
              <a:off x="0" y="6048672"/>
              <a:ext cx="9143998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83980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65" r:id="rId4"/>
    <p:sldLayoutId id="2147483661" r:id="rId5"/>
    <p:sldLayoutId id="2147483664" r:id="rId6"/>
    <p:sldLayoutId id="2147483666" r:id="rId7"/>
    <p:sldLayoutId id="2147483662" r:id="rId8"/>
    <p:sldLayoutId id="2147483663" r:id="rId9"/>
    <p:sldLayoutId id="2147483667" r:id="rId10"/>
    <p:sldLayoutId id="2147483668" r:id="rId11"/>
    <p:sldLayoutId id="2147483670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685434" rtl="0" eaLnBrk="1" latinLnBrk="0" hangingPunct="1">
        <a:spcBef>
          <a:spcPct val="0"/>
        </a:spcBef>
        <a:buNone/>
        <a:defRPr sz="3600" b="1" i="0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35659" indent="-135659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Clr>
          <a:schemeClr val="bg2"/>
        </a:buClr>
        <a:buFont typeface="Arial" panose="020B0604020202020204" pitchFamily="34" charset="0"/>
        <a:buChar char="•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271318" indent="-135659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Clr>
          <a:schemeClr val="bg2"/>
        </a:buClr>
        <a:buFont typeface="Arial" panose="020B0604020202020204" pitchFamily="34" charset="0"/>
        <a:buChar char="-"/>
        <a:defRPr sz="1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0" indent="0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Font typeface="Arial" panose="020B0604020202020204" pitchFamily="34" charset="0"/>
        <a:buNone/>
        <a:defRPr sz="1600" kern="1200" baseline="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0" indent="0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Font typeface="Arial" panose="020B0604020202020204" pitchFamily="34" charset="0"/>
        <a:buNone/>
        <a:defRPr sz="1600" b="1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0" indent="0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Font typeface="Arial" panose="020B0604020202020204" pitchFamily="34" charset="0"/>
        <a:buNone/>
        <a:defRPr sz="1600" b="1" kern="1200" baseline="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135659" indent="-135659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Clr>
          <a:schemeClr val="bg2"/>
        </a:buClr>
        <a:buFont typeface="Arial" panose="020B0604020202020204" pitchFamily="34" charset="0"/>
        <a:buChar char="•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6pPr>
      <a:lvl7pPr marL="271318" indent="-135659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Clr>
          <a:schemeClr val="bg2"/>
        </a:buClr>
        <a:buFont typeface="Arial" panose="020B0604020202020204" pitchFamily="34" charset="0"/>
        <a:buChar char="-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7pPr>
      <a:lvl8pPr marL="0" indent="0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Font typeface="Arial" panose="020B0604020202020204" pitchFamily="34" charset="0"/>
        <a:buNone/>
        <a:defRPr sz="1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8pPr>
      <a:lvl9pPr marL="0" indent="0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Font typeface="Arial" panose="020B0604020202020204" pitchFamily="34" charset="0"/>
        <a:buNone/>
        <a:defRPr sz="1600" b="1" kern="1200" baseline="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717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434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151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0868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3586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6303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399020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1737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jdelijke aanduiding voor tekst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12"/>
          </p:nvPr>
        </p:nvSpPr>
        <p:spPr>
          <a:xfrm>
            <a:off x="0" y="0"/>
            <a:ext cx="9144000" cy="3719335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59532" y="332656"/>
            <a:ext cx="8784468" cy="1179278"/>
          </a:xfrm>
        </p:spPr>
        <p:txBody>
          <a:bodyPr/>
          <a:lstStyle/>
          <a:p>
            <a:pPr algn="ctr"/>
            <a:r>
              <a:rPr lang="el-GR" sz="2400" dirty="0" smtClean="0"/>
              <a:t>«Μοριακή επιδημιολογία και μελέτη των επιπέδων αντοχής</a:t>
            </a:r>
            <a:br>
              <a:rPr lang="el-GR" sz="2400" dirty="0" smtClean="0"/>
            </a:br>
            <a:r>
              <a:rPr lang="el-GR" sz="2400" dirty="0" smtClean="0"/>
              <a:t>περιβαλλοντικών στελεχών </a:t>
            </a:r>
            <a:r>
              <a:rPr lang="el-GR" sz="2400" i="1" dirty="0" err="1" smtClean="0"/>
              <a:t>Escherichia</a:t>
            </a:r>
            <a:r>
              <a:rPr lang="el-GR" sz="2400" i="1" dirty="0" smtClean="0"/>
              <a:t> </a:t>
            </a:r>
            <a:r>
              <a:rPr lang="el-GR" sz="2400" i="1" dirty="0" err="1" smtClean="0"/>
              <a:t>coli</a:t>
            </a:r>
            <a:r>
              <a:rPr lang="el-GR" sz="2400" dirty="0" smtClean="0"/>
              <a:t>: Μια προσέγγιση υπό το</a:t>
            </a:r>
            <a:br>
              <a:rPr lang="el-GR" sz="2400" dirty="0" smtClean="0"/>
            </a:br>
            <a:r>
              <a:rPr lang="el-GR" sz="2400" dirty="0" smtClean="0"/>
              <a:t>πρίσμα της Ενιαίας Υγείας»</a:t>
            </a:r>
            <a:endParaRPr lang="en-US" sz="240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72009" y="3934610"/>
            <a:ext cx="8964487" cy="393700"/>
          </a:xfrm>
        </p:spPr>
        <p:txBody>
          <a:bodyPr>
            <a:noAutofit/>
          </a:bodyPr>
          <a:lstStyle/>
          <a:p>
            <a:r>
              <a:rPr lang="el-GR" sz="2400" dirty="0" smtClean="0"/>
              <a:t>Ονοματεπώνυμο Υπ. Διδάκτορα: Χρυσούλα </a:t>
            </a:r>
            <a:r>
              <a:rPr lang="el-GR" sz="2400" dirty="0" err="1" smtClean="0"/>
              <a:t>Διολή</a:t>
            </a:r>
            <a:endParaRPr lang="en-US" sz="2400" dirty="0"/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2"/>
          </p:nvPr>
        </p:nvSpPr>
        <p:spPr>
          <a:xfrm>
            <a:off x="2627784" y="4528366"/>
            <a:ext cx="6516216" cy="747553"/>
          </a:xfrm>
        </p:spPr>
        <p:txBody>
          <a:bodyPr/>
          <a:lstStyle/>
          <a:p>
            <a:pPr algn="l"/>
            <a:r>
              <a:rPr lang="el-GR" sz="1800" dirty="0" smtClean="0">
                <a:solidFill>
                  <a:schemeClr val="bg2">
                    <a:lumMod val="50000"/>
                  </a:schemeClr>
                </a:solidFill>
              </a:rPr>
              <a:t>Επιβλέπων καθηγητής : Απόστολος </a:t>
            </a:r>
            <a:r>
              <a:rPr lang="el-GR" sz="1800" dirty="0" err="1" smtClean="0">
                <a:solidFill>
                  <a:schemeClr val="bg2">
                    <a:lumMod val="50000"/>
                  </a:schemeClr>
                </a:solidFill>
              </a:rPr>
              <a:t>Μπελούκας</a:t>
            </a: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ijdelijke aanduiding voor datum 12"/>
          <p:cNvSpPr txBox="1">
            <a:spLocks/>
          </p:cNvSpPr>
          <p:nvPr/>
        </p:nvSpPr>
        <p:spPr>
          <a:xfrm>
            <a:off x="1979712" y="3068772"/>
            <a:ext cx="6598476" cy="39412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l-NL"/>
            </a:defPPr>
            <a:lvl1pPr marL="0" algn="r" defTabSz="914400" rtl="0" eaLnBrk="1" latinLnBrk="0" hangingPunct="1"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b="1" u="sng" dirty="0" smtClean="0"/>
              <a:t>2</a:t>
            </a:r>
            <a:r>
              <a:rPr lang="el-GR" sz="2400" b="1" u="sng" baseline="30000" dirty="0" smtClean="0"/>
              <a:t>η</a:t>
            </a:r>
            <a:r>
              <a:rPr lang="el-GR" sz="2400" b="1" u="sng" dirty="0" smtClean="0"/>
              <a:t> Ετήσια Έκθεση Προόδου ΕΛΚΕ – Πα.Δ.Α.</a:t>
            </a:r>
            <a:endParaRPr lang="en-US" sz="2400" b="1" u="sng" dirty="0"/>
          </a:p>
        </p:txBody>
      </p:sp>
      <p:sp>
        <p:nvSpPr>
          <p:cNvPr id="9" name="Tijdelijke aanduiding voor datum 12"/>
          <p:cNvSpPr txBox="1">
            <a:spLocks/>
          </p:cNvSpPr>
          <p:nvPr/>
        </p:nvSpPr>
        <p:spPr>
          <a:xfrm>
            <a:off x="553637" y="1628800"/>
            <a:ext cx="5818563" cy="113109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l-NL"/>
            </a:defPPr>
            <a:lvl1pPr marL="0" algn="r" defTabSz="914400" rtl="0" eaLnBrk="1" latinLnBrk="0" hangingPunct="1"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b="1" dirty="0" smtClean="0"/>
              <a:t>Σχολή :  Σχολή Επιστημών Υγείας &amp; Πρόνοιας</a:t>
            </a:r>
          </a:p>
          <a:p>
            <a:pPr algn="l"/>
            <a:endParaRPr lang="el-GR" b="1" dirty="0" smtClean="0"/>
          </a:p>
        </p:txBody>
      </p:sp>
      <p:sp>
        <p:nvSpPr>
          <p:cNvPr id="3" name="Ορθογώνιο 2"/>
          <p:cNvSpPr/>
          <p:nvPr/>
        </p:nvSpPr>
        <p:spPr>
          <a:xfrm>
            <a:off x="179512" y="6453336"/>
            <a:ext cx="3008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Αιγάλεω</a:t>
            </a:r>
            <a:r>
              <a:rPr lang="el-GR" dirty="0">
                <a:solidFill>
                  <a:schemeClr val="bg1"/>
                </a:solidFill>
              </a:rPr>
              <a:t>, </a:t>
            </a:r>
            <a:r>
              <a:rPr lang="el-GR" dirty="0" smtClean="0">
                <a:solidFill>
                  <a:schemeClr val="bg1"/>
                </a:solidFill>
              </a:rPr>
              <a:t>24 Νοεμβρίου 2022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1" name="Tijdelijke aanduiding voor datum 12"/>
          <p:cNvSpPr txBox="1">
            <a:spLocks/>
          </p:cNvSpPr>
          <p:nvPr/>
        </p:nvSpPr>
        <p:spPr>
          <a:xfrm>
            <a:off x="2627784" y="5085184"/>
            <a:ext cx="5475328" cy="115212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l-NL"/>
            </a:defPPr>
            <a:lvl1pPr marL="0" algn="r" defTabSz="914400" rtl="0" eaLnBrk="1" latinLnBrk="0" hangingPunct="1"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l-GR" sz="1800" dirty="0" smtClean="0">
                <a:solidFill>
                  <a:schemeClr val="bg2">
                    <a:lumMod val="50000"/>
                  </a:schemeClr>
                </a:solidFill>
              </a:rPr>
              <a:t>Μέλη Συμβουλευτικής Επιτροπής: </a:t>
            </a:r>
          </a:p>
          <a:p>
            <a:pPr marL="457200" indent="-457200" algn="l">
              <a:lnSpc>
                <a:spcPct val="120000"/>
              </a:lnSpc>
              <a:buAutoNum type="arabicPeriod"/>
            </a:pPr>
            <a:r>
              <a:rPr lang="el-GR" sz="1800" dirty="0" smtClean="0">
                <a:solidFill>
                  <a:schemeClr val="bg2">
                    <a:lumMod val="50000"/>
                  </a:schemeClr>
                </a:solidFill>
              </a:rPr>
              <a:t>Βιβή </a:t>
            </a:r>
            <a:r>
              <a:rPr lang="el-GR" sz="1800" dirty="0" err="1" smtClean="0">
                <a:solidFill>
                  <a:schemeClr val="bg2">
                    <a:lumMod val="50000"/>
                  </a:schemeClr>
                </a:solidFill>
              </a:rPr>
              <a:t>Μυριαγκού</a:t>
            </a:r>
            <a:r>
              <a:rPr lang="el-GR" sz="1800" dirty="0" smtClean="0">
                <a:solidFill>
                  <a:schemeClr val="bg2">
                    <a:lumMod val="50000"/>
                  </a:schemeClr>
                </a:solidFill>
              </a:rPr>
              <a:t>, Ελληνικό Ινστιτούτο Παστέρ</a:t>
            </a:r>
          </a:p>
          <a:p>
            <a:pPr algn="l">
              <a:lnSpc>
                <a:spcPct val="120000"/>
              </a:lnSpc>
            </a:pPr>
            <a:r>
              <a:rPr lang="el-GR" sz="1800" dirty="0" smtClean="0">
                <a:solidFill>
                  <a:schemeClr val="bg2">
                    <a:lumMod val="50000"/>
                  </a:schemeClr>
                </a:solidFill>
              </a:rPr>
              <a:t>2.    Ελένη </a:t>
            </a:r>
            <a:r>
              <a:rPr lang="el-GR" sz="1800" dirty="0" err="1" smtClean="0">
                <a:solidFill>
                  <a:schemeClr val="bg2">
                    <a:lumMod val="50000"/>
                  </a:schemeClr>
                </a:solidFill>
              </a:rPr>
              <a:t>Γιαννουλάκη</a:t>
            </a:r>
            <a:r>
              <a:rPr lang="el-GR" sz="1800" dirty="0" smtClean="0">
                <a:solidFill>
                  <a:schemeClr val="bg2">
                    <a:lumMod val="50000"/>
                  </a:schemeClr>
                </a:solidFill>
              </a:rPr>
              <a:t>-Παναγιώτα </a:t>
            </a:r>
            <a:r>
              <a:rPr lang="el-GR" sz="1800" dirty="0" err="1" smtClean="0">
                <a:solidFill>
                  <a:schemeClr val="bg2">
                    <a:lumMod val="50000"/>
                  </a:schemeClr>
                </a:solidFill>
              </a:rPr>
              <a:t>Γιακκούπη</a:t>
            </a:r>
            <a:r>
              <a:rPr lang="el-GR" sz="1800" dirty="0" smtClean="0">
                <a:solidFill>
                  <a:schemeClr val="bg2">
                    <a:lumMod val="50000"/>
                  </a:schemeClr>
                </a:solidFill>
              </a:rPr>
              <a:t>, ΠΑ.Δ.Α</a:t>
            </a: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Tijdelijke aanduiding voor datum 12"/>
          <p:cNvSpPr txBox="1">
            <a:spLocks/>
          </p:cNvSpPr>
          <p:nvPr/>
        </p:nvSpPr>
        <p:spPr>
          <a:xfrm>
            <a:off x="568764" y="2060848"/>
            <a:ext cx="5475328" cy="97800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l-NL"/>
            </a:defPPr>
            <a:lvl1pPr marL="0" algn="r" defTabSz="914400" rtl="0" eaLnBrk="1" latinLnBrk="0" hangingPunct="1"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b="1" dirty="0"/>
              <a:t>Τμήμα: </a:t>
            </a:r>
            <a:r>
              <a:rPr lang="el-GR" b="1" dirty="0" smtClean="0"/>
              <a:t> Τμήμα </a:t>
            </a:r>
            <a:r>
              <a:rPr lang="el-GR" b="1" dirty="0" err="1" smtClean="0"/>
              <a:t>Βιοϊατρικών</a:t>
            </a:r>
            <a:r>
              <a:rPr lang="el-GR" b="1" dirty="0" smtClean="0"/>
              <a:t> Επιστημών</a:t>
            </a:r>
          </a:p>
        </p:txBody>
      </p:sp>
    </p:spTree>
    <p:extLst>
      <p:ext uri="{BB962C8B-B14F-4D97-AF65-F5344CB8AC3E}">
        <p14:creationId xmlns:p14="http://schemas.microsoft.com/office/powerpoint/2010/main" xmlns="" val="29778148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/>
              <a:t>Δημοσιεύσεις / συμμετοχή σε συνέδρια </a:t>
            </a:r>
          </a:p>
        </p:txBody>
      </p:sp>
      <p:sp>
        <p:nvSpPr>
          <p:cNvPr id="4" name="Vertical Text Placeholder 3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endParaRPr lang="el-GR" dirty="0" smtClean="0"/>
          </a:p>
          <a:p>
            <a:pPr lvl="0">
              <a:lnSpc>
                <a:spcPct val="170000"/>
              </a:lnSpc>
            </a:pPr>
            <a:r>
              <a:rPr lang="el-GR" dirty="0" smtClean="0"/>
              <a:t>13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l-GR" dirty="0"/>
              <a:t>Π</a:t>
            </a:r>
            <a:r>
              <a:rPr lang="el-GR" dirty="0" smtClean="0"/>
              <a:t>ανελλήνιο </a:t>
            </a:r>
            <a:r>
              <a:rPr lang="el-GR" dirty="0"/>
              <a:t>συνέδριο με προφορική ανακοίνωση Π.Ε.Β. «Μια νέα εποχή για την Βιολογία: Ευκαιρίες και προκλήσεις στη μετά </a:t>
            </a:r>
            <a:r>
              <a:rPr lang="en-US" dirty="0"/>
              <a:t>COVID</a:t>
            </a:r>
            <a:r>
              <a:rPr lang="el-GR" dirty="0"/>
              <a:t> εποχή», Θεσσαλονίκη 9-12/12 2022 στο οποίο θα παρουσιαστεί ως ελεύθερη ανακοίνωση η εργασία με τίτλο: Μελέτη ανθεκτικών περιβαλλοντικών και κλινικών στελεχών </a:t>
            </a:r>
            <a:r>
              <a:rPr lang="en-US" i="1" dirty="0"/>
              <a:t>Escherichia coli</a:t>
            </a:r>
            <a:r>
              <a:rPr lang="el-GR" b="1" i="1" dirty="0"/>
              <a:t>.</a:t>
            </a:r>
            <a:r>
              <a:rPr lang="el-GR" dirty="0"/>
              <a:t> </a:t>
            </a:r>
          </a:p>
          <a:p>
            <a:pPr lvl="0">
              <a:lnSpc>
                <a:spcPct val="150000"/>
              </a:lnSpc>
            </a:pPr>
            <a:endParaRPr lang="el-GR" dirty="0" smtClean="0"/>
          </a:p>
          <a:p>
            <a:pPr lvl="0">
              <a:lnSpc>
                <a:spcPct val="150000"/>
              </a:lnSpc>
            </a:pPr>
            <a:endParaRPr lang="el-GR" dirty="0"/>
          </a:p>
          <a:p>
            <a:pPr lvl="0">
              <a:lnSpc>
                <a:spcPct val="150000"/>
              </a:lnSpc>
            </a:pPr>
            <a:r>
              <a:rPr lang="el-GR" dirty="0" smtClean="0"/>
              <a:t>13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l-GR" dirty="0"/>
              <a:t>Πανελλήνιο Συνέδριο Δημόσιας Υγείας 2022 «</a:t>
            </a:r>
            <a:r>
              <a:rPr lang="el-GR" dirty="0" err="1"/>
              <a:t>Eυ</a:t>
            </a:r>
            <a:r>
              <a:rPr lang="el-GR" dirty="0"/>
              <a:t> ζην: ο αέναος στόχος της Δημόσιας Υγείας», Αθήνα </a:t>
            </a:r>
            <a:r>
              <a:rPr lang="el-GR" b="1" dirty="0"/>
              <a:t>28/2-2/3 2022</a:t>
            </a:r>
            <a:r>
              <a:rPr lang="el-GR" dirty="0"/>
              <a:t> στο οποίο παρουσιάστηκε ως ελεύθερη ανακοίνωση η εργασία με τίτλο: Μελέτη των προφίλ αντοχής στελεχών </a:t>
            </a:r>
            <a:r>
              <a:rPr lang="el-GR" i="1" dirty="0"/>
              <a:t>E. </a:t>
            </a:r>
            <a:r>
              <a:rPr lang="el-GR" i="1" dirty="0" err="1"/>
              <a:t>coli</a:t>
            </a:r>
            <a:r>
              <a:rPr lang="el-GR" i="1" dirty="0"/>
              <a:t> </a:t>
            </a:r>
            <a:r>
              <a:rPr lang="el-GR" dirty="0"/>
              <a:t>που απομονώθηκαν από βουστάσια. </a:t>
            </a:r>
          </a:p>
        </p:txBody>
      </p:sp>
    </p:spTree>
    <p:extLst>
      <p:ext uri="{BB962C8B-B14F-4D97-AF65-F5344CB8AC3E}">
        <p14:creationId xmlns:p14="http://schemas.microsoft.com/office/powerpoint/2010/main" xmlns="" val="469964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9169" y="116632"/>
            <a:ext cx="8739335" cy="5040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sz="2800" dirty="0"/>
              <a:t>Επόμενα ερευνητικά βήματα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539552" y="1052736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el-GR" sz="1600" dirty="0" smtClean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Δημοσίευση σε διεθνές επιστημονικό περιοδικό. Η συγγραφή του άρθρου με πιθανό τίτλο: «</a:t>
            </a:r>
            <a:r>
              <a:rPr lang="el-GR" sz="1600" dirty="0" err="1" smtClean="0">
                <a:solidFill>
                  <a:schemeClr val="bg2">
                    <a:lumMod val="50000"/>
                  </a:schemeClr>
                </a:solidFill>
              </a:rPr>
              <a:t>Antimicrobial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l-GR" sz="1600" dirty="0" err="1" smtClean="0">
                <a:solidFill>
                  <a:schemeClr val="bg2">
                    <a:lumMod val="50000"/>
                  </a:schemeClr>
                </a:solidFill>
              </a:rPr>
              <a:t>Resistant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1600" i="1" dirty="0" err="1" smtClean="0">
                <a:solidFill>
                  <a:schemeClr val="bg2">
                    <a:lumMod val="50000"/>
                  </a:schemeClr>
                </a:solidFill>
              </a:rPr>
              <a:t>Escherichia</a:t>
            </a:r>
            <a:r>
              <a:rPr lang="el-GR" sz="16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1600" i="1" dirty="0" err="1" smtClean="0">
                <a:solidFill>
                  <a:schemeClr val="bg2">
                    <a:lumMod val="50000"/>
                  </a:schemeClr>
                </a:solidFill>
              </a:rPr>
              <a:t>coli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1600" dirty="0" err="1" smtClean="0">
                <a:solidFill>
                  <a:schemeClr val="bg2">
                    <a:lumMod val="50000"/>
                  </a:schemeClr>
                </a:solidFill>
              </a:rPr>
              <a:t>isolated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1600" dirty="0" err="1" smtClean="0">
                <a:solidFill>
                  <a:schemeClr val="bg2">
                    <a:lumMod val="50000"/>
                  </a:schemeClr>
                </a:solidFill>
              </a:rPr>
              <a:t>from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1600" dirty="0" err="1" smtClean="0">
                <a:solidFill>
                  <a:schemeClr val="bg2">
                    <a:lumMod val="50000"/>
                  </a:schemeClr>
                </a:solidFill>
              </a:rPr>
              <a:t>River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1600" dirty="0" err="1" smtClean="0">
                <a:solidFill>
                  <a:schemeClr val="bg2">
                    <a:lumMod val="50000"/>
                  </a:schemeClr>
                </a:solidFill>
              </a:rPr>
              <a:t>Water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l-GR" sz="1600" dirty="0" err="1" smtClean="0">
                <a:solidFill>
                  <a:schemeClr val="bg2">
                    <a:lumMod val="50000"/>
                  </a:schemeClr>
                </a:solidFill>
              </a:rPr>
              <a:t>Wastewater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1600" dirty="0" err="1" smtClean="0">
                <a:solidFill>
                  <a:schemeClr val="bg2">
                    <a:lumMod val="50000"/>
                  </a:schemeClr>
                </a:solidFill>
              </a:rPr>
              <a:t>in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1600" dirty="0" err="1" smtClean="0">
                <a:solidFill>
                  <a:schemeClr val="bg2">
                    <a:lumMod val="50000"/>
                  </a:schemeClr>
                </a:solidFill>
              </a:rPr>
              <a:t>Boeotian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1600" dirty="0" err="1" smtClean="0">
                <a:solidFill>
                  <a:schemeClr val="bg2">
                    <a:lumMod val="50000"/>
                  </a:schemeClr>
                </a:solidFill>
              </a:rPr>
              <a:t>regional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1600" dirty="0" err="1" smtClean="0">
                <a:solidFill>
                  <a:schemeClr val="bg2">
                    <a:lumMod val="50000"/>
                  </a:schemeClr>
                </a:solidFill>
              </a:rPr>
              <a:t>district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1600" dirty="0" err="1" smtClean="0">
                <a:solidFill>
                  <a:schemeClr val="bg2">
                    <a:lumMod val="50000"/>
                  </a:schemeClr>
                </a:solidFill>
              </a:rPr>
              <a:t>of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1600" dirty="0" err="1" smtClean="0">
                <a:solidFill>
                  <a:schemeClr val="bg2">
                    <a:lumMod val="50000"/>
                  </a:schemeClr>
                </a:solidFill>
              </a:rPr>
              <a:t>Greece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» έχει ολοκληρωθεί ενώ ο έλεγχος του βρίσκεται σε εξέλιξη, με στόχο να κατατεθεί προς κρίση και δημοσίευση μέχρι μέσα στο 2022. </a:t>
            </a: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el-GR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Πειράματα σύζευξης για την εκτίμηση της ταχύτητας μετάδοσης των </a:t>
            </a:r>
            <a:r>
              <a:rPr lang="el-GR" sz="1600" dirty="0" err="1" smtClean="0">
                <a:solidFill>
                  <a:schemeClr val="bg2">
                    <a:lumMod val="50000"/>
                  </a:schemeClr>
                </a:solidFill>
              </a:rPr>
              <a:t>πλασμιδίων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el-GR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Εφαρμογή </a:t>
            </a:r>
            <a:r>
              <a:rPr lang="el-GR" sz="1600" dirty="0" err="1" smtClean="0">
                <a:solidFill>
                  <a:schemeClr val="bg2">
                    <a:lumMod val="50000"/>
                  </a:schemeClr>
                </a:solidFill>
              </a:rPr>
              <a:t>αλληλούχησης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 επόμενης γενιάς/ολικού </a:t>
            </a:r>
            <a:r>
              <a:rPr lang="el-GR" sz="1600" dirty="0" err="1" smtClean="0">
                <a:solidFill>
                  <a:schemeClr val="bg2">
                    <a:lumMod val="50000"/>
                  </a:schemeClr>
                </a:solidFill>
              </a:rPr>
              <a:t>γονιδιώματος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l-GR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447545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>
          <a:xfrm>
            <a:off x="404665" y="116632"/>
            <a:ext cx="2943199" cy="432048"/>
          </a:xfrm>
        </p:spPr>
        <p:txBody>
          <a:bodyPr/>
          <a:lstStyle/>
          <a:p>
            <a:r>
              <a:rPr lang="el-GR" sz="2800" dirty="0" smtClean="0"/>
              <a:t>Χρονοδιάγραμμα </a:t>
            </a:r>
            <a:endParaRPr lang="el-GR" sz="2800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251520" y="1253588"/>
          <a:ext cx="8352928" cy="2253466"/>
        </p:xfrm>
        <a:graphic>
          <a:graphicData uri="http://schemas.openxmlformats.org/drawingml/2006/table">
            <a:tbl>
              <a:tblPr/>
              <a:tblGrid>
                <a:gridCol w="6180965"/>
                <a:gridCol w="2171963"/>
              </a:tblGrid>
              <a:tr h="33327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Εργασίες</a:t>
                      </a:r>
                      <a:r>
                        <a:rPr lang="el-GR" sz="16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 που πρόκειται να πραγματοποιηθούν το επόμενο ακαδημαϊκό έτος </a:t>
                      </a:r>
                      <a:endParaRPr lang="el-GR" sz="1600" b="1" dirty="0">
                        <a:solidFill>
                          <a:schemeClr val="bg2">
                            <a:lumMod val="50000"/>
                          </a:schemeClr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659" marR="44659" marT="44659" marB="446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Διάρκεια</a:t>
                      </a:r>
                      <a:endParaRPr lang="el-GR" sz="1600" b="1" dirty="0">
                        <a:solidFill>
                          <a:schemeClr val="bg2">
                            <a:lumMod val="50000"/>
                          </a:schemeClr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659" marR="44659" marT="44659" marB="44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17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l-GR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Πειράματα σύζευξης</a:t>
                      </a:r>
                      <a:r>
                        <a:rPr lang="el-GR" sz="16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 </a:t>
                      </a:r>
                      <a:endParaRPr lang="el-GR" sz="1600" b="0" dirty="0">
                        <a:solidFill>
                          <a:schemeClr val="bg2">
                            <a:lumMod val="50000"/>
                          </a:schemeClr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659" marR="44659" marT="44659" marB="446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l-GR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Περίπου 2</a:t>
                      </a:r>
                      <a:r>
                        <a:rPr lang="el-GR" sz="16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 μήνες</a:t>
                      </a:r>
                      <a:endParaRPr lang="el-GR" sz="1600" b="0" dirty="0">
                        <a:solidFill>
                          <a:schemeClr val="bg2">
                            <a:lumMod val="50000"/>
                          </a:schemeClr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659" marR="44659" marT="44659" marB="446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17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l-GR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Εφαρμογή</a:t>
                      </a:r>
                      <a:r>
                        <a:rPr lang="el-GR" sz="16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 </a:t>
                      </a:r>
                      <a:r>
                        <a:rPr lang="el-GR" sz="1600" b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</a:rPr>
                        <a:t>αλληλούχησης</a:t>
                      </a:r>
                      <a:r>
                        <a:rPr lang="el-GR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</a:rPr>
                        <a:t> επόμενης γενιάς/ολικού </a:t>
                      </a:r>
                      <a:r>
                        <a:rPr lang="el-GR" sz="1600" b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</a:rPr>
                        <a:t>γονιδιώματος</a:t>
                      </a:r>
                      <a:r>
                        <a:rPr lang="el-GR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</a:rPr>
                        <a:t> (</a:t>
                      </a:r>
                      <a:r>
                        <a:rPr lang="en-US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</a:rPr>
                        <a:t>Next</a:t>
                      </a:r>
                      <a:r>
                        <a:rPr lang="en-US" sz="16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Generation/ Whole </a:t>
                      </a:r>
                      <a:r>
                        <a:rPr lang="en-US" sz="16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Genome </a:t>
                      </a:r>
                      <a:r>
                        <a:rPr lang="en-US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Sequencing)</a:t>
                      </a:r>
                      <a:endParaRPr lang="el-GR" sz="1600" b="0" dirty="0">
                        <a:solidFill>
                          <a:schemeClr val="bg2">
                            <a:lumMod val="50000"/>
                          </a:schemeClr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659" marR="44659" marT="44659" marB="446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l-GR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Περίπου</a:t>
                      </a:r>
                      <a:r>
                        <a:rPr lang="el-GR" sz="16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  5 μήνες</a:t>
                      </a:r>
                      <a:r>
                        <a:rPr lang="en-US" sz="16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 </a:t>
                      </a:r>
                      <a:endParaRPr lang="el-GR" sz="1600" b="0" dirty="0">
                        <a:solidFill>
                          <a:schemeClr val="bg2">
                            <a:lumMod val="50000"/>
                          </a:schemeClr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659" marR="44659" marT="44659" marB="446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124403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>
          <a:xfrm>
            <a:off x="0" y="2"/>
            <a:ext cx="9144001" cy="45091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Τέλος παρουσίασης </a:t>
            </a:r>
            <a:endParaRPr lang="en-US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3429000"/>
            <a:ext cx="3456481" cy="882485"/>
          </a:xfrm>
          <a:prstGeom prst="rect">
            <a:avLst/>
          </a:prstGeom>
        </p:spPr>
      </p:pic>
      <p:sp>
        <p:nvSpPr>
          <p:cNvPr id="7" name="Titel 3"/>
          <p:cNvSpPr txBox="1">
            <a:spLocks/>
          </p:cNvSpPr>
          <p:nvPr/>
        </p:nvSpPr>
        <p:spPr>
          <a:xfrm>
            <a:off x="31383" y="4540742"/>
            <a:ext cx="8424936" cy="148054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685434" rtl="0" eaLnBrk="1" latinLnBrk="0" hangingPunct="1">
              <a:spcBef>
                <a:spcPct val="0"/>
              </a:spcBef>
              <a:buNone/>
              <a:defRPr sz="4800" b="1" i="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«Μοριακή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επιδημιολογία και μελέτη των επιπέδων αντοχής</a:t>
            </a:r>
            <a:br>
              <a:rPr lang="el-GR" sz="20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περιβαλλοντικών στελεχών </a:t>
            </a:r>
            <a:r>
              <a:rPr lang="el-GR" sz="2000" i="1" dirty="0" err="1">
                <a:solidFill>
                  <a:schemeClr val="tx2">
                    <a:lumMod val="75000"/>
                  </a:schemeClr>
                </a:solidFill>
              </a:rPr>
              <a:t>Escherichia</a:t>
            </a:r>
            <a:r>
              <a:rPr lang="el-GR" sz="20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i="1" dirty="0" err="1">
                <a:solidFill>
                  <a:schemeClr val="tx2">
                    <a:lumMod val="75000"/>
                  </a:schemeClr>
                </a:solidFill>
              </a:rPr>
              <a:t>coli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: Μια προσέγγιση υπό το</a:t>
            </a:r>
            <a:br>
              <a:rPr lang="el-GR" sz="20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πρίσμα της Ενιαίας Υγείας»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ijdelijke aanduiding voor tekst 4"/>
          <p:cNvSpPr txBox="1">
            <a:spLocks/>
          </p:cNvSpPr>
          <p:nvPr/>
        </p:nvSpPr>
        <p:spPr>
          <a:xfrm>
            <a:off x="31383" y="5946738"/>
            <a:ext cx="8964487" cy="393700"/>
          </a:xfrm>
          <a:prstGeom prst="rect">
            <a:avLst/>
          </a:prstGeom>
        </p:spPr>
        <p:txBody>
          <a:bodyPr>
            <a:noAutofit/>
          </a:bodyPr>
          <a:lstStyle>
            <a:lvl1pPr marL="135659" indent="-135659" algn="l" defTabSz="685434" rtl="0" eaLnBrk="1" latinLnBrk="0" hangingPunct="1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1318" indent="-135659" algn="l" defTabSz="685434" rtl="0" eaLnBrk="1" latinLnBrk="0" hangingPunct="1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Clr>
                <a:schemeClr val="bg2"/>
              </a:buClr>
              <a:buFont typeface="Arial" panose="020B0604020202020204" pitchFamily="34" charset="0"/>
              <a:buChar char="-"/>
              <a:defRPr sz="14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685434" rtl="0" eaLnBrk="1" latinLnBrk="0" hangingPunct="1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685434" rtl="0" eaLnBrk="1" latinLnBrk="0" hangingPunct="1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None/>
              <a:defRPr sz="1600" b="1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685434" rtl="0" eaLnBrk="1" latinLnBrk="0" hangingPunct="1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None/>
              <a:defRPr sz="1600" b="1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5659" indent="-135659" algn="l" defTabSz="685434" rtl="0" eaLnBrk="1" latinLnBrk="0" hangingPunct="1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1318" indent="-135659" algn="l" defTabSz="685434" rtl="0" eaLnBrk="1" latinLnBrk="0" hangingPunct="1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Clr>
                <a:schemeClr val="bg2"/>
              </a:buClr>
              <a:buFont typeface="Arial" panose="020B0604020202020204" pitchFamily="34" charset="0"/>
              <a:buChar char="-"/>
              <a:defRPr sz="16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685434" rtl="0" eaLnBrk="1" latinLnBrk="0" hangingPunct="1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None/>
              <a:defRPr sz="14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685434" rtl="0" eaLnBrk="1" latinLnBrk="0" hangingPunct="1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None/>
              <a:defRPr sz="1600" b="1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400" dirty="0" smtClean="0">
                <a:solidFill>
                  <a:schemeClr val="bg2">
                    <a:lumMod val="75000"/>
                  </a:schemeClr>
                </a:solidFill>
              </a:rPr>
              <a:t>Ονοματεπώνυμο Υπ. Διδάκτορα: Χρυσούλα </a:t>
            </a:r>
            <a:r>
              <a:rPr lang="el-GR" sz="2400" dirty="0" err="1" smtClean="0">
                <a:solidFill>
                  <a:schemeClr val="bg2">
                    <a:lumMod val="75000"/>
                  </a:schemeClr>
                </a:solidFill>
              </a:rPr>
              <a:t>Διολή</a:t>
            </a:r>
            <a:r>
              <a:rPr lang="el-GR" sz="24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ijdelijke aanduiding voor datum 12"/>
          <p:cNvSpPr txBox="1">
            <a:spLocks/>
          </p:cNvSpPr>
          <p:nvPr/>
        </p:nvSpPr>
        <p:spPr>
          <a:xfrm>
            <a:off x="2334745" y="2413610"/>
            <a:ext cx="6598476" cy="39412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l-NL"/>
            </a:defPPr>
            <a:lvl1pPr marL="0" algn="r" defTabSz="914400" rtl="0" eaLnBrk="1" latinLnBrk="0" hangingPunct="1"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b="1" u="sng" dirty="0" smtClean="0"/>
              <a:t>2</a:t>
            </a:r>
            <a:r>
              <a:rPr lang="el-GR" sz="2400" b="1" u="sng" baseline="30000" dirty="0" smtClean="0"/>
              <a:t>η</a:t>
            </a:r>
            <a:r>
              <a:rPr lang="el-GR" sz="2400" b="1" u="sng" dirty="0" smtClean="0"/>
              <a:t> Ετήσια Έκθεση Προόδου ΕΛΚΕ - </a:t>
            </a:r>
            <a:r>
              <a:rPr lang="el-GR" sz="2400" b="1" u="sng" dirty="0" err="1"/>
              <a:t>Πα.Δ.Α</a:t>
            </a:r>
            <a:r>
              <a:rPr lang="el-GR" sz="2400" b="1" u="sng" dirty="0"/>
              <a:t>.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xmlns="" val="25268358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</a:t>
            </a:r>
            <a:endParaRPr lang="en-US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04665" y="1252836"/>
            <a:ext cx="8055767" cy="47958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bg2">
                  <a:lumMod val="50000"/>
                </a:schemeClr>
              </a:buClr>
            </a:pPr>
            <a:r>
              <a:rPr lang="el-GR" dirty="0" smtClean="0"/>
              <a:t>Στόχος και αντικείμενο διδακτορικής έρευνας</a:t>
            </a:r>
          </a:p>
          <a:p>
            <a:pPr>
              <a:lnSpc>
                <a:spcPct val="150000"/>
              </a:lnSpc>
              <a:buClr>
                <a:schemeClr val="bg2">
                  <a:lumMod val="50000"/>
                </a:schemeClr>
              </a:buClr>
            </a:pPr>
            <a:r>
              <a:rPr lang="el-GR" dirty="0" smtClean="0"/>
              <a:t>Αναφορά προόδου</a:t>
            </a:r>
          </a:p>
          <a:p>
            <a:pPr>
              <a:lnSpc>
                <a:spcPct val="150000"/>
              </a:lnSpc>
              <a:buClr>
                <a:schemeClr val="bg2">
                  <a:lumMod val="50000"/>
                </a:schemeClr>
              </a:buClr>
            </a:pPr>
            <a:r>
              <a:rPr lang="el-GR" dirty="0" smtClean="0"/>
              <a:t>Αποτελέσματα</a:t>
            </a:r>
            <a:r>
              <a:rPr lang="en-US" dirty="0" smtClean="0"/>
              <a:t> </a:t>
            </a:r>
            <a:endParaRPr lang="el-GR" dirty="0" smtClean="0"/>
          </a:p>
          <a:p>
            <a:pPr>
              <a:lnSpc>
                <a:spcPct val="150000"/>
              </a:lnSpc>
              <a:buClr>
                <a:schemeClr val="bg2">
                  <a:lumMod val="50000"/>
                </a:schemeClr>
              </a:buClr>
            </a:pPr>
            <a:r>
              <a:rPr lang="el-GR" dirty="0" smtClean="0"/>
              <a:t>Δημοσιεύσεις / συμμετοχή σε συνέδρια </a:t>
            </a:r>
            <a:endParaRPr lang="en-US" dirty="0"/>
          </a:p>
          <a:p>
            <a:pPr>
              <a:lnSpc>
                <a:spcPct val="150000"/>
              </a:lnSpc>
              <a:buClr>
                <a:schemeClr val="bg2">
                  <a:lumMod val="50000"/>
                </a:schemeClr>
              </a:buClr>
            </a:pPr>
            <a:r>
              <a:rPr lang="el-GR" dirty="0" smtClean="0"/>
              <a:t>Επόμενα ερευνητικά βήματα</a:t>
            </a:r>
          </a:p>
          <a:p>
            <a:pPr>
              <a:lnSpc>
                <a:spcPct val="150000"/>
              </a:lnSpc>
              <a:buClr>
                <a:schemeClr val="bg2">
                  <a:lumMod val="50000"/>
                </a:schemeClr>
              </a:buClr>
            </a:pPr>
            <a:r>
              <a:rPr lang="el-GR" dirty="0" smtClean="0"/>
              <a:t>Χρονοδιάγραμμα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21050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44624"/>
            <a:ext cx="7272808" cy="720080"/>
          </a:xfrm>
        </p:spPr>
        <p:txBody>
          <a:bodyPr/>
          <a:lstStyle/>
          <a:p>
            <a:r>
              <a:rPr lang="el-GR" sz="2800" dirty="0"/>
              <a:t>Στόχος </a:t>
            </a:r>
            <a:r>
              <a:rPr lang="el-GR" sz="2800" dirty="0" smtClean="0"/>
              <a:t>και αντικείμενο διδακτορικής </a:t>
            </a:r>
            <a:r>
              <a:rPr lang="el-GR" sz="2800" dirty="0"/>
              <a:t>διατριβής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35496" y="1399703"/>
            <a:ext cx="8927976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Έλεγχος των επιπέδων ευαισθησίας στα αντιβιοτικά περιβαλλοντικών και κλινικών στελεχών </a:t>
            </a:r>
            <a:r>
              <a:rPr lang="el-GR" sz="1600" i="1" dirty="0" smtClean="0">
                <a:solidFill>
                  <a:schemeClr val="bg2">
                    <a:lumMod val="50000"/>
                  </a:schemeClr>
                </a:solidFill>
              </a:rPr>
              <a:t>E. </a:t>
            </a:r>
            <a:r>
              <a:rPr lang="el-GR" sz="1600" i="1" dirty="0" err="1" smtClean="0">
                <a:solidFill>
                  <a:schemeClr val="bg2">
                    <a:lumMod val="50000"/>
                  </a:schemeClr>
                </a:solidFill>
              </a:rPr>
              <a:t>coli</a:t>
            </a:r>
            <a:endParaRPr lang="el-GR" sz="1600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el-GR" sz="1600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Η ανίχνευση των γονιδίων αντοχής, που ευθύνονται για το προφίλ αντοχής των στελεχών</a:t>
            </a:r>
            <a:endParaRPr lang="el-GR" sz="1600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el-GR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 Ανίχνευση των γονοτύπων που κυκλοφορούν στο υδάτινο και στο κλινικό περιβάλλον (</a:t>
            </a:r>
            <a:r>
              <a:rPr lang="el-GR" sz="1600" dirty="0" err="1" smtClean="0">
                <a:solidFill>
                  <a:schemeClr val="bg2">
                    <a:lumMod val="50000"/>
                  </a:schemeClr>
                </a:solidFill>
              </a:rPr>
              <a:t>phylogrouping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, PFGE, MLST, NGS) με σκοπό: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Τον επιδημιολογικό συσχετισμό των γονοτύπων που κυκλοφορούν στα υδάτινα οικοσυστήματα με      αυτούς που κυριαρχούν στο νοσοκομείο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Την μελέτη των γονότυπων που κυκλοφορούν στα υπό μελέτη ενδιαιτήματα και τη συσχέτισή τους με αυτούς που κυκλοφορούν σε όλο τον κόσμο</a:t>
            </a:r>
          </a:p>
          <a:p>
            <a:pPr lvl="1" algn="just">
              <a:buFont typeface="Wingdings" pitchFamily="2" charset="2"/>
              <a:buChar char="§"/>
            </a:pPr>
            <a:endParaRPr lang="el-GR" sz="1600" dirty="0" smtClean="0"/>
          </a:p>
          <a:p>
            <a:pPr marL="342900" indent="-342900" algn="just">
              <a:buFont typeface="+mj-lt"/>
              <a:buAutoNum type="arabicPeriod"/>
            </a:pPr>
            <a:endParaRPr lang="el-GR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372509384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4665" y="44624"/>
            <a:ext cx="7335688" cy="432048"/>
          </a:xfrm>
        </p:spPr>
        <p:txBody>
          <a:bodyPr/>
          <a:lstStyle/>
          <a:p>
            <a:r>
              <a:rPr lang="el-GR" sz="2800" dirty="0"/>
              <a:t>Αναφορά προόδου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107504" y="836712"/>
            <a:ext cx="88924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lnSpc>
                <a:spcPct val="150000"/>
              </a:lnSpc>
              <a:buAutoNum type="arabicPeriod"/>
            </a:pP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Μοριακή ανίχνευση γονιδίων αντοχής 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28600" indent="-228600" algn="just">
              <a:lnSpc>
                <a:spcPct val="150000"/>
              </a:lnSpc>
              <a:buAutoNum type="arabicPeriod"/>
            </a:pPr>
            <a:endParaRPr lang="el-GR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28600" indent="-228600" algn="just">
              <a:lnSpc>
                <a:spcPct val="150000"/>
              </a:lnSpc>
              <a:buAutoNum type="arabicPeriod"/>
            </a:pP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Ανάλυση των αλληλουχιών των γονιδίων αντοχής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28600" indent="-228600" algn="just">
              <a:lnSpc>
                <a:spcPct val="150000"/>
              </a:lnSpc>
              <a:buAutoNum type="arabicPeriod"/>
            </a:pPr>
            <a:endParaRPr lang="el-GR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28600" indent="-228600" algn="just">
              <a:lnSpc>
                <a:spcPct val="150000"/>
              </a:lnSpc>
              <a:buAutoNum type="arabicPeriod"/>
            </a:pPr>
            <a:r>
              <a:rPr lang="el-GR" dirty="0">
                <a:solidFill>
                  <a:schemeClr val="bg2">
                    <a:lumMod val="50000"/>
                  </a:schemeClr>
                </a:solidFill>
              </a:rPr>
              <a:t>Τ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υποποίηση αντιπροσωπευτικών περιβαλλοντικών και κλινικών στελεχών </a:t>
            </a:r>
            <a:r>
              <a:rPr lang="el-GR" i="1" dirty="0" smtClean="0">
                <a:solidFill>
                  <a:schemeClr val="bg2">
                    <a:lumMod val="50000"/>
                  </a:schemeClr>
                </a:solidFill>
              </a:rPr>
              <a:t>E. </a:t>
            </a:r>
            <a:r>
              <a:rPr lang="el-GR" i="1" dirty="0" err="1" smtClean="0">
                <a:solidFill>
                  <a:schemeClr val="bg2">
                    <a:lumMod val="50000"/>
                  </a:schemeClr>
                </a:solidFill>
              </a:rPr>
              <a:t>coli</a:t>
            </a:r>
            <a:r>
              <a:rPr lang="el-G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με τη μέθοδο της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PFGE (pulse field gel electrophoresis)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 αφαιρέθηκε από το ερευνητικό πρωτόκολλο  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28600" indent="-228600" algn="just">
              <a:lnSpc>
                <a:spcPct val="150000"/>
              </a:lnSpc>
              <a:buAutoNum type="arabicPeriod"/>
            </a:pPr>
            <a:endParaRPr lang="el-GR" i="1" dirty="0">
              <a:solidFill>
                <a:schemeClr val="bg2">
                  <a:lumMod val="50000"/>
                </a:schemeClr>
              </a:solidFill>
            </a:endParaRPr>
          </a:p>
          <a:p>
            <a:pPr marL="228600" indent="-228600" algn="just">
              <a:lnSpc>
                <a:spcPct val="150000"/>
              </a:lnSpc>
              <a:buAutoNum type="arabicPeriod"/>
            </a:pPr>
            <a:r>
              <a:rPr lang="el-GR" dirty="0" err="1" smtClean="0">
                <a:solidFill>
                  <a:schemeClr val="bg2">
                    <a:lumMod val="50000"/>
                  </a:schemeClr>
                </a:solidFill>
              </a:rPr>
              <a:t>Πλασμιδιακή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 ανάλυση κατά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Portnoy 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σε αντιπροσωπευτικά περιβαλλοντικά και κλινικά στελέχη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E. coli</a:t>
            </a:r>
          </a:p>
        </p:txBody>
      </p:sp>
    </p:spTree>
    <p:extLst>
      <p:ext uri="{BB962C8B-B14F-4D97-AF65-F5344CB8AC3E}">
        <p14:creationId xmlns:p14="http://schemas.microsoft.com/office/powerpoint/2010/main" xmlns="" val="24748066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>
          <a:xfrm>
            <a:off x="1187624" y="44624"/>
            <a:ext cx="6696744" cy="504056"/>
          </a:xfrm>
        </p:spPr>
        <p:txBody>
          <a:bodyPr/>
          <a:lstStyle/>
          <a:p>
            <a:pPr algn="ctr"/>
            <a:r>
              <a:rPr lang="el-GR" sz="1800" dirty="0"/>
              <a:t>Αποτελέσματα της Μοριακής Ανίχνευσης Γονιδίων </a:t>
            </a:r>
            <a:r>
              <a:rPr lang="el-GR" sz="1800" dirty="0" smtClean="0"/>
              <a:t>Αντοχής</a:t>
            </a:r>
            <a:endParaRPr lang="el-GR" sz="1800" dirty="0"/>
          </a:p>
        </p:txBody>
      </p:sp>
      <p:sp>
        <p:nvSpPr>
          <p:cNvPr id="7" name="6 - TextBox"/>
          <p:cNvSpPr txBox="1"/>
          <p:nvPr/>
        </p:nvSpPr>
        <p:spPr>
          <a:xfrm>
            <a:off x="1475656" y="5580529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chemeClr val="bg2">
                    <a:lumMod val="50000"/>
                  </a:schemeClr>
                </a:solidFill>
              </a:rPr>
              <a:t>Εικόνα 1: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1600" i="1" dirty="0" smtClean="0">
                <a:solidFill>
                  <a:schemeClr val="bg2">
                    <a:lumMod val="50000"/>
                  </a:schemeClr>
                </a:solidFill>
              </a:rPr>
              <a:t> Σ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υχνότητα εμφάνισης του κάθε γονιδίου αντοχής στα στελέχη των διαφορετικών ενδιαιτημάτων</a:t>
            </a:r>
            <a:endParaRPr lang="el-GR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144016" y="554788"/>
            <a:ext cx="8676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chemeClr val="bg2">
                    <a:lumMod val="50000"/>
                  </a:schemeClr>
                </a:solidFill>
              </a:rPr>
              <a:t>80 </a:t>
            </a:r>
            <a:r>
              <a:rPr lang="en-US" sz="1200" b="1" dirty="0" smtClean="0">
                <a:solidFill>
                  <a:schemeClr val="bg2">
                    <a:lumMod val="50000"/>
                  </a:schemeClr>
                </a:solidFill>
              </a:rPr>
              <a:t>DDST </a:t>
            </a:r>
            <a:r>
              <a:rPr lang="el-GR" sz="1200" b="1" dirty="0" smtClean="0">
                <a:solidFill>
                  <a:schemeClr val="bg2">
                    <a:lumMod val="50000"/>
                  </a:schemeClr>
                </a:solidFill>
              </a:rPr>
              <a:t>θετικά στελέχη </a:t>
            </a:r>
            <a:r>
              <a:rPr lang="el-GR" sz="1200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 έλεγχος παρουσίας γονιδίων που εκφράζουν για εκτεταμένου φάσματος </a:t>
            </a:r>
            <a:r>
              <a:rPr lang="el-GR" sz="1200" b="1" dirty="0" err="1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κεφαλοσπορινάσες</a:t>
            </a:r>
            <a:r>
              <a:rPr lang="el-GR" sz="1200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 (</a:t>
            </a:r>
            <a:r>
              <a:rPr lang="en-US" sz="1200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ESBLs)</a:t>
            </a:r>
            <a:r>
              <a:rPr lang="el-GR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l-GR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l-GR" sz="1200" dirty="0" smtClean="0">
                <a:solidFill>
                  <a:schemeClr val="bg2">
                    <a:lumMod val="50000"/>
                  </a:schemeClr>
                </a:solidFill>
              </a:rPr>
              <a:t> 52/80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el-GR" sz="1200" dirty="0" smtClean="0">
                <a:solidFill>
                  <a:schemeClr val="bg2">
                    <a:lumMod val="50000"/>
                  </a:schemeClr>
                </a:solidFill>
              </a:rPr>
              <a:t>65%)  </a:t>
            </a:r>
            <a:r>
              <a:rPr lang="en-US" sz="1200" b="1" dirty="0" err="1" smtClean="0">
                <a:solidFill>
                  <a:schemeClr val="bg2">
                    <a:lumMod val="50000"/>
                  </a:schemeClr>
                </a:solidFill>
              </a:rPr>
              <a:t>bla</a:t>
            </a:r>
            <a:r>
              <a:rPr lang="en-US" sz="1200" b="1" baseline="-25000" dirty="0" err="1" smtClean="0">
                <a:solidFill>
                  <a:schemeClr val="bg2">
                    <a:lumMod val="50000"/>
                  </a:schemeClr>
                </a:solidFill>
              </a:rPr>
              <a:t>CTX</a:t>
            </a:r>
            <a:r>
              <a:rPr lang="el-GR" sz="1200" b="1" baseline="-25000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n-US" sz="1200" b="1" baseline="-25000" dirty="0" smtClean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lang="el-GR" sz="1200" b="1" baseline="-25000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n-US" sz="1200" b="1" baseline="-25000" dirty="0" smtClean="0">
                <a:solidFill>
                  <a:schemeClr val="bg2">
                    <a:lumMod val="50000"/>
                  </a:schemeClr>
                </a:solidFill>
              </a:rPr>
              <a:t>group</a:t>
            </a:r>
            <a:r>
              <a:rPr lang="el-GR" sz="1200" b="1" baseline="-25000" dirty="0" smtClean="0">
                <a:solidFill>
                  <a:schemeClr val="bg2">
                    <a:lumMod val="50000"/>
                  </a:schemeClr>
                </a:solidFill>
              </a:rPr>
              <a:t> 1</a:t>
            </a:r>
            <a:r>
              <a:rPr lang="en-US" sz="1200" b="1" baseline="-25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1200" dirty="0" smtClean="0">
                <a:solidFill>
                  <a:schemeClr val="bg2">
                    <a:lumMod val="50000"/>
                  </a:schemeClr>
                </a:solidFill>
              </a:rPr>
              <a:t>, 7/80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el-GR" sz="1200" dirty="0" smtClean="0">
                <a:solidFill>
                  <a:schemeClr val="bg2">
                    <a:lumMod val="50000"/>
                  </a:schemeClr>
                </a:solidFill>
              </a:rPr>
              <a:t>9%)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bg2">
                    <a:lumMod val="50000"/>
                  </a:schemeClr>
                </a:solidFill>
              </a:rPr>
              <a:t>bla</a:t>
            </a:r>
            <a:r>
              <a:rPr lang="en-US" sz="1200" b="1" baseline="-25000" dirty="0" err="1" smtClean="0">
                <a:solidFill>
                  <a:schemeClr val="bg2">
                    <a:lumMod val="50000"/>
                  </a:schemeClr>
                </a:solidFill>
              </a:rPr>
              <a:t>CTX</a:t>
            </a:r>
            <a:r>
              <a:rPr lang="el-GR" sz="1200" b="1" baseline="-25000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n-US" sz="1200" b="1" baseline="-25000" dirty="0" smtClean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lang="el-GR" sz="1200" b="1" baseline="-25000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n-US" sz="1200" b="1" baseline="-25000" dirty="0" smtClean="0">
                <a:solidFill>
                  <a:schemeClr val="bg2">
                    <a:lumMod val="50000"/>
                  </a:schemeClr>
                </a:solidFill>
              </a:rPr>
              <a:t>group</a:t>
            </a:r>
            <a:r>
              <a:rPr lang="el-GR" sz="1200" b="1" baseline="-25000" dirty="0" smtClean="0">
                <a:solidFill>
                  <a:schemeClr val="bg2">
                    <a:lumMod val="50000"/>
                  </a:schemeClr>
                </a:solidFill>
              </a:rPr>
              <a:t> 9 </a:t>
            </a:r>
            <a:r>
              <a:rPr lang="el-GR" sz="1200" dirty="0" smtClean="0">
                <a:solidFill>
                  <a:schemeClr val="bg2">
                    <a:lumMod val="50000"/>
                  </a:schemeClr>
                </a:solidFill>
              </a:rPr>
              <a:t>, 14/80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el-GR" sz="1200" dirty="0" smtClean="0">
                <a:solidFill>
                  <a:schemeClr val="bg2">
                    <a:lumMod val="50000"/>
                  </a:schemeClr>
                </a:solidFill>
              </a:rPr>
              <a:t>17.5%) </a:t>
            </a:r>
            <a:r>
              <a:rPr lang="en-US" sz="1200" b="1" dirty="0" err="1" smtClean="0">
                <a:solidFill>
                  <a:schemeClr val="bg2">
                    <a:lumMod val="50000"/>
                  </a:schemeClr>
                </a:solidFill>
              </a:rPr>
              <a:t>bla</a:t>
            </a:r>
            <a:r>
              <a:rPr lang="en-US" sz="1200" b="1" baseline="-25000" dirty="0" err="1" smtClean="0">
                <a:solidFill>
                  <a:schemeClr val="bg2">
                    <a:lumMod val="50000"/>
                  </a:schemeClr>
                </a:solidFill>
              </a:rPr>
              <a:t>TEM</a:t>
            </a:r>
            <a:r>
              <a:rPr lang="en-US" sz="1200" baseline="-25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1200" dirty="0" smtClean="0">
                <a:solidFill>
                  <a:schemeClr val="bg2">
                    <a:lumMod val="50000"/>
                  </a:schemeClr>
                </a:solidFill>
              </a:rPr>
              <a:t>, 17/80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el-GR" sz="1200" dirty="0" smtClean="0">
                <a:solidFill>
                  <a:schemeClr val="bg2">
                    <a:lumMod val="50000"/>
                  </a:schemeClr>
                </a:solidFill>
              </a:rPr>
              <a:t>21%) </a:t>
            </a:r>
            <a:r>
              <a:rPr lang="en-US" sz="1200" b="1" dirty="0" err="1" smtClean="0">
                <a:solidFill>
                  <a:schemeClr val="bg2">
                    <a:lumMod val="50000"/>
                  </a:schemeClr>
                </a:solidFill>
              </a:rPr>
              <a:t>bla</a:t>
            </a:r>
            <a:r>
              <a:rPr lang="en-US" sz="1200" b="1" baseline="-25000" dirty="0" err="1" smtClean="0">
                <a:solidFill>
                  <a:schemeClr val="bg2">
                    <a:lumMod val="50000"/>
                  </a:schemeClr>
                </a:solidFill>
              </a:rPr>
              <a:t>SHV</a:t>
            </a:r>
            <a:r>
              <a:rPr lang="en-US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l-GR" sz="1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l-GR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1200" dirty="0" smtClean="0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DDST </a:t>
            </a:r>
            <a:r>
              <a:rPr lang="el-GR" sz="1200" dirty="0" smtClean="0">
                <a:solidFill>
                  <a:schemeClr val="bg2">
                    <a:lumMod val="50000"/>
                  </a:schemeClr>
                </a:solidFill>
              </a:rPr>
              <a:t>θετικό+ μειωμένη ευαισθησία στις </a:t>
            </a:r>
            <a:r>
              <a:rPr lang="el-GR" sz="1200" dirty="0" err="1" smtClean="0">
                <a:solidFill>
                  <a:schemeClr val="bg2">
                    <a:lumMod val="50000"/>
                  </a:schemeClr>
                </a:solidFill>
              </a:rPr>
              <a:t>καρβαπενέμες</a:t>
            </a:r>
            <a:r>
              <a:rPr lang="el-GR" sz="1200" dirty="0" smtClean="0">
                <a:solidFill>
                  <a:schemeClr val="bg2">
                    <a:lumMod val="50000"/>
                  </a:schemeClr>
                </a:solidFill>
              </a:rPr>
              <a:t> +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CIM </a:t>
            </a:r>
            <a:r>
              <a:rPr lang="el-GR" sz="1200" dirty="0" err="1" smtClean="0">
                <a:solidFill>
                  <a:schemeClr val="bg2">
                    <a:lumMod val="50000"/>
                  </a:schemeClr>
                </a:solidFill>
              </a:rPr>
              <a:t>θετικό</a:t>
            </a:r>
            <a:r>
              <a:rPr lang="el-GR" sz="1200" dirty="0" err="1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</a:t>
            </a:r>
            <a:r>
              <a:rPr lang="el-GR" sz="1200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el-GR" sz="1200" dirty="0" smtClean="0">
                <a:solidFill>
                  <a:schemeClr val="bg2">
                    <a:lumMod val="50000"/>
                  </a:schemeClr>
                </a:solidFill>
              </a:rPr>
              <a:t> γονίδιο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OXA</a:t>
            </a:r>
            <a:r>
              <a:rPr lang="el-GR" sz="1200" dirty="0" smtClean="0">
                <a:solidFill>
                  <a:schemeClr val="bg2">
                    <a:lumMod val="50000"/>
                  </a:schemeClr>
                </a:solidFill>
              </a:rPr>
              <a:t>-48. </a:t>
            </a:r>
            <a:endParaRPr lang="el-GR" sz="1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en-US" sz="1200" b="1" dirty="0" smtClean="0">
                <a:solidFill>
                  <a:schemeClr val="bg2">
                    <a:lumMod val="50000"/>
                  </a:schemeClr>
                </a:solidFill>
              </a:rPr>
              <a:t>DDST </a:t>
            </a:r>
            <a:r>
              <a:rPr lang="el-GR" sz="1200" b="1" dirty="0" smtClean="0">
                <a:solidFill>
                  <a:schemeClr val="bg2">
                    <a:lumMod val="50000"/>
                  </a:schemeClr>
                </a:solidFill>
              </a:rPr>
              <a:t>αρνητικά  </a:t>
            </a:r>
            <a:r>
              <a:rPr lang="en-US" sz="1200" b="1" dirty="0" smtClean="0">
                <a:solidFill>
                  <a:schemeClr val="bg2">
                    <a:lumMod val="50000"/>
                  </a:schemeClr>
                </a:solidFill>
              </a:rPr>
              <a:t>AMC</a:t>
            </a:r>
            <a:r>
              <a:rPr lang="en-US" sz="1200" b="1" baseline="-25000" dirty="0" smtClean="0">
                <a:solidFill>
                  <a:schemeClr val="bg2">
                    <a:lumMod val="50000"/>
                  </a:schemeClr>
                </a:solidFill>
              </a:rPr>
              <a:t>R</a:t>
            </a:r>
            <a:r>
              <a:rPr lang="en-US" sz="1200" b="1" dirty="0" smtClean="0">
                <a:solidFill>
                  <a:schemeClr val="bg2">
                    <a:lumMod val="50000"/>
                  </a:schemeClr>
                </a:solidFill>
              </a:rPr>
              <a:t>+FOX</a:t>
            </a:r>
            <a:r>
              <a:rPr lang="en-US" sz="1200" b="1" baseline="-25000" dirty="0" smtClean="0">
                <a:solidFill>
                  <a:schemeClr val="bg2">
                    <a:lumMod val="50000"/>
                  </a:schemeClr>
                </a:solidFill>
              </a:rPr>
              <a:t>R  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</a:t>
            </a:r>
            <a:r>
              <a:rPr lang="el-GR" sz="1200" dirty="0" smtClean="0">
                <a:solidFill>
                  <a:schemeClr val="bg2">
                    <a:lumMod val="50000"/>
                  </a:schemeClr>
                </a:solidFill>
              </a:rPr>
              <a:t> γονίδιο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AmpC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CMY</a:t>
            </a:r>
            <a:r>
              <a:rPr lang="el-GR" sz="1200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like </a:t>
            </a:r>
            <a:r>
              <a:rPr lang="el-GR" sz="1200" dirty="0" smtClean="0">
                <a:solidFill>
                  <a:schemeClr val="bg2">
                    <a:lumMod val="50000"/>
                  </a:schemeClr>
                </a:solidFill>
              </a:rPr>
              <a:t>και </a:t>
            </a:r>
            <a:r>
              <a:rPr lang="el-GR" sz="1200" dirty="0" err="1" smtClean="0">
                <a:solidFill>
                  <a:schemeClr val="bg2">
                    <a:lumMod val="50000"/>
                  </a:schemeClr>
                </a:solidFill>
              </a:rPr>
              <a:t>και</a:t>
            </a:r>
            <a:r>
              <a:rPr lang="el-GR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FOX</a:t>
            </a:r>
            <a:r>
              <a:rPr lang="el-GR" sz="1200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like</a:t>
            </a:r>
            <a:r>
              <a:rPr lang="el-GR" sz="12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11" name="4 - Γράφημα"/>
          <p:cNvGraphicFramePr/>
          <p:nvPr/>
        </p:nvGraphicFramePr>
        <p:xfrm>
          <a:off x="467544" y="1916832"/>
          <a:ext cx="8208912" cy="3507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1030172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>
          <a:xfrm>
            <a:off x="1187624" y="44624"/>
            <a:ext cx="6696744" cy="504056"/>
          </a:xfrm>
        </p:spPr>
        <p:txBody>
          <a:bodyPr/>
          <a:lstStyle/>
          <a:p>
            <a:pPr algn="ctr"/>
            <a:r>
              <a:rPr lang="el-GR" sz="1800" dirty="0"/>
              <a:t>Αποτελέσματα της </a:t>
            </a:r>
            <a:r>
              <a:rPr lang="el-GR" sz="1800" dirty="0" smtClean="0"/>
              <a:t>Ανάλυσης Αλληλουχιών των Γονιδίων Αντοχής</a:t>
            </a:r>
            <a:endParaRPr lang="el-GR" sz="1800" dirty="0"/>
          </a:p>
        </p:txBody>
      </p:sp>
      <p:sp>
        <p:nvSpPr>
          <p:cNvPr id="14" name="Θέση κατακόρυφου κειμένου 13"/>
          <p:cNvSpPr>
            <a:spLocks noGrp="1"/>
          </p:cNvSpPr>
          <p:nvPr>
            <p:ph type="body" orient="vert" idx="1"/>
          </p:nvPr>
        </p:nvSpPr>
        <p:spPr>
          <a:xfrm>
            <a:off x="215516" y="666564"/>
            <a:ext cx="7740860" cy="890228"/>
          </a:xfrm>
        </p:spPr>
        <p:txBody>
          <a:bodyPr>
            <a:noAutofit/>
          </a:bodyPr>
          <a:lstStyle/>
          <a:p>
            <a:endParaRPr lang="el-GR" sz="140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l-GR" sz="1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11770"/>
          <a:stretch>
            <a:fillRect/>
          </a:stretch>
        </p:blipFill>
        <p:spPr bwMode="auto">
          <a:xfrm>
            <a:off x="146292" y="692696"/>
            <a:ext cx="859642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- Ορθογώνιο"/>
          <p:cNvSpPr/>
          <p:nvPr/>
        </p:nvSpPr>
        <p:spPr>
          <a:xfrm>
            <a:off x="323528" y="4563125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chemeClr val="bg2">
                    <a:lumMod val="50000"/>
                  </a:schemeClr>
                </a:solidFill>
              </a:rPr>
              <a:t>Εικόνα 2: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 Φυλογενετική συγγένεια </a:t>
            </a:r>
          </a:p>
          <a:p>
            <a:r>
              <a:rPr lang="el-GR" sz="1600" b="1" dirty="0" smtClean="0">
                <a:solidFill>
                  <a:schemeClr val="bg2">
                    <a:lumMod val="50000"/>
                  </a:schemeClr>
                </a:solidFill>
              </a:rPr>
              <a:t>α)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 μεταξύ των αλληλουχιών των γονιδίων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CTX-M-group 1 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και των αλληλουχιών αναφοράς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(NG_048935, NG_048897.1) 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r>
              <a:rPr lang="el-GR" sz="1600" b="1" dirty="0" smtClean="0">
                <a:solidFill>
                  <a:schemeClr val="bg2">
                    <a:lumMod val="50000"/>
                  </a:schemeClr>
                </a:solidFill>
              </a:rPr>
              <a:t>β) 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μεταξύ των αλληλουχιών των γονιδίων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CTX-M-group 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9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και των αλληλουχιών αναφοράς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14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NG_048921.1, NG_048929.1, NG_049043) </a:t>
            </a:r>
            <a:endParaRPr lang="el-GR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χρησιμοποιώντας τη μέθοδο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Maximum likelihood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l-GR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7020272" y="3861048"/>
            <a:ext cx="1872208" cy="132343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2">
                    <a:lumMod val="50000"/>
                  </a:schemeClr>
                </a:solidFill>
              </a:rPr>
              <a:t>HWW:</a:t>
            </a:r>
            <a:r>
              <a:rPr lang="el-GR" sz="10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000" i="1" dirty="0" smtClean="0">
                <a:solidFill>
                  <a:schemeClr val="bg2">
                    <a:lumMod val="50000"/>
                  </a:schemeClr>
                </a:solidFill>
              </a:rPr>
              <a:t>Hospital waste water</a:t>
            </a:r>
          </a:p>
          <a:p>
            <a:r>
              <a:rPr lang="en-US" sz="1000" i="1" dirty="0" smtClean="0">
                <a:solidFill>
                  <a:schemeClr val="bg2">
                    <a:lumMod val="50000"/>
                  </a:schemeClr>
                </a:solidFill>
              </a:rPr>
              <a:t>WWTP: Wastewater Treatment Plant</a:t>
            </a:r>
          </a:p>
          <a:p>
            <a:r>
              <a:rPr lang="en-US" sz="1000" i="1" dirty="0" smtClean="0">
                <a:solidFill>
                  <a:schemeClr val="bg2">
                    <a:lumMod val="50000"/>
                  </a:schemeClr>
                </a:solidFill>
              </a:rPr>
              <a:t>RWS1:</a:t>
            </a:r>
            <a:r>
              <a:rPr lang="el-GR" sz="10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000" i="1" dirty="0" smtClean="0">
                <a:solidFill>
                  <a:schemeClr val="bg2">
                    <a:lumMod val="50000"/>
                  </a:schemeClr>
                </a:solidFill>
              </a:rPr>
              <a:t>River Water Sample from </a:t>
            </a:r>
            <a:r>
              <a:rPr lang="en-US" sz="1000" i="1" dirty="0" err="1" smtClean="0">
                <a:solidFill>
                  <a:schemeClr val="bg2">
                    <a:lumMod val="50000"/>
                  </a:schemeClr>
                </a:solidFill>
              </a:rPr>
              <a:t>Erkina</a:t>
            </a:r>
            <a:r>
              <a:rPr lang="en-US" sz="1000" i="1" dirty="0" smtClean="0">
                <a:solidFill>
                  <a:schemeClr val="bg2">
                    <a:lumMod val="50000"/>
                  </a:schemeClr>
                </a:solidFill>
              </a:rPr>
              <a:t> River</a:t>
            </a:r>
          </a:p>
          <a:p>
            <a:r>
              <a:rPr lang="en-US" sz="1000" i="1" dirty="0" smtClean="0">
                <a:solidFill>
                  <a:schemeClr val="bg2">
                    <a:lumMod val="50000"/>
                  </a:schemeClr>
                </a:solidFill>
              </a:rPr>
              <a:t>RWS2:</a:t>
            </a:r>
            <a:r>
              <a:rPr lang="el-GR" sz="10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000" i="1" dirty="0" smtClean="0">
                <a:solidFill>
                  <a:schemeClr val="bg2">
                    <a:lumMod val="50000"/>
                  </a:schemeClr>
                </a:solidFill>
              </a:rPr>
              <a:t>River Water Sample from V. </a:t>
            </a:r>
            <a:r>
              <a:rPr lang="en-US" sz="1000" i="1" dirty="0" err="1" smtClean="0">
                <a:solidFill>
                  <a:schemeClr val="bg2">
                    <a:lumMod val="50000"/>
                  </a:schemeClr>
                </a:solidFill>
              </a:rPr>
              <a:t>Kifisso</a:t>
            </a:r>
            <a:r>
              <a:rPr lang="en-US" sz="1000" i="1" dirty="0" smtClean="0">
                <a:solidFill>
                  <a:schemeClr val="bg2">
                    <a:lumMod val="50000"/>
                  </a:schemeClr>
                </a:solidFill>
              </a:rPr>
              <a:t> River</a:t>
            </a:r>
          </a:p>
          <a:p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el-G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18127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804" y="404664"/>
            <a:ext cx="7064474" cy="23042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9" y="2852936"/>
            <a:ext cx="6984775" cy="1944216"/>
          </a:xfrm>
          <a:prstGeom prst="rect">
            <a:avLst/>
          </a:prstGeom>
        </p:spPr>
      </p:pic>
      <p:sp>
        <p:nvSpPr>
          <p:cNvPr id="4" name="3 - Ορθογώνιο"/>
          <p:cNvSpPr/>
          <p:nvPr/>
        </p:nvSpPr>
        <p:spPr>
          <a:xfrm>
            <a:off x="395536" y="4638035"/>
            <a:ext cx="6696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chemeClr val="bg2">
                    <a:lumMod val="50000"/>
                  </a:schemeClr>
                </a:solidFill>
              </a:rPr>
              <a:t>Εικόνα 3: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 Φυλογενετική συγγένεια</a:t>
            </a:r>
          </a:p>
          <a:p>
            <a:r>
              <a:rPr lang="el-GR" sz="1600" b="1" dirty="0" smtClean="0">
                <a:solidFill>
                  <a:schemeClr val="bg2">
                    <a:lumMod val="50000"/>
                  </a:schemeClr>
                </a:solidFill>
              </a:rPr>
              <a:t>α)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 μεταξύ των αλληλουχιών των γονιδίων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SHV 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και των αλληλουχιών αναφοράς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(NG_050008.1, NG_049989.1, NG_050087.1) </a:t>
            </a:r>
            <a:r>
              <a:rPr lang="el-GR" sz="1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l-GR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l-GR" sz="1600" b="1" dirty="0" smtClean="0">
                <a:solidFill>
                  <a:schemeClr val="bg2">
                    <a:lumMod val="50000"/>
                  </a:schemeClr>
                </a:solidFill>
              </a:rPr>
              <a:t>β) 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μεταξύ των αλληλουχιών των γονιδίων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TEM </a:t>
            </a:r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και των αλληλουχιών αναφοράς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14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NG_088448.1, NG_050145.1) </a:t>
            </a:r>
          </a:p>
          <a:p>
            <a:r>
              <a:rPr lang="el-GR" sz="1600" dirty="0" smtClean="0">
                <a:solidFill>
                  <a:schemeClr val="bg2">
                    <a:lumMod val="50000"/>
                  </a:schemeClr>
                </a:solidFill>
              </a:rPr>
              <a:t>χρησιμοποιώντας τη μέθοδο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Maximum likelihood</a:t>
            </a:r>
            <a:endParaRPr lang="el-GR" sz="16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7020272" y="3861048"/>
            <a:ext cx="1872208" cy="132343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2">
                    <a:lumMod val="50000"/>
                  </a:schemeClr>
                </a:solidFill>
              </a:rPr>
              <a:t>HWW:</a:t>
            </a:r>
            <a:r>
              <a:rPr lang="el-GR" sz="10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000" i="1" dirty="0" smtClean="0">
                <a:solidFill>
                  <a:schemeClr val="bg2">
                    <a:lumMod val="50000"/>
                  </a:schemeClr>
                </a:solidFill>
              </a:rPr>
              <a:t>Hospital waste water</a:t>
            </a:r>
          </a:p>
          <a:p>
            <a:r>
              <a:rPr lang="en-US" sz="1000" i="1" dirty="0" smtClean="0">
                <a:solidFill>
                  <a:schemeClr val="bg2">
                    <a:lumMod val="50000"/>
                  </a:schemeClr>
                </a:solidFill>
              </a:rPr>
              <a:t>WWTP: Wastewater Treatment Plant</a:t>
            </a:r>
          </a:p>
          <a:p>
            <a:r>
              <a:rPr lang="en-US" sz="1000" i="1" dirty="0" smtClean="0">
                <a:solidFill>
                  <a:schemeClr val="bg2">
                    <a:lumMod val="50000"/>
                  </a:schemeClr>
                </a:solidFill>
              </a:rPr>
              <a:t>RWS1:</a:t>
            </a:r>
            <a:r>
              <a:rPr lang="el-GR" sz="10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000" i="1" dirty="0" smtClean="0">
                <a:solidFill>
                  <a:schemeClr val="bg2">
                    <a:lumMod val="50000"/>
                  </a:schemeClr>
                </a:solidFill>
              </a:rPr>
              <a:t>River Water Sample from </a:t>
            </a:r>
            <a:r>
              <a:rPr lang="en-US" sz="1000" i="1" dirty="0" err="1" smtClean="0">
                <a:solidFill>
                  <a:schemeClr val="bg2">
                    <a:lumMod val="50000"/>
                  </a:schemeClr>
                </a:solidFill>
              </a:rPr>
              <a:t>Erkina</a:t>
            </a:r>
            <a:r>
              <a:rPr lang="en-US" sz="1000" i="1" dirty="0" smtClean="0">
                <a:solidFill>
                  <a:schemeClr val="bg2">
                    <a:lumMod val="50000"/>
                  </a:schemeClr>
                </a:solidFill>
              </a:rPr>
              <a:t> River</a:t>
            </a:r>
          </a:p>
          <a:p>
            <a:r>
              <a:rPr lang="en-US" sz="1000" i="1" dirty="0" smtClean="0">
                <a:solidFill>
                  <a:schemeClr val="bg2">
                    <a:lumMod val="50000"/>
                  </a:schemeClr>
                </a:solidFill>
              </a:rPr>
              <a:t>RWS2:</a:t>
            </a:r>
            <a:r>
              <a:rPr lang="el-GR" sz="10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000" i="1" dirty="0" smtClean="0">
                <a:solidFill>
                  <a:schemeClr val="bg2">
                    <a:lumMod val="50000"/>
                  </a:schemeClr>
                </a:solidFill>
              </a:rPr>
              <a:t>River Water Sample from V. </a:t>
            </a:r>
            <a:r>
              <a:rPr lang="en-US" sz="1000" i="1" dirty="0" err="1" smtClean="0">
                <a:solidFill>
                  <a:schemeClr val="bg2">
                    <a:lumMod val="50000"/>
                  </a:schemeClr>
                </a:solidFill>
              </a:rPr>
              <a:t>Kifisso</a:t>
            </a:r>
            <a:r>
              <a:rPr lang="en-US" sz="1000" i="1" dirty="0" smtClean="0">
                <a:solidFill>
                  <a:schemeClr val="bg2">
                    <a:lumMod val="50000"/>
                  </a:schemeClr>
                </a:solidFill>
              </a:rPr>
              <a:t> River</a:t>
            </a:r>
          </a:p>
          <a:p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el-G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86255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>
          <a:xfrm>
            <a:off x="395536" y="44624"/>
            <a:ext cx="3240360" cy="504056"/>
          </a:xfrm>
        </p:spPr>
        <p:txBody>
          <a:bodyPr/>
          <a:lstStyle/>
          <a:p>
            <a:pPr algn="ctr"/>
            <a:r>
              <a:rPr lang="el-GR" sz="1800" dirty="0"/>
              <a:t>Αποτελέσματα της </a:t>
            </a:r>
            <a:r>
              <a:rPr lang="el-GR" sz="1800" dirty="0" err="1" smtClean="0"/>
              <a:t>Πλασμιδιακής</a:t>
            </a:r>
            <a:r>
              <a:rPr lang="el-GR" sz="1800" dirty="0" smtClean="0"/>
              <a:t> Ανάλυσης</a:t>
            </a:r>
            <a:endParaRPr lang="el-GR" sz="1800" dirty="0"/>
          </a:p>
        </p:txBody>
      </p:sp>
      <p:sp>
        <p:nvSpPr>
          <p:cNvPr id="14" name="Θέση κατακόρυφου κειμένου 13"/>
          <p:cNvSpPr>
            <a:spLocks noGrp="1"/>
          </p:cNvSpPr>
          <p:nvPr>
            <p:ph type="body" orient="vert" idx="1"/>
          </p:nvPr>
        </p:nvSpPr>
        <p:spPr>
          <a:xfrm>
            <a:off x="215516" y="954596"/>
            <a:ext cx="4860540" cy="161030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 dirty="0" smtClean="0"/>
              <a:t>Τα </a:t>
            </a:r>
            <a:r>
              <a:rPr lang="el-GR" sz="1200" dirty="0" err="1" smtClean="0"/>
              <a:t>πλασμιδιακά</a:t>
            </a:r>
            <a:r>
              <a:rPr lang="el-GR" sz="1200" dirty="0" smtClean="0"/>
              <a:t> </a:t>
            </a:r>
            <a:r>
              <a:rPr lang="el-GR" sz="1200" dirty="0"/>
              <a:t>προφίλ παρουσίασαν </a:t>
            </a:r>
            <a:r>
              <a:rPr lang="el-GR" sz="1200" dirty="0" smtClean="0"/>
              <a:t>ετερογένεια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l-GR" sz="1200" dirty="0" smtClean="0"/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 dirty="0" smtClean="0"/>
              <a:t>Ορισμένα στελέχη, που έφεραν το ίδιο γονίδιο αντοχής, εμφάνιζαν παρόμοιο </a:t>
            </a:r>
            <a:r>
              <a:rPr lang="el-GR" sz="1200" dirty="0"/>
              <a:t>ή πανομοιότυπο </a:t>
            </a:r>
            <a:r>
              <a:rPr lang="el-GR" sz="1200" dirty="0" smtClean="0"/>
              <a:t>προφίλ </a:t>
            </a:r>
            <a:r>
              <a:rPr lang="el-GR" sz="1200" dirty="0" err="1" smtClean="0"/>
              <a:t>πλασμιδίων</a:t>
            </a:r>
            <a:r>
              <a:rPr lang="el-GR" sz="1200" dirty="0" smtClean="0"/>
              <a:t> (όπως ενδεικτικά παρουσιάζονται στους πίνακες που ακολουθούν)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l-GR" sz="1200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l-GR" sz="1200" dirty="0" smtClean="0"/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179513" y="3716634"/>
          <a:ext cx="8496943" cy="1368550"/>
        </p:xfrm>
        <a:graphic>
          <a:graphicData uri="http://schemas.openxmlformats.org/drawingml/2006/table">
            <a:tbl>
              <a:tblPr/>
              <a:tblGrid>
                <a:gridCol w="580718"/>
                <a:gridCol w="3083101"/>
                <a:gridCol w="935443"/>
                <a:gridCol w="701583"/>
                <a:gridCol w="545675"/>
                <a:gridCol w="1247258"/>
                <a:gridCol w="1403165"/>
              </a:tblGrid>
              <a:tr h="38724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5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Στελέχη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5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Δείγμα Προέλευσης 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50" b="1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Φυλογενετική Ομάδα 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5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Προφίλ Αντοχής 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DDST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5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Γονίδιο Αντοχής 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Plasmid size (MDa)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26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601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ΝΕΡΟ ΠΟΤΑΜΟΥ ΕΡΚΥΝΑ/ΛΙΒΑΔΕΙΑ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A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R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+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CTX-M group 9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28.6, 5, 1.9, 0.8, 0.3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26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611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ΝΕΡΟ ΠΟΤΑΜΟΥ ΕΡΚΥΝΑ/ΛΙΒΑΔΕΙΑ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A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R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+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CTX-M group 9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28.6, 4.8, 1.8, 0.8, 0.3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26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614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ΝΕΡΟ ΠΟΤΑΜΟΥ Β. ΚΗΦΙΣΣΟΥ/ΚΑΛΑΜΟΣ ΛΙΒΑΔΕΙΑ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A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R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+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CTX-M group 9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30.9, 5.1, 2.3, 0.9, 0.4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26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616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ΝΕΡΟ ΠΟΤΑΜΟΥ Β. ΚΗΦΙΣΣΟΥ/ΚΑΛΑΜΟΣ ΛΙΒΑΔΕΙΑ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A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R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+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CTX-M group 9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30.9, 5.1, 2.2, 0.9, 0.4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26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618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ΝΕΡΟ ΠΟΤΑΜΟΥ Β. ΚΗΦΙΣΣΟΥ/ΚΑΛΑΜΟΣ ΛΙΒΑΔΕΙΑ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A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MDR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+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CTX-M group 9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29.8, 4.9, 2.3, 0.9, 0.4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1452"/>
          <a:stretch>
            <a:fillRect/>
          </a:stretch>
        </p:blipFill>
        <p:spPr bwMode="auto">
          <a:xfrm>
            <a:off x="5342284" y="116632"/>
            <a:ext cx="304614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8234317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179512" y="922534"/>
          <a:ext cx="8568951" cy="2506466"/>
        </p:xfrm>
        <a:graphic>
          <a:graphicData uri="http://schemas.openxmlformats.org/drawingml/2006/table">
            <a:tbl>
              <a:tblPr/>
              <a:tblGrid>
                <a:gridCol w="595279"/>
                <a:gridCol w="2299754"/>
                <a:gridCol w="935292"/>
                <a:gridCol w="568281"/>
                <a:gridCol w="568281"/>
                <a:gridCol w="1408860"/>
                <a:gridCol w="2193204"/>
              </a:tblGrid>
              <a:tr h="220964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Στελέχη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Δείγμα Προέλευσης 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Φυλογενετική Ομάδα 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Προφίλ Αντοχής 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DDST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Γονίδιο Αντοχής 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Plasmid size (MDa)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626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297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ΕΠΕΞΕΡΓΑΣΜΕΝΟ ΛΥΜΑ/ ΛΙΒΑΔΕΙΑ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A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MDR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+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SHV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21.8, 2.2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481"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344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ΝΟΣΟΚΟΜ. ΛΥΜΑ/ΛΙΒΑΔΕΙΑ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A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MDR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+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SHV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23.6, 15.77,  4.98, 2.2, 1.87, 1.7, 0.6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481"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345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ΝΟΣΟΚΟΜ. ΛΥΜΑ/ΛΙΒΑΔΕΙΑ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A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MDR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+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SHV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FF0000"/>
                          </a:solidFill>
                          <a:latin typeface="Franklin Gothic Medium" pitchFamily="34" charset="0"/>
                        </a:rPr>
                        <a:t>40.2, 32.15, 9.5, 5.8, 2.6, 2.2, 2, 0.7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8558"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426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ΝΟΣΟΚΟΜ. ΛΥΜΑ/ΛΙΒΑΔΕΙΑ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D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MDR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+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SHV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FF0000"/>
                          </a:solidFill>
                          <a:latin typeface="Franklin Gothic Medium" pitchFamily="34" charset="0"/>
                        </a:rPr>
                        <a:t>37.7, 30.4, 12.7, 7.14, 6.4, 5.8, 3, 2.7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481"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427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ΝΟΣΟΚΟΜ. ΛΥΜΑ/ΛΙΒΑΔΕΙΑ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B2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MDR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+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SHV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632523"/>
                          </a:solidFill>
                          <a:latin typeface="Franklin Gothic Medium" pitchFamily="34" charset="0"/>
                        </a:rPr>
                        <a:t>39.1, 7.14, 6.6, 3.9, 3.5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481"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431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ΝΟΣΟΚΟΜ. ΛΥΜΑ/ΛΙΒΑΔΕΙΑ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B2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MDR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+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SHV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632523"/>
                          </a:solidFill>
                          <a:latin typeface="Franklin Gothic Medium" pitchFamily="34" charset="0"/>
                        </a:rPr>
                        <a:t>39.1, 7.14, 6.6, 3.9, 3.5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481"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434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ΝΟΣΟΚΟΜ. ΛΥΜΑ/ΛΙΒΑΔΕΙΑ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B2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MDR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+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SHV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33.9, 17.7, 10.3, 6.4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481"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436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ΝΟΣΟΚΟΜ. ΛΥΜΑ/ΛΙΒΑΔΕΙΑ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B2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MDR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+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SHV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 dirty="0">
                          <a:solidFill>
                            <a:srgbClr val="0F253F"/>
                          </a:solidFill>
                          <a:latin typeface="Franklin Gothic Medium" pitchFamily="34" charset="0"/>
                        </a:rPr>
                        <a:t>22.3, 2.9, 1.9, 1.05, 0.21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48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477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ΝΕΡΟ ΠΟΤΑΜΟΥ ΕΡΚΥΝΑ/ΛΙΒΑΔΕΙΑ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B1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MDR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+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SHV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 dirty="0">
                          <a:solidFill>
                            <a:srgbClr val="0F253F"/>
                          </a:solidFill>
                          <a:latin typeface="Franklin Gothic Medium" pitchFamily="34" charset="0"/>
                        </a:rPr>
                        <a:t>25.4, 3.9, 2.8, 2, 1.2, 0.5, 0.3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481"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546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ΝΟΣΟΚΟΜ. ΛΥΜΑ/ΛΙΒΑΔΕΙΑ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B2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MDR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+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SHV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 dirty="0">
                          <a:solidFill>
                            <a:srgbClr val="0F253F"/>
                          </a:solidFill>
                          <a:latin typeface="Franklin Gothic Medium" pitchFamily="34" charset="0"/>
                        </a:rPr>
                        <a:t>24.4, 1.8, 1.6, 1, 0.2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481"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556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ΝΟΣΟΚΟΜ. ΛΥΜΑ/ΛΙΒΑΔΕΙΑ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A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MDR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+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SHV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 dirty="0">
                          <a:solidFill>
                            <a:srgbClr val="FF0000"/>
                          </a:solidFill>
                          <a:latin typeface="Franklin Gothic Medium" pitchFamily="34" charset="0"/>
                        </a:rPr>
                        <a:t>48.7, 27.4, 10.8, 3.11, 2.2, 1.9, 1.5, 1.2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48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594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ΝΕΡΟ ΠΟΤΑΜΟΥ ΕΡΚΥΝΑ/ΛΙΒΑΔΕΙΑ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B1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MDR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+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SHV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 dirty="0">
                          <a:solidFill>
                            <a:srgbClr val="0F253F"/>
                          </a:solidFill>
                          <a:latin typeface="Franklin Gothic Medium" pitchFamily="34" charset="0"/>
                        </a:rPr>
                        <a:t>22.0, 2.2, 1.6, 1.2, 0.7, 0.5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481"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673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ΝΟΣΟΚΟΜ. ΛΥΜΑ/ΛΙΒΑΔΕΙΑ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A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MDR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+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SHV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 dirty="0">
                          <a:solidFill>
                            <a:srgbClr val="FF0000"/>
                          </a:solidFill>
                          <a:latin typeface="Franklin Gothic Medium" pitchFamily="34" charset="0"/>
                        </a:rPr>
                        <a:t>43.2, 29.3, 4.2, 2.1, 1.3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48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739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ΝΕΡΟ ΠΟΤΑΜΟΥ ΕΡΚΥΝΑ/ΛΙΒΑΔΕΙΑ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A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MDR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+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SHV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25.4, 1.6, 0.4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9 - Πίνακας"/>
          <p:cNvGraphicFramePr>
            <a:graphicFrameLocks noGrp="1"/>
          </p:cNvGraphicFramePr>
          <p:nvPr/>
        </p:nvGraphicFramePr>
        <p:xfrm>
          <a:off x="251520" y="4433464"/>
          <a:ext cx="8568952" cy="939752"/>
        </p:xfrm>
        <a:graphic>
          <a:graphicData uri="http://schemas.openxmlformats.org/drawingml/2006/table">
            <a:tbl>
              <a:tblPr/>
              <a:tblGrid>
                <a:gridCol w="467397"/>
                <a:gridCol w="2844971"/>
                <a:gridCol w="792088"/>
                <a:gridCol w="576064"/>
                <a:gridCol w="504056"/>
                <a:gridCol w="1368152"/>
                <a:gridCol w="2016224"/>
              </a:tblGrid>
              <a:tr h="1768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Στελέχη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Δείγμα Προέλευσης 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Φυλογενετική Ομάδα 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Προφίλ Αντοχής 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DDST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Γονίδιο Αντοχής 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Plasmid size (MDa)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8433"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555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ΝΟΣΟΚΟΜ. ΛΥΜΑ/ΛΙΒΑΔΕΙΑ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A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MDR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+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CTX-M group 1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28.9, 10.6, 3.7, 1, 0.7, 0.5, 0.3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064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791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ΝΕΡΟ ΠΟΤΑΜΟΥ Β. ΚΗΦΙΣΣΟΥ/ΚΑΛΑΜΟΣ ΛΙΒΑΔΕΙΑ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D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MDR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+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CTX-M group 1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28.24, 23.62, 7.4, 4.14, 0.42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433"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792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ΕΠΕΞΕΡΓΑΣΜΕΝΟ ΛΥΜΑ/ ΛΙΒΑΔΕΙΑ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A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MDR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+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CTX-M group 1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29.53, 24.7, 2.4, 1.85, 1.24, 0.4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433"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801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ΕΠΕΞΕΡΓΑΣΜΕΝΟ ΛΥΜΑ/ ΛΙΒΑΔΕΙΑ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A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MDR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+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CTX-M group 1</a:t>
                      </a: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29.53, 17.28, 2.77, 2.4, 1.3, 0.4</a:t>
                      </a:r>
                    </a:p>
                  </a:txBody>
                  <a:tcPr marL="4422" marR="4422" marT="4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36d63a4da31875ea29082eccb515d26e27f8161"/>
</p:tagLst>
</file>

<file path=ppt/theme/theme1.xml><?xml version="1.0" encoding="utf-8"?>
<a:theme xmlns:a="http://schemas.openxmlformats.org/drawingml/2006/main" name="Corporate template-set Universiteit Leiden">
  <a:themeElements>
    <a:clrScheme name="Προσαρμοσμένο 16">
      <a:dk1>
        <a:sysClr val="windowText" lastClr="000000"/>
      </a:dk1>
      <a:lt1>
        <a:sysClr val="window" lastClr="FFFFFF"/>
      </a:lt1>
      <a:dk2>
        <a:srgbClr val="0E6C8E"/>
      </a:dk2>
      <a:lt2>
        <a:srgbClr val="0E6C8E"/>
      </a:lt2>
      <a:accent1>
        <a:srgbClr val="7ED3F2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e6" id="{553A715A-D43C-BD44-8D92-6A203DE1268F}" vid="{9D24680A-37F5-6043-8E3B-FBB63724075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4-3-windows-en-met-slidenr</Template>
  <TotalTime>2113</TotalTime>
  <Words>1270</Words>
  <Application>Microsoft Office PowerPoint</Application>
  <PresentationFormat>Προβολή στην οθόνη (4:3)</PresentationFormat>
  <Paragraphs>274</Paragraphs>
  <Slides>13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Corporate template-set Universiteit Leiden</vt:lpstr>
      <vt:lpstr>«Μοριακή επιδημιολογία και μελέτη των επιπέδων αντοχής περιβαλλοντικών στελεχών Escherichia coli: Μια προσέγγιση υπό το πρίσμα της Ενιαίας Υγείας»</vt:lpstr>
      <vt:lpstr>Περιεχόμενα</vt:lpstr>
      <vt:lpstr>Στόχος και αντικείμενο διδακτορικής διατριβής</vt:lpstr>
      <vt:lpstr>Αναφορά προόδου</vt:lpstr>
      <vt:lpstr>Αποτελέσματα της Μοριακής Ανίχνευσης Γονιδίων Αντοχής</vt:lpstr>
      <vt:lpstr>Αποτελέσματα της Ανάλυσης Αλληλουχιών των Γονιδίων Αντοχής</vt:lpstr>
      <vt:lpstr>Διαφάνεια 7</vt:lpstr>
      <vt:lpstr>Αποτελέσματα της Πλασμιδιακής Ανάλυσης</vt:lpstr>
      <vt:lpstr>Διαφάνεια 9</vt:lpstr>
      <vt:lpstr>Δημοσιεύσεις / συμμετοχή σε συνέδρια </vt:lpstr>
      <vt:lpstr>Επόμενα ερευνητικά βήματα</vt:lpstr>
      <vt:lpstr>Χρονοδιάγραμμα </vt:lpstr>
      <vt:lpstr>Τέλος παρουσίασης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διδακτορικής έρευνας</dc:title>
  <dc:creator>secrrector3</dc:creator>
  <cp:lastModifiedBy>secrrector3</cp:lastModifiedBy>
  <cp:revision>67</cp:revision>
  <cp:lastPrinted>2018-11-27T13:10:09Z</cp:lastPrinted>
  <dcterms:created xsi:type="dcterms:W3CDTF">2021-08-31T12:41:40Z</dcterms:created>
  <dcterms:modified xsi:type="dcterms:W3CDTF">2022-12-06T08:12:24Z</dcterms:modified>
</cp:coreProperties>
</file>