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70" r:id="rId4"/>
    <p:sldId id="269" r:id="rId5"/>
    <p:sldId id="289" r:id="rId6"/>
    <p:sldId id="290" r:id="rId7"/>
    <p:sldId id="272" r:id="rId8"/>
    <p:sldId id="280" r:id="rId9"/>
    <p:sldId id="287" r:id="rId10"/>
    <p:sldId id="282" r:id="rId11"/>
    <p:sldId id="284" r:id="rId12"/>
    <p:sldId id="294" r:id="rId13"/>
    <p:sldId id="295" r:id="rId14"/>
    <p:sldId id="296" r:id="rId15"/>
    <p:sldId id="285" r:id="rId16"/>
    <p:sldId id="286" r:id="rId17"/>
    <p:sldId id="292" r:id="rId18"/>
    <p:sldId id="274" r:id="rId19"/>
    <p:sldId id="288" r:id="rId20"/>
    <p:sldId id="291" r:id="rId21"/>
    <p:sldId id="276" r:id="rId22"/>
    <p:sldId id="277" r:id="rId23"/>
    <p:sldId id="266" r:id="rId24"/>
  </p:sldIdLst>
  <p:sldSz cx="9144000" cy="6858000" type="screen4x3"/>
  <p:notesSz cx="9872663" cy="6742113"/>
  <p:custDataLst>
    <p:tags r:id="rId27"/>
  </p:custData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B2E4"/>
    <a:srgbClr val="8592B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082" autoAdjust="0"/>
    <p:restoredTop sz="96364" autoAdjust="0"/>
  </p:normalViewPr>
  <p:slideViewPr>
    <p:cSldViewPr>
      <p:cViewPr varScale="1">
        <p:scale>
          <a:sx n="73" d="100"/>
          <a:sy n="73" d="100"/>
        </p:scale>
        <p:origin x="-123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7" d="100"/>
          <a:sy n="87" d="100"/>
        </p:scale>
        <p:origin x="3762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382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92224" y="0"/>
            <a:ext cx="4278154" cy="3382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8582AA-7CB4-4BE7-BDB0-70A312472710}" type="datetimeFigureOut">
              <a:rPr lang="nl-NL" smtClean="0"/>
              <a:pPr/>
              <a:t>5-12-2022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03837"/>
            <a:ext cx="4278154" cy="3382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92224" y="6403837"/>
            <a:ext cx="4278154" cy="3382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2B82C0-8F88-4218-A47C-A6FE7B21589F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8808235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371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592224" y="0"/>
            <a:ext cx="4278154" cy="3371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698784-F1F2-4D71-B346-94F94D5EBAA2}" type="datetimeFigureOut">
              <a:rPr lang="nl-NL" smtClean="0"/>
              <a:pPr/>
              <a:t>5-12-2022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251200" y="506413"/>
            <a:ext cx="3370263" cy="2527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r>
              <a:rPr lang="nl-NL" dirty="0"/>
              <a:t>v</a:t>
            </a:r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987267" y="3202504"/>
            <a:ext cx="7898130" cy="30339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6403837"/>
            <a:ext cx="4278154" cy="3371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592224" y="6403837"/>
            <a:ext cx="4278154" cy="3371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ECD43-08E5-4945-BC4F-4857758E978F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563515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251200" y="506413"/>
            <a:ext cx="3370263" cy="25273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ECD43-08E5-4945-BC4F-4857758E978F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36990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5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-1"/>
            <a:ext cx="9143999" cy="4521941"/>
          </a:xfrm>
          <a:solidFill>
            <a:srgbClr val="66B2E4"/>
          </a:solid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/>
              <a:t>..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-6427"/>
            <a:ext cx="9144000" cy="3719335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noProof="0" dirty="0"/>
              <a:t>..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359243" y="1052736"/>
            <a:ext cx="7389221" cy="1656184"/>
          </a:xfrm>
        </p:spPr>
        <p:txBody>
          <a:bodyPr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Title presentation</a:t>
            </a:r>
          </a:p>
        </p:txBody>
      </p:sp>
      <p:sp>
        <p:nvSpPr>
          <p:cNvPr id="20" name="Tijdelijke aanduiding voor tekst 19"/>
          <p:cNvSpPr>
            <a:spLocks noGrp="1"/>
          </p:cNvSpPr>
          <p:nvPr>
            <p:ph type="body" sz="quarter" idx="14" hasCustomPrompt="1"/>
          </p:nvPr>
        </p:nvSpPr>
        <p:spPr>
          <a:xfrm>
            <a:off x="1359243" y="3934610"/>
            <a:ext cx="4042079" cy="39370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Subtitle presentation</a:t>
            </a:r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5497060" y="3934685"/>
            <a:ext cx="3243080" cy="39412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Date</a:t>
            </a:r>
          </a:p>
        </p:txBody>
      </p:sp>
      <p:pic>
        <p:nvPicPr>
          <p:cNvPr id="3" name="Εικόνα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4131" y="4653136"/>
            <a:ext cx="1643607" cy="162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6379758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grpSp>
        <p:nvGrpSpPr>
          <p:cNvPr id="7" name="Grid" hidden="1"/>
          <p:cNvGrpSpPr/>
          <p:nvPr userDrawn="1"/>
        </p:nvGrpSpPr>
        <p:grpSpPr>
          <a:xfrm>
            <a:off x="-1" y="-1"/>
            <a:ext cx="9144002" cy="6858003"/>
            <a:chOff x="-2" y="-1"/>
            <a:chExt cx="12198353" cy="6858003"/>
          </a:xfrm>
        </p:grpSpPr>
        <p:sp>
          <p:nvSpPr>
            <p:cNvPr id="8" name="Rechthoek 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4" name="Tijdelijke aanduiding voor grafiek 3"/>
          <p:cNvSpPr>
            <a:spLocks noGrp="1"/>
          </p:cNvSpPr>
          <p:nvPr>
            <p:ph type="chart" sz="quarter" idx="13" hasCustomPrompt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049" baseline="0"/>
            </a:lvl1pPr>
          </a:lstStyle>
          <a:p>
            <a:r>
              <a:rPr lang="en-US" noProof="0" dirty="0"/>
              <a:t>Click here to insert</a:t>
            </a:r>
            <a:br>
              <a:rPr lang="en-US" noProof="0" dirty="0"/>
            </a:br>
            <a:r>
              <a:rPr lang="en-US" noProof="0" dirty="0"/>
              <a:t>a graph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669" y="6499401"/>
            <a:ext cx="1224136" cy="31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2950967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grpSp>
        <p:nvGrpSpPr>
          <p:cNvPr id="7" name="Grid" hidden="1"/>
          <p:cNvGrpSpPr/>
          <p:nvPr userDrawn="1"/>
        </p:nvGrpSpPr>
        <p:grpSpPr>
          <a:xfrm>
            <a:off x="-1" y="-1"/>
            <a:ext cx="9144002" cy="6858003"/>
            <a:chOff x="-2" y="-1"/>
            <a:chExt cx="12198353" cy="6858003"/>
          </a:xfrm>
        </p:grpSpPr>
        <p:sp>
          <p:nvSpPr>
            <p:cNvPr id="8" name="Rechthoek 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13" name="Tijdelijke aanduiding voor media 12"/>
          <p:cNvSpPr>
            <a:spLocks noGrp="1"/>
          </p:cNvSpPr>
          <p:nvPr>
            <p:ph type="media" sz="quarter" idx="13" hasCustomPrompt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049" baseline="0"/>
            </a:lvl1pPr>
          </a:lstStyle>
          <a:p>
            <a:r>
              <a:rPr lang="en-US" noProof="0" dirty="0"/>
              <a:t>Click here to insert</a:t>
            </a:r>
            <a:br>
              <a:rPr lang="en-US" noProof="0" dirty="0"/>
            </a:br>
            <a:r>
              <a:rPr lang="en-US" noProof="0" dirty="0"/>
              <a:t>a video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669" y="6499401"/>
            <a:ext cx="1224136" cy="31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53170741"/>
      </p:ext>
    </p:extLst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2"/>
            <a:ext cx="9144000" cy="4521939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/>
              <a:t>..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331640" y="1052736"/>
            <a:ext cx="7390800" cy="1656184"/>
          </a:xfrm>
        </p:spPr>
        <p:txBody>
          <a:bodyPr/>
          <a:lstStyle>
            <a:lvl1pPr algn="l"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Title closure</a:t>
            </a:r>
          </a:p>
        </p:txBody>
      </p:sp>
    </p:spTree>
    <p:extLst>
      <p:ext uri="{BB962C8B-B14F-4D97-AF65-F5344CB8AC3E}">
        <p14:creationId xmlns:p14="http://schemas.microsoft.com/office/powerpoint/2010/main" xmlns="" val="1239628803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404665" y="1252836"/>
            <a:ext cx="5030981" cy="4795836"/>
          </a:xfrm>
          <a:noFill/>
        </p:spPr>
        <p:txBody>
          <a:bodyPr vert="horz" wrap="none" lIns="0" tIns="0" rIns="0" bIns="0"/>
          <a:lstStyle>
            <a:lvl1pPr marL="271318" indent="-271318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06977" indent="-135659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  <a:lvl6pPr marL="271318" indent="-271318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tabLst/>
              <a:defRPr sz="2000">
                <a:solidFill>
                  <a:schemeClr val="bg2">
                    <a:lumMod val="50000"/>
                  </a:schemeClr>
                </a:solidFill>
              </a:defRPr>
            </a:lvl6pPr>
            <a:lvl7pPr marL="406977" indent="-135659">
              <a:buClr>
                <a:schemeClr val="bg2"/>
              </a:buClr>
              <a:buFont typeface="Arial" panose="020B0604020202020204" pitchFamily="34" charset="0"/>
              <a:buChar char="•"/>
              <a:defRPr>
                <a:solidFill>
                  <a:schemeClr val="bg2">
                    <a:lumMod val="50000"/>
                  </a:schemeClr>
                </a:solidFill>
              </a:defRPr>
            </a:lvl7pPr>
            <a:lvl8pPr>
              <a:defRPr sz="1400">
                <a:solidFill>
                  <a:schemeClr val="bg2">
                    <a:lumMod val="50000"/>
                  </a:schemeClr>
                </a:solidFill>
              </a:defRPr>
            </a:lvl8pPr>
            <a:lvl9pPr>
              <a:defRPr baseline="0">
                <a:solidFill>
                  <a:schemeClr val="bg2">
                    <a:lumMod val="50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Numbering</a:t>
            </a:r>
          </a:p>
          <a:p>
            <a:pPr lvl="1"/>
            <a:r>
              <a:rPr lang="en-US" noProof="0" dirty="0"/>
              <a:t>Bullet</a:t>
            </a:r>
          </a:p>
          <a:p>
            <a:pPr lvl="2"/>
            <a:r>
              <a:rPr lang="en-US" noProof="0" dirty="0"/>
              <a:t>Plain </a:t>
            </a:r>
            <a:r>
              <a:rPr lang="en-US" noProof="0" dirty="0" err="1"/>
              <a:t>tekst</a:t>
            </a:r>
            <a:r>
              <a:rPr lang="en-US" noProof="0" dirty="0"/>
              <a:t>	</a:t>
            </a:r>
          </a:p>
          <a:p>
            <a:pPr lvl="3"/>
            <a:r>
              <a:rPr lang="en-US" noProof="0" dirty="0"/>
              <a:t>Header dark blue</a:t>
            </a:r>
          </a:p>
          <a:p>
            <a:pPr lvl="4"/>
            <a:r>
              <a:rPr lang="en-US" noProof="0" dirty="0"/>
              <a:t>Header yellow</a:t>
            </a:r>
          </a:p>
          <a:p>
            <a:pPr lvl="5"/>
            <a:r>
              <a:rPr lang="en-US" noProof="0" dirty="0"/>
              <a:t>Numbering</a:t>
            </a:r>
          </a:p>
          <a:p>
            <a:pPr lvl="6"/>
            <a:r>
              <a:rPr lang="en-US" noProof="0" dirty="0"/>
              <a:t>Bullet</a:t>
            </a:r>
          </a:p>
          <a:p>
            <a:pPr lvl="7"/>
            <a:r>
              <a:rPr lang="en-US" sz="1349" noProof="0" dirty="0"/>
              <a:t>Plain text</a:t>
            </a:r>
          </a:p>
          <a:p>
            <a:pPr lvl="8"/>
            <a:r>
              <a:rPr lang="en-US" noProof="0" dirty="0"/>
              <a:t>Header dark blue</a:t>
            </a:r>
          </a:p>
        </p:txBody>
      </p:sp>
      <p:sp>
        <p:nvSpPr>
          <p:cNvPr id="7" name="Tijdelijke aanduiding voor afbeelding 13"/>
          <p:cNvSpPr>
            <a:spLocks noGrp="1"/>
          </p:cNvSpPr>
          <p:nvPr>
            <p:ph type="pic" sz="quarter" idx="13" hasCustomPrompt="1"/>
          </p:nvPr>
        </p:nvSpPr>
        <p:spPr>
          <a:xfrm>
            <a:off x="5587316" y="1252539"/>
            <a:ext cx="3152019" cy="4795837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049" baseline="0"/>
            </a:lvl1pPr>
          </a:lstStyle>
          <a:p>
            <a:r>
              <a:rPr lang="en-US" noProof="0" dirty="0"/>
              <a:t>Click here to insert</a:t>
            </a:r>
            <a:br>
              <a:rPr lang="en-US" noProof="0" dirty="0"/>
            </a:br>
            <a:r>
              <a:rPr lang="en-US" noProof="0" dirty="0"/>
              <a:t>an image</a:t>
            </a:r>
          </a:p>
        </p:txBody>
      </p:sp>
      <p:grpSp>
        <p:nvGrpSpPr>
          <p:cNvPr id="8" name="Grid" hidden="1"/>
          <p:cNvGrpSpPr/>
          <p:nvPr userDrawn="1"/>
        </p:nvGrpSpPr>
        <p:grpSpPr>
          <a:xfrm>
            <a:off x="0" y="0"/>
            <a:ext cx="9144002" cy="6858004"/>
            <a:chOff x="-2" y="-1"/>
            <a:chExt cx="12198353" cy="6858004"/>
          </a:xfrm>
        </p:grpSpPr>
        <p:sp>
          <p:nvSpPr>
            <p:cNvPr id="9" name="Rechthoek 8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3" name="Rechthoek 12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4" name="Rechthoek 13"/>
            <p:cNvSpPr/>
            <p:nvPr userDrawn="1"/>
          </p:nvSpPr>
          <p:spPr bwMode="auto">
            <a:xfrm rot="5400000">
              <a:off x="3923465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pic>
        <p:nvPicPr>
          <p:cNvPr id="4" name="Εικόνα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669" y="6499401"/>
            <a:ext cx="1224136" cy="31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426134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horz"/>
          <a:lstStyle>
            <a:lvl1pPr>
              <a:defRPr b="0"/>
            </a:lvl1pPr>
            <a:lvl2pPr>
              <a:defRPr b="0"/>
            </a:lvl2pPr>
            <a:lvl3pPr>
              <a:defRPr/>
            </a:lvl3pPr>
            <a:lvl4pPr>
              <a:defRPr b="1"/>
            </a:lvl4pPr>
            <a:lvl5pPr>
              <a:defRPr b="1"/>
            </a:lvl5pPr>
            <a:lvl8pPr>
              <a:defRPr sz="1600"/>
            </a:lvl8pPr>
            <a:lvl9pPr>
              <a:defRPr/>
            </a:lvl9pPr>
          </a:lstStyle>
          <a:p>
            <a:pPr lvl="0"/>
            <a:r>
              <a:rPr lang="en-US" noProof="0" dirty="0"/>
              <a:t>Bullet</a:t>
            </a:r>
          </a:p>
          <a:p>
            <a:pPr lvl="1"/>
            <a:r>
              <a:rPr lang="en-US" noProof="0" dirty="0"/>
              <a:t>Sub-bullet</a:t>
            </a:r>
          </a:p>
          <a:p>
            <a:pPr lvl="2"/>
            <a:r>
              <a:rPr lang="en-US" noProof="0" dirty="0"/>
              <a:t>Plain text</a:t>
            </a:r>
          </a:p>
          <a:p>
            <a:pPr lvl="3"/>
            <a:r>
              <a:rPr lang="en-US" noProof="0" dirty="0"/>
              <a:t>Header dark blue</a:t>
            </a:r>
          </a:p>
          <a:p>
            <a:pPr lvl="4"/>
            <a:r>
              <a:rPr lang="en-US" noProof="0" dirty="0"/>
              <a:t>Header light blue</a:t>
            </a:r>
          </a:p>
          <a:p>
            <a:pPr lvl="5"/>
            <a:r>
              <a:rPr lang="en-US" noProof="0" dirty="0"/>
              <a:t>Bullet</a:t>
            </a:r>
          </a:p>
          <a:p>
            <a:pPr lvl="6"/>
            <a:r>
              <a:rPr lang="en-US" noProof="0" dirty="0"/>
              <a:t>Sub-bullet</a:t>
            </a:r>
          </a:p>
          <a:p>
            <a:pPr lvl="7"/>
            <a:r>
              <a:rPr lang="en-US" sz="1349" noProof="0" dirty="0"/>
              <a:t>Plain text</a:t>
            </a:r>
          </a:p>
          <a:p>
            <a:pPr lvl="8"/>
            <a:r>
              <a:rPr lang="en-US" noProof="0" dirty="0"/>
              <a:t>Header dark blue</a:t>
            </a:r>
          </a:p>
        </p:txBody>
      </p:sp>
      <p:pic>
        <p:nvPicPr>
          <p:cNvPr id="5" name="Εικόνα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669" y="6499401"/>
            <a:ext cx="1224136" cy="31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2596851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&amp; Beeld 75%/25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404665" y="1252836"/>
            <a:ext cx="8334670" cy="4795836"/>
          </a:xfrm>
        </p:spPr>
        <p:txBody>
          <a:bodyPr vert="horz"/>
          <a:lstStyle/>
          <a:p>
            <a:pPr lvl="0"/>
            <a:r>
              <a:rPr lang="en-US" noProof="0" dirty="0"/>
              <a:t>Bullet</a:t>
            </a:r>
          </a:p>
          <a:p>
            <a:pPr lvl="1"/>
            <a:r>
              <a:rPr lang="en-US" noProof="0" dirty="0"/>
              <a:t>Sub-bullet</a:t>
            </a:r>
          </a:p>
          <a:p>
            <a:pPr lvl="2"/>
            <a:r>
              <a:rPr lang="en-US" noProof="0" dirty="0"/>
              <a:t>Plain text</a:t>
            </a:r>
          </a:p>
          <a:p>
            <a:pPr lvl="3"/>
            <a:r>
              <a:rPr lang="en-US" noProof="0" dirty="0"/>
              <a:t>Header dark blue</a:t>
            </a:r>
          </a:p>
          <a:p>
            <a:pPr lvl="4"/>
            <a:r>
              <a:rPr lang="en-US" noProof="0" dirty="0"/>
              <a:t>Header light blue</a:t>
            </a:r>
          </a:p>
          <a:p>
            <a:pPr lvl="5"/>
            <a:r>
              <a:rPr lang="en-US" noProof="0" dirty="0"/>
              <a:t>Bullet</a:t>
            </a:r>
          </a:p>
          <a:p>
            <a:pPr lvl="6"/>
            <a:r>
              <a:rPr lang="en-US" noProof="0" dirty="0"/>
              <a:t>Sub-bullet</a:t>
            </a:r>
          </a:p>
          <a:p>
            <a:pPr lvl="7"/>
            <a:r>
              <a:rPr lang="en-US" sz="1349" noProof="0" dirty="0"/>
              <a:t>Plain text</a:t>
            </a:r>
          </a:p>
          <a:p>
            <a:pPr lvl="8"/>
            <a:r>
              <a:rPr lang="en-US" noProof="0" dirty="0"/>
              <a:t>Header dark blue</a:t>
            </a:r>
          </a:p>
          <a:p>
            <a:pPr lvl="0"/>
            <a:endParaRPr lang="en-US" noProof="0" dirty="0"/>
          </a:p>
        </p:txBody>
      </p:sp>
      <p:grpSp>
        <p:nvGrpSpPr>
          <p:cNvPr id="7" name="Grid" hidden="1"/>
          <p:cNvGrpSpPr/>
          <p:nvPr userDrawn="1"/>
        </p:nvGrpSpPr>
        <p:grpSpPr>
          <a:xfrm>
            <a:off x="0" y="0"/>
            <a:ext cx="9144002" cy="6858004"/>
            <a:chOff x="-2" y="-1"/>
            <a:chExt cx="12198353" cy="6858004"/>
          </a:xfrm>
        </p:grpSpPr>
        <p:sp>
          <p:nvSpPr>
            <p:cNvPr id="8" name="Rechthoek 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3" name="Rechthoek 12"/>
            <p:cNvSpPr/>
            <p:nvPr userDrawn="1"/>
          </p:nvSpPr>
          <p:spPr bwMode="auto">
            <a:xfrm rot="5400000">
              <a:off x="5003585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669" y="6499401"/>
            <a:ext cx="1224136" cy="31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0302820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&amp; Beeld 50%/5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404663" y="1252836"/>
            <a:ext cx="4091501" cy="4795836"/>
          </a:xfrm>
        </p:spPr>
        <p:txBody>
          <a:bodyPr vert="horz"/>
          <a:lstStyle/>
          <a:p>
            <a:pPr lvl="0"/>
            <a:r>
              <a:rPr lang="en-US" noProof="0" dirty="0"/>
              <a:t>Bullet</a:t>
            </a:r>
          </a:p>
          <a:p>
            <a:pPr lvl="1"/>
            <a:r>
              <a:rPr lang="en-US" noProof="0" dirty="0"/>
              <a:t>Sub-bullet</a:t>
            </a:r>
          </a:p>
          <a:p>
            <a:pPr lvl="2"/>
            <a:r>
              <a:rPr lang="en-US" noProof="0" dirty="0"/>
              <a:t>Plain text</a:t>
            </a:r>
          </a:p>
          <a:p>
            <a:pPr lvl="3"/>
            <a:r>
              <a:rPr lang="en-US" noProof="0" dirty="0"/>
              <a:t>Header dark blue</a:t>
            </a:r>
          </a:p>
          <a:p>
            <a:pPr lvl="4"/>
            <a:r>
              <a:rPr lang="en-US" noProof="0" dirty="0"/>
              <a:t>Header light blue</a:t>
            </a:r>
          </a:p>
          <a:p>
            <a:pPr lvl="5"/>
            <a:r>
              <a:rPr lang="en-US" noProof="0" dirty="0"/>
              <a:t>Bullet</a:t>
            </a:r>
          </a:p>
          <a:p>
            <a:pPr lvl="6"/>
            <a:r>
              <a:rPr lang="en-US" noProof="0" dirty="0"/>
              <a:t>Sub-bullet</a:t>
            </a:r>
          </a:p>
          <a:p>
            <a:pPr lvl="7"/>
            <a:r>
              <a:rPr lang="en-US" sz="1349" noProof="0" dirty="0"/>
              <a:t>Plain text</a:t>
            </a:r>
          </a:p>
          <a:p>
            <a:pPr lvl="8"/>
            <a:r>
              <a:rPr lang="en-US" noProof="0" dirty="0"/>
              <a:t>Header dark blue</a:t>
            </a:r>
          </a:p>
          <a:p>
            <a:pPr lvl="0"/>
            <a:endParaRPr lang="en-US" noProof="0" dirty="0"/>
          </a:p>
        </p:txBody>
      </p:sp>
      <p:grpSp>
        <p:nvGrpSpPr>
          <p:cNvPr id="7" name="Grid" hidden="1"/>
          <p:cNvGrpSpPr/>
          <p:nvPr userDrawn="1"/>
        </p:nvGrpSpPr>
        <p:grpSpPr>
          <a:xfrm>
            <a:off x="-1" y="-1"/>
            <a:ext cx="9144002" cy="6858004"/>
            <a:chOff x="-2" y="-1"/>
            <a:chExt cx="12198353" cy="6858004"/>
          </a:xfrm>
        </p:grpSpPr>
        <p:sp>
          <p:nvSpPr>
            <p:cNvPr id="8" name="Rechthoek 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3" name="Rechthoek 12"/>
            <p:cNvSpPr/>
            <p:nvPr userDrawn="1"/>
          </p:nvSpPr>
          <p:spPr bwMode="auto">
            <a:xfrm rot="5400000">
              <a:off x="2670173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14" name="Tijdelijke aanduiding voor afbeelding 13"/>
          <p:cNvSpPr>
            <a:spLocks noGrp="1"/>
          </p:cNvSpPr>
          <p:nvPr>
            <p:ph type="pic" sz="quarter" idx="13" hasCustomPrompt="1"/>
          </p:nvPr>
        </p:nvSpPr>
        <p:spPr>
          <a:xfrm>
            <a:off x="4648162" y="1252539"/>
            <a:ext cx="4091174" cy="4795837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049" baseline="0"/>
            </a:lvl1pPr>
          </a:lstStyle>
          <a:p>
            <a:r>
              <a:rPr lang="en-US" noProof="0" dirty="0"/>
              <a:t>Click here to insert</a:t>
            </a:r>
            <a:br>
              <a:rPr lang="en-US" noProof="0" dirty="0"/>
            </a:br>
            <a:r>
              <a:rPr lang="en-US" noProof="0" dirty="0"/>
              <a:t>an image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669" y="6499401"/>
            <a:ext cx="1224136" cy="31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2767422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&amp; Beeld 25%/75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404664" y="1252836"/>
            <a:ext cx="2548000" cy="4795836"/>
          </a:xfrm>
        </p:spPr>
        <p:txBody>
          <a:bodyPr vert="horz"/>
          <a:lstStyle/>
          <a:p>
            <a:pPr lvl="0"/>
            <a:r>
              <a:rPr lang="en-US" noProof="0" dirty="0"/>
              <a:t>Bullet</a:t>
            </a:r>
          </a:p>
          <a:p>
            <a:pPr lvl="1"/>
            <a:r>
              <a:rPr lang="en-US" noProof="0" dirty="0"/>
              <a:t>Sub-bullet</a:t>
            </a:r>
          </a:p>
          <a:p>
            <a:pPr lvl="2"/>
            <a:r>
              <a:rPr lang="en-US" noProof="0" dirty="0"/>
              <a:t>Plain text</a:t>
            </a:r>
          </a:p>
          <a:p>
            <a:pPr lvl="3"/>
            <a:r>
              <a:rPr lang="en-US" noProof="0" dirty="0"/>
              <a:t>Header dark blue</a:t>
            </a:r>
          </a:p>
          <a:p>
            <a:pPr lvl="4"/>
            <a:r>
              <a:rPr lang="en-US" noProof="0" dirty="0"/>
              <a:t>Header light blue</a:t>
            </a:r>
          </a:p>
          <a:p>
            <a:pPr lvl="5"/>
            <a:r>
              <a:rPr lang="en-US" noProof="0" dirty="0"/>
              <a:t>Bullet</a:t>
            </a:r>
          </a:p>
          <a:p>
            <a:pPr lvl="6"/>
            <a:r>
              <a:rPr lang="en-US" noProof="0" dirty="0"/>
              <a:t>Sub-bullet</a:t>
            </a:r>
          </a:p>
          <a:p>
            <a:pPr lvl="7"/>
            <a:r>
              <a:rPr lang="en-US" sz="1349" noProof="0" dirty="0"/>
              <a:t>Plain text</a:t>
            </a:r>
          </a:p>
          <a:p>
            <a:pPr lvl="8"/>
            <a:r>
              <a:rPr lang="en-US" noProof="0" dirty="0"/>
              <a:t>Header dark blue</a:t>
            </a:r>
          </a:p>
          <a:p>
            <a:pPr lvl="0"/>
            <a:endParaRPr lang="en-US" noProof="0" dirty="0"/>
          </a:p>
        </p:txBody>
      </p:sp>
      <p:grpSp>
        <p:nvGrpSpPr>
          <p:cNvPr id="7" name="Grid" hidden="1"/>
          <p:cNvGrpSpPr/>
          <p:nvPr userDrawn="1"/>
        </p:nvGrpSpPr>
        <p:grpSpPr>
          <a:xfrm>
            <a:off x="-1" y="-1"/>
            <a:ext cx="9144002" cy="6858004"/>
            <a:chOff x="-2" y="-1"/>
            <a:chExt cx="12198353" cy="6858004"/>
          </a:xfrm>
        </p:grpSpPr>
        <p:sp>
          <p:nvSpPr>
            <p:cNvPr id="8" name="Rechthoek 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3" name="Rechthoek 12"/>
            <p:cNvSpPr/>
            <p:nvPr userDrawn="1"/>
          </p:nvSpPr>
          <p:spPr bwMode="auto">
            <a:xfrm rot="5400000">
              <a:off x="611099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14" name="Tijdelijke aanduiding voor afbeelding 13"/>
          <p:cNvSpPr>
            <a:spLocks noGrp="1"/>
          </p:cNvSpPr>
          <p:nvPr>
            <p:ph type="pic" sz="quarter" idx="13" hasCustomPrompt="1"/>
          </p:nvPr>
        </p:nvSpPr>
        <p:spPr>
          <a:xfrm>
            <a:off x="3104334" y="1252539"/>
            <a:ext cx="5635001" cy="4795837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049" baseline="0"/>
            </a:lvl1pPr>
          </a:lstStyle>
          <a:p>
            <a:r>
              <a:rPr lang="en-US" noProof="0" dirty="0"/>
              <a:t>Click here to insert</a:t>
            </a:r>
            <a:br>
              <a:rPr lang="en-US" noProof="0" dirty="0"/>
            </a:br>
            <a:r>
              <a:rPr lang="en-US" noProof="0" dirty="0"/>
              <a:t>an image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669" y="6499401"/>
            <a:ext cx="1224136" cy="31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2317621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grpSp>
        <p:nvGrpSpPr>
          <p:cNvPr id="7" name="Grid" hidden="1"/>
          <p:cNvGrpSpPr/>
          <p:nvPr userDrawn="1"/>
        </p:nvGrpSpPr>
        <p:grpSpPr>
          <a:xfrm>
            <a:off x="-1" y="-1"/>
            <a:ext cx="9144002" cy="6858003"/>
            <a:chOff x="-2" y="-1"/>
            <a:chExt cx="12198353" cy="6858003"/>
          </a:xfrm>
        </p:grpSpPr>
        <p:sp>
          <p:nvSpPr>
            <p:cNvPr id="8" name="Rechthoek 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14" name="Tijdelijke aanduiding voor afbeelding 13"/>
          <p:cNvSpPr>
            <a:spLocks noGrp="1"/>
          </p:cNvSpPr>
          <p:nvPr>
            <p:ph type="pic" sz="quarter" idx="13" hasCustomPrompt="1"/>
          </p:nvPr>
        </p:nvSpPr>
        <p:spPr>
          <a:xfrm>
            <a:off x="404665" y="1252539"/>
            <a:ext cx="8334560" cy="4795837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049" baseline="0"/>
            </a:lvl1pPr>
          </a:lstStyle>
          <a:p>
            <a:r>
              <a:rPr lang="en-US" noProof="0" dirty="0"/>
              <a:t>Click here to insert</a:t>
            </a:r>
            <a:br>
              <a:rPr lang="en-US" noProof="0" dirty="0"/>
            </a:br>
            <a:r>
              <a:rPr lang="en-US" noProof="0" dirty="0"/>
              <a:t>an image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669" y="6499401"/>
            <a:ext cx="1224136" cy="31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29258224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&amp; Beeld 4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404663" y="1252836"/>
            <a:ext cx="4091501" cy="4795836"/>
          </a:xfrm>
        </p:spPr>
        <p:txBody>
          <a:bodyPr vert="horz"/>
          <a:lstStyle/>
          <a:p>
            <a:pPr lvl="0"/>
            <a:r>
              <a:rPr lang="en-US" noProof="0" dirty="0"/>
              <a:t>Bullet</a:t>
            </a:r>
          </a:p>
          <a:p>
            <a:pPr lvl="1"/>
            <a:r>
              <a:rPr lang="en-US" noProof="0" dirty="0"/>
              <a:t>Sub-bullet</a:t>
            </a:r>
          </a:p>
          <a:p>
            <a:pPr lvl="2"/>
            <a:r>
              <a:rPr lang="en-US" noProof="0" dirty="0"/>
              <a:t>Plain text</a:t>
            </a:r>
          </a:p>
          <a:p>
            <a:pPr lvl="3"/>
            <a:r>
              <a:rPr lang="en-US" noProof="0" dirty="0"/>
              <a:t>Header dark blue</a:t>
            </a:r>
          </a:p>
          <a:p>
            <a:pPr lvl="4"/>
            <a:r>
              <a:rPr lang="en-US" noProof="0" dirty="0"/>
              <a:t>Header light blue</a:t>
            </a:r>
          </a:p>
          <a:p>
            <a:pPr lvl="5"/>
            <a:r>
              <a:rPr lang="en-US" noProof="0" dirty="0"/>
              <a:t>Bullet</a:t>
            </a:r>
          </a:p>
          <a:p>
            <a:pPr lvl="6"/>
            <a:r>
              <a:rPr lang="en-US" noProof="0" dirty="0"/>
              <a:t>Sub-bullet</a:t>
            </a:r>
          </a:p>
          <a:p>
            <a:pPr lvl="7"/>
            <a:r>
              <a:rPr lang="en-US" sz="1349" noProof="0" dirty="0"/>
              <a:t>Plain text</a:t>
            </a:r>
          </a:p>
          <a:p>
            <a:pPr lvl="8"/>
            <a:r>
              <a:rPr lang="en-US" noProof="0" dirty="0"/>
              <a:t>Header dark blue</a:t>
            </a:r>
          </a:p>
          <a:p>
            <a:pPr lvl="0"/>
            <a:endParaRPr lang="en-US" noProof="0" dirty="0"/>
          </a:p>
        </p:txBody>
      </p:sp>
      <p:grpSp>
        <p:nvGrpSpPr>
          <p:cNvPr id="7" name="Grid" hidden="1"/>
          <p:cNvGrpSpPr/>
          <p:nvPr userDrawn="1"/>
        </p:nvGrpSpPr>
        <p:grpSpPr>
          <a:xfrm>
            <a:off x="-1" y="-1"/>
            <a:ext cx="9159312" cy="6858004"/>
            <a:chOff x="-2" y="-1"/>
            <a:chExt cx="12218777" cy="6858004"/>
          </a:xfrm>
        </p:grpSpPr>
        <p:sp>
          <p:nvSpPr>
            <p:cNvPr id="8" name="Rechthoek 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3" name="Rechthoek 12"/>
            <p:cNvSpPr/>
            <p:nvPr userDrawn="1"/>
          </p:nvSpPr>
          <p:spPr bwMode="auto">
            <a:xfrm rot="5400000">
              <a:off x="2670173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5" name="Rechthoek 14"/>
            <p:cNvSpPr/>
            <p:nvPr userDrawn="1"/>
          </p:nvSpPr>
          <p:spPr bwMode="auto">
            <a:xfrm rot="5400000">
              <a:off x="5568012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6" name="Rechthoek 15"/>
            <p:cNvSpPr/>
            <p:nvPr userDrawn="1"/>
          </p:nvSpPr>
          <p:spPr bwMode="auto">
            <a:xfrm rot="10800000">
              <a:off x="5360772" y="3549589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14" name="Tijdelijke aanduiding voor afbeelding 13"/>
          <p:cNvSpPr>
            <a:spLocks noGrp="1"/>
          </p:cNvSpPr>
          <p:nvPr>
            <p:ph type="pic" sz="quarter" idx="13" hasCustomPrompt="1"/>
          </p:nvPr>
        </p:nvSpPr>
        <p:spPr>
          <a:xfrm>
            <a:off x="4648161" y="1252539"/>
            <a:ext cx="1969913" cy="2297049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049" baseline="0"/>
            </a:lvl1pPr>
          </a:lstStyle>
          <a:p>
            <a:r>
              <a:rPr lang="en-US" noProof="0" dirty="0"/>
              <a:t>Click here to insert</a:t>
            </a:r>
            <a:br>
              <a:rPr lang="en-US" noProof="0" dirty="0"/>
            </a:br>
            <a:r>
              <a:rPr lang="en-US" noProof="0" dirty="0"/>
              <a:t>an image</a:t>
            </a:r>
          </a:p>
        </p:txBody>
      </p:sp>
      <p:sp>
        <p:nvSpPr>
          <p:cNvPr id="17" name="Tijdelijke aanduiding voor afbeelding 13"/>
          <p:cNvSpPr>
            <a:spLocks noGrp="1"/>
          </p:cNvSpPr>
          <p:nvPr>
            <p:ph type="pic" sz="quarter" idx="14" hasCustomPrompt="1"/>
          </p:nvPr>
        </p:nvSpPr>
        <p:spPr>
          <a:xfrm>
            <a:off x="6762195" y="1252539"/>
            <a:ext cx="1969913" cy="2297049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049" baseline="0"/>
            </a:lvl1pPr>
          </a:lstStyle>
          <a:p>
            <a:r>
              <a:rPr lang="en-US" noProof="0" dirty="0"/>
              <a:t>Click here to insert</a:t>
            </a:r>
            <a:br>
              <a:rPr lang="en-US" noProof="0" dirty="0"/>
            </a:br>
            <a:r>
              <a:rPr lang="en-US" noProof="0" dirty="0"/>
              <a:t>an image</a:t>
            </a:r>
          </a:p>
        </p:txBody>
      </p:sp>
      <p:sp>
        <p:nvSpPr>
          <p:cNvPr id="18" name="Tijdelijke aanduiding voor afbeelding 13"/>
          <p:cNvSpPr>
            <a:spLocks noGrp="1"/>
          </p:cNvSpPr>
          <p:nvPr>
            <p:ph type="pic" sz="quarter" idx="15" hasCustomPrompt="1"/>
          </p:nvPr>
        </p:nvSpPr>
        <p:spPr>
          <a:xfrm>
            <a:off x="4648161" y="3751624"/>
            <a:ext cx="1969913" cy="2297049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049" baseline="0"/>
            </a:lvl1pPr>
          </a:lstStyle>
          <a:p>
            <a:r>
              <a:rPr lang="en-US" noProof="0" dirty="0"/>
              <a:t>Click here to insert</a:t>
            </a:r>
            <a:br>
              <a:rPr lang="en-US" noProof="0" dirty="0"/>
            </a:br>
            <a:r>
              <a:rPr lang="en-US" noProof="0" dirty="0"/>
              <a:t>an image</a:t>
            </a:r>
          </a:p>
        </p:txBody>
      </p:sp>
      <p:sp>
        <p:nvSpPr>
          <p:cNvPr id="19" name="Tijdelijke aanduiding voor afbeelding 13"/>
          <p:cNvSpPr>
            <a:spLocks noGrp="1"/>
          </p:cNvSpPr>
          <p:nvPr>
            <p:ph type="pic" sz="quarter" idx="16" hasCustomPrompt="1"/>
          </p:nvPr>
        </p:nvSpPr>
        <p:spPr>
          <a:xfrm>
            <a:off x="6762195" y="3751624"/>
            <a:ext cx="1969913" cy="2297049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049" baseline="0"/>
            </a:lvl1pPr>
          </a:lstStyle>
          <a:p>
            <a:r>
              <a:rPr lang="en-US" noProof="0" dirty="0"/>
              <a:t>Click here to insert</a:t>
            </a:r>
            <a:br>
              <a:rPr lang="en-US" noProof="0" dirty="0"/>
            </a:br>
            <a:r>
              <a:rPr lang="en-US" noProof="0" dirty="0"/>
              <a:t>an image</a:t>
            </a:r>
          </a:p>
        </p:txBody>
      </p:sp>
      <p:pic>
        <p:nvPicPr>
          <p:cNvPr id="20" name="Εικόνα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669" y="6499401"/>
            <a:ext cx="1224136" cy="31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3173449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&amp; Beeld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404664" y="1252836"/>
            <a:ext cx="4091500" cy="4795836"/>
          </a:xfrm>
        </p:spPr>
        <p:txBody>
          <a:bodyPr vert="horz"/>
          <a:lstStyle/>
          <a:p>
            <a:pPr lvl="0"/>
            <a:r>
              <a:rPr lang="en-US" noProof="0" dirty="0"/>
              <a:t>Bullet</a:t>
            </a:r>
          </a:p>
          <a:p>
            <a:pPr lvl="1"/>
            <a:r>
              <a:rPr lang="en-US" noProof="0" dirty="0"/>
              <a:t>Sub-bullet</a:t>
            </a:r>
          </a:p>
          <a:p>
            <a:pPr lvl="2"/>
            <a:r>
              <a:rPr lang="en-US" noProof="0" dirty="0"/>
              <a:t>Plain text</a:t>
            </a:r>
          </a:p>
          <a:p>
            <a:pPr lvl="3"/>
            <a:r>
              <a:rPr lang="en-US" noProof="0" dirty="0"/>
              <a:t>Header dark blue</a:t>
            </a:r>
          </a:p>
          <a:p>
            <a:pPr lvl="4"/>
            <a:r>
              <a:rPr lang="en-US" noProof="0" dirty="0"/>
              <a:t>Header light blue</a:t>
            </a:r>
          </a:p>
          <a:p>
            <a:pPr lvl="5"/>
            <a:r>
              <a:rPr lang="en-US" noProof="0" dirty="0"/>
              <a:t>Bullet</a:t>
            </a:r>
          </a:p>
          <a:p>
            <a:pPr lvl="6"/>
            <a:r>
              <a:rPr lang="en-US" noProof="0" dirty="0"/>
              <a:t>Sub-bullet</a:t>
            </a:r>
          </a:p>
          <a:p>
            <a:pPr lvl="7"/>
            <a:r>
              <a:rPr lang="en-US" sz="1349" noProof="0" dirty="0"/>
              <a:t>Plain text</a:t>
            </a:r>
          </a:p>
          <a:p>
            <a:pPr lvl="8"/>
            <a:r>
              <a:rPr lang="en-US" noProof="0" dirty="0"/>
              <a:t>Header dark blue</a:t>
            </a:r>
          </a:p>
        </p:txBody>
      </p:sp>
      <p:grpSp>
        <p:nvGrpSpPr>
          <p:cNvPr id="7" name="Grid" hidden="1"/>
          <p:cNvGrpSpPr/>
          <p:nvPr userDrawn="1"/>
        </p:nvGrpSpPr>
        <p:grpSpPr>
          <a:xfrm>
            <a:off x="-1" y="-1"/>
            <a:ext cx="9144002" cy="6858004"/>
            <a:chOff x="-2" y="-1"/>
            <a:chExt cx="12198353" cy="6858004"/>
          </a:xfrm>
        </p:grpSpPr>
        <p:sp>
          <p:nvSpPr>
            <p:cNvPr id="8" name="Rechthoek 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3" name="Rechthoek 12"/>
            <p:cNvSpPr/>
            <p:nvPr userDrawn="1"/>
          </p:nvSpPr>
          <p:spPr bwMode="auto">
            <a:xfrm rot="5400000">
              <a:off x="2670173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5" name="Rechthoek 14"/>
            <p:cNvSpPr/>
            <p:nvPr userDrawn="1"/>
          </p:nvSpPr>
          <p:spPr bwMode="auto">
            <a:xfrm rot="5400000">
              <a:off x="5568012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14" name="Tijdelijke aanduiding voor afbeelding 13"/>
          <p:cNvSpPr>
            <a:spLocks noGrp="1"/>
          </p:cNvSpPr>
          <p:nvPr>
            <p:ph type="pic" sz="quarter" idx="13" hasCustomPrompt="1"/>
          </p:nvPr>
        </p:nvSpPr>
        <p:spPr>
          <a:xfrm>
            <a:off x="4647835" y="1252538"/>
            <a:ext cx="1969200" cy="4796134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049" baseline="0"/>
            </a:lvl1pPr>
          </a:lstStyle>
          <a:p>
            <a:r>
              <a:rPr lang="en-US" noProof="0" dirty="0"/>
              <a:t>Click here to insert</a:t>
            </a:r>
            <a:br>
              <a:rPr lang="en-US" noProof="0" dirty="0"/>
            </a:br>
            <a:r>
              <a:rPr lang="en-US" noProof="0" dirty="0"/>
              <a:t>an image</a:t>
            </a:r>
          </a:p>
        </p:txBody>
      </p:sp>
      <p:sp>
        <p:nvSpPr>
          <p:cNvPr id="17" name="Tijdelijke aanduiding voor afbeelding 13"/>
          <p:cNvSpPr>
            <a:spLocks noGrp="1"/>
          </p:cNvSpPr>
          <p:nvPr>
            <p:ph type="pic" sz="quarter" idx="14" hasCustomPrompt="1"/>
          </p:nvPr>
        </p:nvSpPr>
        <p:spPr>
          <a:xfrm>
            <a:off x="6760490" y="1252538"/>
            <a:ext cx="1969200" cy="4796134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049" baseline="0"/>
            </a:lvl1pPr>
          </a:lstStyle>
          <a:p>
            <a:r>
              <a:rPr lang="en-US" noProof="0" dirty="0"/>
              <a:t>Click here to insert</a:t>
            </a:r>
            <a:br>
              <a:rPr lang="en-US" noProof="0" dirty="0"/>
            </a:br>
            <a:r>
              <a:rPr lang="en-US" noProof="0" dirty="0"/>
              <a:t>an image</a:t>
            </a:r>
          </a:p>
        </p:txBody>
      </p:sp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669" y="6499401"/>
            <a:ext cx="1224136" cy="31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6982251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04665" y="404664"/>
            <a:ext cx="8334670" cy="43204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noProof="0" dirty="0"/>
              <a:t>Title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04665" y="1252836"/>
            <a:ext cx="8334670" cy="479583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 dirty="0"/>
              <a:t>Bullet</a:t>
            </a:r>
          </a:p>
          <a:p>
            <a:pPr lvl="1"/>
            <a:r>
              <a:rPr lang="en-US" noProof="0" dirty="0"/>
              <a:t>Sub-bullet</a:t>
            </a:r>
          </a:p>
          <a:p>
            <a:pPr lvl="2"/>
            <a:r>
              <a:rPr lang="en-US" noProof="0" dirty="0"/>
              <a:t>Plain text</a:t>
            </a:r>
          </a:p>
          <a:p>
            <a:pPr lvl="3"/>
            <a:r>
              <a:rPr lang="en-US" noProof="0" dirty="0"/>
              <a:t>Header dark blue</a:t>
            </a:r>
          </a:p>
          <a:p>
            <a:pPr lvl="4"/>
            <a:r>
              <a:rPr lang="en-US" noProof="0" dirty="0"/>
              <a:t>Header light blue</a:t>
            </a:r>
          </a:p>
          <a:p>
            <a:pPr lvl="5"/>
            <a:r>
              <a:rPr lang="en-US" noProof="0" dirty="0"/>
              <a:t>Bullet</a:t>
            </a:r>
          </a:p>
          <a:p>
            <a:pPr lvl="6"/>
            <a:r>
              <a:rPr lang="en-US" noProof="0" dirty="0"/>
              <a:t>Sub-bullet</a:t>
            </a:r>
          </a:p>
          <a:p>
            <a:pPr lvl="7"/>
            <a:r>
              <a:rPr lang="en-US" sz="1349" noProof="0" dirty="0"/>
              <a:t>Plain text</a:t>
            </a:r>
          </a:p>
          <a:p>
            <a:pPr lvl="8"/>
            <a:r>
              <a:rPr lang="en-US" noProof="0" dirty="0"/>
              <a:t>Header dark blue</a:t>
            </a:r>
          </a:p>
        </p:txBody>
      </p:sp>
      <p:sp>
        <p:nvSpPr>
          <p:cNvPr id="20" name="Rechthoek 19"/>
          <p:cNvSpPr/>
          <p:nvPr userDrawn="1"/>
        </p:nvSpPr>
        <p:spPr bwMode="auto">
          <a:xfrm>
            <a:off x="0" y="6453336"/>
            <a:ext cx="9144000" cy="40466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vert="horz" wrap="square" lIns="68544" tIns="34272" rIns="68544" bIns="3427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434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US" sz="1499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404664" y="6453336"/>
            <a:ext cx="381346" cy="4046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nl-NL" sz="1200" b="1" smtClean="0">
                <a:solidFill>
                  <a:schemeClr val="bg1"/>
                </a:solidFill>
              </a:defRPr>
            </a:lvl1pPr>
          </a:lstStyle>
          <a:p>
            <a:fld id="{21272068-81DC-4C45-9305-5AD5E201916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Tijdelijke aanduiding voor dianummer 5"/>
          <p:cNvSpPr txBox="1">
            <a:spLocks/>
          </p:cNvSpPr>
          <p:nvPr userDrawn="1"/>
        </p:nvSpPr>
        <p:spPr>
          <a:xfrm>
            <a:off x="6681815" y="6453337"/>
            <a:ext cx="2057519" cy="416127"/>
          </a:xfrm>
          <a:prstGeom prst="rect">
            <a:avLst/>
          </a:prstGeom>
        </p:spPr>
        <p:txBody>
          <a:bodyPr vert="horz" lIns="68544" tIns="34272" rIns="68544" bIns="34272" rtlCol="0" anchor="ctr"/>
          <a:lstStyle>
            <a:defPPr>
              <a:defRPr lang="nl-N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90D95B-2DCA-4A8C-818D-5010775FDD58}" type="slidenum">
              <a:rPr lang="en-US" sz="1100" noProof="0" smtClean="0">
                <a:solidFill>
                  <a:schemeClr val="bg1"/>
                </a:solidFill>
              </a:rPr>
              <a:pPr/>
              <a:t>‹#›</a:t>
            </a:fld>
            <a:endParaRPr lang="en-US" sz="900" noProof="0" dirty="0">
              <a:solidFill>
                <a:schemeClr val="bg1"/>
              </a:solidFill>
            </a:endParaRPr>
          </a:p>
        </p:txBody>
      </p:sp>
      <p:grpSp>
        <p:nvGrpSpPr>
          <p:cNvPr id="15" name="Grid" hidden="1"/>
          <p:cNvGrpSpPr/>
          <p:nvPr userDrawn="1"/>
        </p:nvGrpSpPr>
        <p:grpSpPr>
          <a:xfrm>
            <a:off x="0" y="0"/>
            <a:ext cx="9144000" cy="6858004"/>
            <a:chOff x="-2" y="-1"/>
            <a:chExt cx="9144000" cy="6858004"/>
          </a:xfrm>
        </p:grpSpPr>
        <p:sp>
          <p:nvSpPr>
            <p:cNvPr id="16" name="Rechthoek 15"/>
            <p:cNvSpPr/>
            <p:nvPr userDrawn="1"/>
          </p:nvSpPr>
          <p:spPr bwMode="auto">
            <a:xfrm>
              <a:off x="0" y="0"/>
              <a:ext cx="9143998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7" name="Rechthoek 16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8" name="Rechthoek 17"/>
            <p:cNvSpPr/>
            <p:nvPr userDrawn="1"/>
          </p:nvSpPr>
          <p:spPr bwMode="auto">
            <a:xfrm rot="5400000">
              <a:off x="5512664" y="3226670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9" name="Rechthoek 18"/>
            <p:cNvSpPr/>
            <p:nvPr userDrawn="1"/>
          </p:nvSpPr>
          <p:spPr bwMode="auto">
            <a:xfrm>
              <a:off x="0" y="848172"/>
              <a:ext cx="9143998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21" name="Rechthoek 20"/>
            <p:cNvSpPr/>
            <p:nvPr userDrawn="1"/>
          </p:nvSpPr>
          <p:spPr bwMode="auto">
            <a:xfrm>
              <a:off x="0" y="6048672"/>
              <a:ext cx="9143998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839803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58" r:id="rId3"/>
    <p:sldLayoutId id="2147483665" r:id="rId4"/>
    <p:sldLayoutId id="2147483661" r:id="rId5"/>
    <p:sldLayoutId id="2147483664" r:id="rId6"/>
    <p:sldLayoutId id="2147483666" r:id="rId7"/>
    <p:sldLayoutId id="2147483662" r:id="rId8"/>
    <p:sldLayoutId id="2147483663" r:id="rId9"/>
    <p:sldLayoutId id="2147483667" r:id="rId10"/>
    <p:sldLayoutId id="2147483668" r:id="rId11"/>
    <p:sldLayoutId id="2147483670" r:id="rId12"/>
  </p:sldLayoutIdLst>
  <p:hf hdr="0" ftr="0"/>
  <p:txStyles>
    <p:titleStyle>
      <a:lvl1pPr algn="l" defTabSz="685434" rtl="0" eaLnBrk="1" latinLnBrk="0" hangingPunct="1">
        <a:spcBef>
          <a:spcPct val="0"/>
        </a:spcBef>
        <a:buNone/>
        <a:defRPr sz="3600" b="1" i="0" kern="1200">
          <a:solidFill>
            <a:schemeClr val="bg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135659" indent="-135659" algn="l" defTabSz="685434" rtl="0" eaLnBrk="1" latinLnBrk="0" hangingPunct="1">
        <a:lnSpc>
          <a:spcPct val="90000"/>
        </a:lnSpc>
        <a:spcBef>
          <a:spcPts val="450"/>
        </a:spcBef>
        <a:spcAft>
          <a:spcPts val="450"/>
        </a:spcAft>
        <a:buClr>
          <a:schemeClr val="bg2"/>
        </a:buClr>
        <a:buFont typeface="Arial" panose="020B0604020202020204" pitchFamily="34" charset="0"/>
        <a:buChar char="•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271318" indent="-135659" algn="l" defTabSz="685434" rtl="0" eaLnBrk="1" latinLnBrk="0" hangingPunct="1">
        <a:lnSpc>
          <a:spcPct val="90000"/>
        </a:lnSpc>
        <a:spcBef>
          <a:spcPts val="450"/>
        </a:spcBef>
        <a:spcAft>
          <a:spcPts val="450"/>
        </a:spcAft>
        <a:buClr>
          <a:schemeClr val="bg2"/>
        </a:buClr>
        <a:buFont typeface="Arial" panose="020B0604020202020204" pitchFamily="34" charset="0"/>
        <a:buChar char="-"/>
        <a:defRPr sz="1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0" indent="0" algn="l" defTabSz="685434" rtl="0" eaLnBrk="1" latinLnBrk="0" hangingPunct="1">
        <a:lnSpc>
          <a:spcPct val="90000"/>
        </a:lnSpc>
        <a:spcBef>
          <a:spcPts val="450"/>
        </a:spcBef>
        <a:spcAft>
          <a:spcPts val="450"/>
        </a:spcAft>
        <a:buFont typeface="Arial" panose="020B0604020202020204" pitchFamily="34" charset="0"/>
        <a:buNone/>
        <a:defRPr sz="1600" kern="1200" baseline="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0" indent="0" algn="l" defTabSz="685434" rtl="0" eaLnBrk="1" latinLnBrk="0" hangingPunct="1">
        <a:lnSpc>
          <a:spcPct val="90000"/>
        </a:lnSpc>
        <a:spcBef>
          <a:spcPts val="450"/>
        </a:spcBef>
        <a:spcAft>
          <a:spcPts val="450"/>
        </a:spcAft>
        <a:buFont typeface="Arial" panose="020B0604020202020204" pitchFamily="34" charset="0"/>
        <a:buNone/>
        <a:defRPr sz="1600" b="1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0" indent="0" algn="l" defTabSz="685434" rtl="0" eaLnBrk="1" latinLnBrk="0" hangingPunct="1">
        <a:lnSpc>
          <a:spcPct val="90000"/>
        </a:lnSpc>
        <a:spcBef>
          <a:spcPts val="450"/>
        </a:spcBef>
        <a:spcAft>
          <a:spcPts val="450"/>
        </a:spcAft>
        <a:buFont typeface="Arial" panose="020B0604020202020204" pitchFamily="34" charset="0"/>
        <a:buNone/>
        <a:defRPr sz="1600" b="1" kern="1200" baseline="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135659" indent="-135659" algn="l" defTabSz="685434" rtl="0" eaLnBrk="1" latinLnBrk="0" hangingPunct="1">
        <a:lnSpc>
          <a:spcPct val="90000"/>
        </a:lnSpc>
        <a:spcBef>
          <a:spcPts val="450"/>
        </a:spcBef>
        <a:spcAft>
          <a:spcPts val="450"/>
        </a:spcAft>
        <a:buClr>
          <a:schemeClr val="bg2"/>
        </a:buClr>
        <a:buFont typeface="Arial" panose="020B0604020202020204" pitchFamily="34" charset="0"/>
        <a:buChar char="•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6pPr>
      <a:lvl7pPr marL="271318" indent="-135659" algn="l" defTabSz="685434" rtl="0" eaLnBrk="1" latinLnBrk="0" hangingPunct="1">
        <a:lnSpc>
          <a:spcPct val="90000"/>
        </a:lnSpc>
        <a:spcBef>
          <a:spcPts val="450"/>
        </a:spcBef>
        <a:spcAft>
          <a:spcPts val="450"/>
        </a:spcAft>
        <a:buClr>
          <a:schemeClr val="bg2"/>
        </a:buClr>
        <a:buFont typeface="Arial" panose="020B0604020202020204" pitchFamily="34" charset="0"/>
        <a:buChar char="-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7pPr>
      <a:lvl8pPr marL="0" indent="0" algn="l" defTabSz="685434" rtl="0" eaLnBrk="1" latinLnBrk="0" hangingPunct="1">
        <a:lnSpc>
          <a:spcPct val="90000"/>
        </a:lnSpc>
        <a:spcBef>
          <a:spcPts val="450"/>
        </a:spcBef>
        <a:spcAft>
          <a:spcPts val="450"/>
        </a:spcAft>
        <a:buFont typeface="Arial" panose="020B0604020202020204" pitchFamily="34" charset="0"/>
        <a:buNone/>
        <a:defRPr sz="1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8pPr>
      <a:lvl9pPr marL="0" indent="0" algn="l" defTabSz="685434" rtl="0" eaLnBrk="1" latinLnBrk="0" hangingPunct="1">
        <a:lnSpc>
          <a:spcPct val="90000"/>
        </a:lnSpc>
        <a:spcBef>
          <a:spcPts val="450"/>
        </a:spcBef>
        <a:spcAft>
          <a:spcPts val="450"/>
        </a:spcAft>
        <a:buFont typeface="Arial" panose="020B0604020202020204" pitchFamily="34" charset="0"/>
        <a:buNone/>
        <a:defRPr sz="1600" b="1" kern="1200" baseline="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1pPr>
      <a:lvl2pPr marL="342717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2pPr>
      <a:lvl3pPr marL="685434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3pPr>
      <a:lvl4pPr marL="1028151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4pPr>
      <a:lvl5pPr marL="1370868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5pPr>
      <a:lvl6pPr marL="1713586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056303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399020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741737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jdelijke aanduiding voor tekst 1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5" name="Tijdelijke aanduiding voor tekst 14"/>
          <p:cNvSpPr>
            <a:spLocks noGrp="1"/>
          </p:cNvSpPr>
          <p:nvPr>
            <p:ph type="body" sz="quarter" idx="12"/>
          </p:nvPr>
        </p:nvSpPr>
        <p:spPr>
          <a:xfrm>
            <a:off x="-12469" y="-16416"/>
            <a:ext cx="9144000" cy="3719335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59532" y="614570"/>
            <a:ext cx="8424936" cy="1179278"/>
          </a:xfrm>
        </p:spPr>
        <p:txBody>
          <a:bodyPr/>
          <a:lstStyle/>
          <a:p>
            <a:pPr algn="ctr"/>
            <a:r>
              <a:rPr lang="el-GR" sz="2800" dirty="0"/>
              <a:t>Ανάλυση δόσεων συστημάτων ιατρικής απεικόνισης CT και </a:t>
            </a:r>
            <a:r>
              <a:rPr lang="en-US" sz="2800" dirty="0"/>
              <a:t>SPECT</a:t>
            </a:r>
            <a:r>
              <a:rPr lang="el-GR" sz="2800" dirty="0"/>
              <a:t> με χρήση τεχνικών Μόντε Κάρλο 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>
          <a:xfrm>
            <a:off x="72009" y="3934610"/>
            <a:ext cx="8964487" cy="393700"/>
          </a:xfrm>
        </p:spPr>
        <p:txBody>
          <a:bodyPr>
            <a:noAutofit/>
          </a:bodyPr>
          <a:lstStyle/>
          <a:p>
            <a:r>
              <a:rPr lang="el-GR" sz="2400" dirty="0"/>
              <a:t>Ονοματεπώνυμο Υπ. Διδάκτορα: Νικόλαος Χατζησάββας. </a:t>
            </a:r>
            <a:endParaRPr lang="en-US" sz="2400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2"/>
          </p:nvPr>
        </p:nvSpPr>
        <p:spPr>
          <a:xfrm>
            <a:off x="2987824" y="4528366"/>
            <a:ext cx="5475328" cy="747553"/>
          </a:xfrm>
        </p:spPr>
        <p:txBody>
          <a:bodyPr/>
          <a:lstStyle/>
          <a:p>
            <a:pPr algn="l"/>
            <a:r>
              <a:rPr lang="el-GR" sz="1800" dirty="0">
                <a:solidFill>
                  <a:schemeClr val="bg2">
                    <a:lumMod val="50000"/>
                  </a:schemeClr>
                </a:solidFill>
              </a:rPr>
              <a:t>Επιβλέπων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l-GR" sz="1800" dirty="0">
                <a:solidFill>
                  <a:schemeClr val="bg2">
                    <a:lumMod val="50000"/>
                  </a:schemeClr>
                </a:solidFill>
              </a:rPr>
              <a:t>καθηγητής: Δημήτριος Νικολόπουλος</a:t>
            </a:r>
            <a:endParaRPr lang="en-US" sz="1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Tijdelijke aanduiding voor datum 12"/>
          <p:cNvSpPr txBox="1">
            <a:spLocks/>
          </p:cNvSpPr>
          <p:nvPr/>
        </p:nvSpPr>
        <p:spPr>
          <a:xfrm>
            <a:off x="1979712" y="3068772"/>
            <a:ext cx="6598476" cy="39412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l-NL"/>
            </a:defPPr>
            <a:lvl1pPr marL="0" algn="r" defTabSz="914400" rtl="0" eaLnBrk="1" latinLnBrk="0" hangingPunct="1"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u="sng" dirty="0" smtClean="0"/>
              <a:t>2</a:t>
            </a:r>
            <a:r>
              <a:rPr lang="el-GR" sz="2400" b="1" u="sng" baseline="30000" dirty="0" smtClean="0"/>
              <a:t>η</a:t>
            </a:r>
            <a:r>
              <a:rPr lang="el-GR" sz="2400" b="1" u="sng" dirty="0" smtClean="0"/>
              <a:t> </a:t>
            </a:r>
            <a:r>
              <a:rPr lang="el-GR" sz="2400" b="1" u="sng" dirty="0"/>
              <a:t>Ετήσια Έκθεση Προόδου ΕΛΚΕ – Πα.Δ.Α.</a:t>
            </a:r>
            <a:endParaRPr lang="en-US" sz="2400" b="1" u="sng" dirty="0"/>
          </a:p>
        </p:txBody>
      </p:sp>
      <p:sp>
        <p:nvSpPr>
          <p:cNvPr id="9" name="Tijdelijke aanduiding voor datum 12"/>
          <p:cNvSpPr txBox="1">
            <a:spLocks/>
          </p:cNvSpPr>
          <p:nvPr/>
        </p:nvSpPr>
        <p:spPr>
          <a:xfrm>
            <a:off x="553637" y="1793848"/>
            <a:ext cx="4378403" cy="97800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l-NL"/>
            </a:defPPr>
            <a:lvl1pPr marL="0" algn="r" defTabSz="914400" rtl="0" eaLnBrk="1" latinLnBrk="0" hangingPunct="1"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b="1" dirty="0"/>
              <a:t>Σχολή :  Μηχανικών.</a:t>
            </a:r>
          </a:p>
        </p:txBody>
      </p:sp>
      <p:sp>
        <p:nvSpPr>
          <p:cNvPr id="3" name="Ορθογώνιο 2"/>
          <p:cNvSpPr/>
          <p:nvPr/>
        </p:nvSpPr>
        <p:spPr>
          <a:xfrm>
            <a:off x="179512" y="6453336"/>
            <a:ext cx="3000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Αιγάλεω, </a:t>
            </a:r>
            <a:r>
              <a:rPr lang="en-US" dirty="0" smtClean="0">
                <a:solidFill>
                  <a:schemeClr val="bg1"/>
                </a:solidFill>
              </a:rPr>
              <a:t>24</a:t>
            </a:r>
            <a:r>
              <a:rPr lang="el-GR" dirty="0" smtClean="0">
                <a:solidFill>
                  <a:schemeClr val="bg1"/>
                </a:solidFill>
              </a:rPr>
              <a:t> Νοεμβρίου </a:t>
            </a:r>
            <a:r>
              <a:rPr lang="el-GR" dirty="0">
                <a:solidFill>
                  <a:schemeClr val="bg1"/>
                </a:solidFill>
              </a:rPr>
              <a:t>2021</a:t>
            </a:r>
          </a:p>
        </p:txBody>
      </p:sp>
      <p:sp>
        <p:nvSpPr>
          <p:cNvPr id="11" name="Tijdelijke aanduiding voor datum 12"/>
          <p:cNvSpPr txBox="1">
            <a:spLocks/>
          </p:cNvSpPr>
          <p:nvPr/>
        </p:nvSpPr>
        <p:spPr>
          <a:xfrm>
            <a:off x="2987824" y="5290574"/>
            <a:ext cx="5475328" cy="96913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l-NL"/>
            </a:defPPr>
            <a:lvl1pPr marL="0" algn="r" defTabSz="914400" rtl="0" eaLnBrk="1" latinLnBrk="0" hangingPunct="1"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1800" dirty="0">
                <a:solidFill>
                  <a:schemeClr val="bg2">
                    <a:lumMod val="50000"/>
                  </a:schemeClr>
                </a:solidFill>
              </a:rPr>
              <a:t>Μέλη Συμβουλευτικής Επιτροπής: </a:t>
            </a:r>
          </a:p>
          <a:p>
            <a:pPr marL="457200" indent="-457200" algn="l">
              <a:buAutoNum type="arabicPeriod"/>
            </a:pPr>
            <a:r>
              <a:rPr lang="el-GR" sz="1800" dirty="0">
                <a:solidFill>
                  <a:schemeClr val="bg2">
                    <a:lumMod val="50000"/>
                  </a:schemeClr>
                </a:solidFill>
              </a:rPr>
              <a:t>Γεώργιος Πρινιωτάκης   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  </a:t>
            </a:r>
            <a:r>
              <a:rPr lang="el-GR" sz="1800" dirty="0">
                <a:solidFill>
                  <a:schemeClr val="bg2">
                    <a:lumMod val="50000"/>
                  </a:schemeClr>
                </a:solidFill>
              </a:rPr>
              <a:t>Ιωάννης Βαλαής</a:t>
            </a:r>
            <a:endParaRPr lang="en-US" sz="1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Tijdelijke aanduiding voor datum 12"/>
          <p:cNvSpPr txBox="1">
            <a:spLocks/>
          </p:cNvSpPr>
          <p:nvPr/>
        </p:nvSpPr>
        <p:spPr>
          <a:xfrm>
            <a:off x="568764" y="2397212"/>
            <a:ext cx="5475328" cy="97800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l-NL"/>
            </a:defPPr>
            <a:lvl1pPr marL="0" algn="r" defTabSz="914400" rtl="0" eaLnBrk="1" latinLnBrk="0" hangingPunct="1"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b="1" dirty="0"/>
              <a:t>Τμήμα:  Μηχανικών Βιομηχανικής Σχεδίασης και Παραγωγής.</a:t>
            </a:r>
          </a:p>
        </p:txBody>
      </p:sp>
    </p:spTree>
    <p:extLst>
      <p:ext uri="{BB962C8B-B14F-4D97-AF65-F5344CB8AC3E}">
        <p14:creationId xmlns:p14="http://schemas.microsoft.com/office/powerpoint/2010/main" xmlns="" val="297781484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>
          <a:xfrm>
            <a:off x="404665" y="310294"/>
            <a:ext cx="8334670" cy="432048"/>
          </a:xfrm>
        </p:spPr>
        <p:txBody>
          <a:bodyPr/>
          <a:lstStyle/>
          <a:p>
            <a:r>
              <a:rPr lang="el-GR" dirty="0" smtClean="0"/>
              <a:t>Αποτελέσματα</a:t>
            </a:r>
            <a:endParaRPr lang="el-GR" dirty="0"/>
          </a:p>
        </p:txBody>
      </p:sp>
      <p:sp>
        <p:nvSpPr>
          <p:cNvPr id="14" name="Θέση κατακόρυφου κειμένου 13"/>
          <p:cNvSpPr>
            <a:spLocks noGrp="1"/>
          </p:cNvSpPr>
          <p:nvPr>
            <p:ph type="body" orient="vert" idx="1"/>
          </p:nvPr>
        </p:nvSpPr>
        <p:spPr>
          <a:xfrm>
            <a:off x="404665" y="883897"/>
            <a:ext cx="7623720" cy="648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1800" dirty="0">
                <a:solidFill>
                  <a:srgbClr val="000000"/>
                </a:solidFill>
                <a:latin typeface="FYJVUM+TimesNewRomanPSMT"/>
              </a:rPr>
              <a:t>Φασματικές κατανομές για το βολφράμιο (W</a:t>
            </a:r>
            <a:r>
              <a:rPr lang="el-GR" sz="1800" dirty="0" smtClean="0">
                <a:solidFill>
                  <a:srgbClr val="000000"/>
                </a:solidFill>
                <a:latin typeface="FYJVUM+TimesNewRomanPSMT"/>
              </a:rPr>
              <a:t>), </a:t>
            </a:r>
            <a:r>
              <a:rPr lang="el-GR" sz="1800" dirty="0">
                <a:solidFill>
                  <a:srgbClr val="000000"/>
                </a:solidFill>
                <a:latin typeface="FYJVUM+TimesNewRomanPSMT"/>
              </a:rPr>
              <a:t>σε γωνία 22 μοιρών με χρήση φίλτρων: αέρα, </a:t>
            </a:r>
            <a:r>
              <a:rPr lang="el-GR" sz="1800" dirty="0" smtClean="0">
                <a:solidFill>
                  <a:srgbClr val="000000"/>
                </a:solidFill>
                <a:latin typeface="FYJVUM+TimesNewRomanPSMT"/>
              </a:rPr>
              <a:t>αλουμίνιο </a:t>
            </a:r>
            <a:r>
              <a:rPr lang="el-GR" sz="1800" dirty="0">
                <a:solidFill>
                  <a:srgbClr val="000000"/>
                </a:solidFill>
                <a:latin typeface="FYJVUM+TimesNewRomanPSMT"/>
              </a:rPr>
              <a:t>(</a:t>
            </a:r>
            <a:r>
              <a:rPr lang="el-GR" sz="1800" dirty="0" err="1">
                <a:solidFill>
                  <a:srgbClr val="000000"/>
                </a:solidFill>
                <a:latin typeface="FYJVUM+TimesNewRomanPSMT"/>
              </a:rPr>
              <a:t>Al</a:t>
            </a:r>
            <a:r>
              <a:rPr lang="el-GR" sz="1800" dirty="0">
                <a:solidFill>
                  <a:srgbClr val="000000"/>
                </a:solidFill>
                <a:latin typeface="FYJVUM+TimesNewRomanPSMT"/>
              </a:rPr>
              <a:t>) και χαλκό (</a:t>
            </a:r>
            <a:r>
              <a:rPr lang="el-GR" sz="1800" dirty="0" err="1">
                <a:solidFill>
                  <a:srgbClr val="000000"/>
                </a:solidFill>
                <a:latin typeface="FYJVUM+TimesNewRomanPSMT"/>
              </a:rPr>
              <a:t>Cu</a:t>
            </a:r>
            <a:r>
              <a:rPr lang="el-GR" sz="1800" dirty="0" smtClean="0">
                <a:solidFill>
                  <a:srgbClr val="000000"/>
                </a:solidFill>
                <a:latin typeface="FYJVUM+TimesNewRomanPSMT"/>
              </a:rPr>
              <a:t>)</a:t>
            </a:r>
            <a:endParaRPr lang="el-GR" sz="1800" dirty="0">
              <a:solidFill>
                <a:srgbClr val="000000"/>
              </a:solidFill>
              <a:latin typeface="FYJVUM+TimesNewRomanPSMT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087723" y="805273"/>
            <a:ext cx="4968552" cy="618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77611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Αποτελέσματα</a:t>
            </a:r>
            <a:endParaRPr lang="el-GR" dirty="0"/>
          </a:p>
        </p:txBody>
      </p:sp>
      <p:sp>
        <p:nvSpPr>
          <p:cNvPr id="14" name="Θέση κατακόρυφου κειμένου 13"/>
          <p:cNvSpPr>
            <a:spLocks noGrp="1"/>
          </p:cNvSpPr>
          <p:nvPr>
            <p:ph type="body" orient="vert" idx="1"/>
          </p:nvPr>
        </p:nvSpPr>
        <p:spPr>
          <a:xfrm>
            <a:off x="404665" y="1052736"/>
            <a:ext cx="7623720" cy="7360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1800" dirty="0" smtClean="0"/>
              <a:t>Δοσιμετρικός Χάρτης </a:t>
            </a:r>
            <a:endParaRPr lang="el-GR" sz="1800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1420738"/>
            <a:ext cx="3816424" cy="388047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1756" y="1420738"/>
            <a:ext cx="4146887" cy="388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597984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Αποτελέσματα</a:t>
            </a:r>
            <a:endParaRPr lang="el-GR" dirty="0"/>
          </a:p>
        </p:txBody>
      </p:sp>
      <p:sp>
        <p:nvSpPr>
          <p:cNvPr id="14" name="Θέση κατακόρυφου κειμένου 13"/>
          <p:cNvSpPr>
            <a:spLocks noGrp="1"/>
          </p:cNvSpPr>
          <p:nvPr>
            <p:ph type="body" orient="vert" idx="1"/>
          </p:nvPr>
        </p:nvSpPr>
        <p:spPr>
          <a:xfrm>
            <a:off x="404665" y="980728"/>
            <a:ext cx="7623720" cy="864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Π</a:t>
            </a:r>
            <a:r>
              <a:rPr lang="el-GR" dirty="0" smtClean="0"/>
              <a:t>ροφίλ </a:t>
            </a:r>
            <a:r>
              <a:rPr lang="el-GR" dirty="0"/>
              <a:t>δόσεων σύγκρισης ακτινοβόλησης ακτινών-χ από όλες της κατευθύνσεις(360</a:t>
            </a:r>
            <a:r>
              <a:rPr lang="el-GR" baseline="30000" dirty="0"/>
              <a:t>o</a:t>
            </a:r>
            <a:r>
              <a:rPr lang="el-GR" dirty="0"/>
              <a:t>) για την επιδερμίδα, πνεύμονα, καρδιά και σπονδυλική στήλη, με και χωρίς χρήση φίλτρου μέσα στην λυχνία παραγωγής ακτινών-χ </a:t>
            </a:r>
            <a:endParaRPr lang="el-GR" sz="1800" dirty="0"/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26431" y="1787687"/>
            <a:ext cx="3744416" cy="4146722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896035" y="1664806"/>
            <a:ext cx="3888433" cy="424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2024683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Αποτελέσματα</a:t>
            </a:r>
            <a:endParaRPr lang="el-GR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39551" y="1196754"/>
            <a:ext cx="3528393" cy="4104456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855465" y="1129311"/>
            <a:ext cx="3528396" cy="423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416774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Αποτελέσματα</a:t>
            </a:r>
            <a:endParaRPr lang="el-GR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53825096"/>
              </p:ext>
            </p:extLst>
          </p:nvPr>
        </p:nvGraphicFramePr>
        <p:xfrm>
          <a:off x="472108" y="2132856"/>
          <a:ext cx="8199784" cy="33843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7131">
                  <a:extLst>
                    <a:ext uri="{9D8B030D-6E8A-4147-A177-3AD203B41FA5}">
                      <a16:colId xmlns:a16="http://schemas.microsoft.com/office/drawing/2014/main" xmlns="" val="2626507646"/>
                    </a:ext>
                  </a:extLst>
                </a:gridCol>
                <a:gridCol w="2537645">
                  <a:extLst>
                    <a:ext uri="{9D8B030D-6E8A-4147-A177-3AD203B41FA5}">
                      <a16:colId xmlns:a16="http://schemas.microsoft.com/office/drawing/2014/main" xmlns="" val="2784427167"/>
                    </a:ext>
                  </a:extLst>
                </a:gridCol>
                <a:gridCol w="2717826">
                  <a:extLst>
                    <a:ext uri="{9D8B030D-6E8A-4147-A177-3AD203B41FA5}">
                      <a16:colId xmlns:a16="http://schemas.microsoft.com/office/drawing/2014/main" xmlns="" val="772060935"/>
                    </a:ext>
                  </a:extLst>
                </a:gridCol>
                <a:gridCol w="1857182">
                  <a:extLst>
                    <a:ext uri="{9D8B030D-6E8A-4147-A177-3AD203B41FA5}">
                      <a16:colId xmlns:a16="http://schemas.microsoft.com/office/drawing/2014/main" xmlns="" val="3386896091"/>
                    </a:ext>
                  </a:extLst>
                </a:gridCol>
              </a:tblGrid>
              <a:tr h="6768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Organ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Mean Dose per photon/Gy (AIR)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Mean Dose per photon/Gy (Al+Cu)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Percentage Reduction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536090227"/>
                  </a:ext>
                </a:extLst>
              </a:tr>
              <a:tr h="6768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Skin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6.21*10</a:t>
                      </a:r>
                      <a:r>
                        <a:rPr lang="en-US" sz="1400" b="0" baseline="30000" dirty="0">
                          <a:effectLst/>
                        </a:rPr>
                        <a:t>-20</a:t>
                      </a:r>
                      <a:r>
                        <a:rPr lang="en-US" sz="1400" b="0" dirty="0">
                          <a:effectLst/>
                        </a:rPr>
                        <a:t> ± 0.05*10</a:t>
                      </a:r>
                      <a:r>
                        <a:rPr lang="en-US" sz="1400" b="0" baseline="30000" dirty="0">
                          <a:effectLst/>
                        </a:rPr>
                        <a:t>-20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7.30*10</a:t>
                      </a:r>
                      <a:r>
                        <a:rPr lang="en-US" sz="1400" b="0" baseline="30000">
                          <a:effectLst/>
                        </a:rPr>
                        <a:t>-21</a:t>
                      </a:r>
                      <a:r>
                        <a:rPr lang="en-US" sz="1400" b="0">
                          <a:effectLst/>
                        </a:rPr>
                        <a:t>± 0.05*10</a:t>
                      </a:r>
                      <a:r>
                        <a:rPr lang="en-US" sz="1400" b="0" baseline="30000">
                          <a:effectLst/>
                        </a:rPr>
                        <a:t>-20</a:t>
                      </a:r>
                      <a:endParaRPr lang="en-US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88.2%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558627759"/>
                  </a:ext>
                </a:extLst>
              </a:tr>
              <a:tr h="6768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Lung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7.56*10</a:t>
                      </a:r>
                      <a:r>
                        <a:rPr lang="en-US" sz="1400" b="0" baseline="30000" dirty="0">
                          <a:effectLst/>
                        </a:rPr>
                        <a:t>-21</a:t>
                      </a:r>
                      <a:r>
                        <a:rPr lang="en-US" sz="1400" b="0" dirty="0">
                          <a:effectLst/>
                        </a:rPr>
                        <a:t>± 0.04*10</a:t>
                      </a:r>
                      <a:r>
                        <a:rPr lang="en-US" sz="1400" b="0" baseline="30000" dirty="0">
                          <a:effectLst/>
                        </a:rPr>
                        <a:t>-20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3.54*10</a:t>
                      </a:r>
                      <a:r>
                        <a:rPr lang="en-US" sz="1400" b="0" baseline="30000" dirty="0">
                          <a:effectLst/>
                        </a:rPr>
                        <a:t>-21</a:t>
                      </a:r>
                      <a:r>
                        <a:rPr lang="en-US" sz="1400" b="0" dirty="0">
                          <a:effectLst/>
                        </a:rPr>
                        <a:t>± 0.04*10</a:t>
                      </a:r>
                      <a:r>
                        <a:rPr lang="en-US" sz="1400" b="0" baseline="30000" dirty="0">
                          <a:effectLst/>
                        </a:rPr>
                        <a:t>-20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53.2%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740668119"/>
                  </a:ext>
                </a:extLst>
              </a:tr>
              <a:tr h="6768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Heart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6.19*10</a:t>
                      </a:r>
                      <a:r>
                        <a:rPr lang="en-US" sz="1400" b="0" baseline="30000">
                          <a:effectLst/>
                        </a:rPr>
                        <a:t>-21</a:t>
                      </a:r>
                      <a:r>
                        <a:rPr lang="en-US" sz="1400" b="0">
                          <a:effectLst/>
                        </a:rPr>
                        <a:t>± 0.04*10</a:t>
                      </a:r>
                      <a:r>
                        <a:rPr lang="en-US" sz="1400" b="0" baseline="30000">
                          <a:effectLst/>
                        </a:rPr>
                        <a:t>-20</a:t>
                      </a:r>
                      <a:endParaRPr lang="en-US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3.04*10</a:t>
                      </a:r>
                      <a:r>
                        <a:rPr lang="en-US" sz="1400" b="0" baseline="30000" dirty="0">
                          <a:effectLst/>
                        </a:rPr>
                        <a:t>-21</a:t>
                      </a:r>
                      <a:r>
                        <a:rPr lang="en-US" sz="1400" b="0" dirty="0">
                          <a:effectLst/>
                        </a:rPr>
                        <a:t>± 0.04*10</a:t>
                      </a:r>
                      <a:r>
                        <a:rPr lang="en-US" sz="1400" b="0" baseline="30000" dirty="0">
                          <a:effectLst/>
                        </a:rPr>
                        <a:t>-20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50.9%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204787811"/>
                  </a:ext>
                </a:extLst>
              </a:tr>
              <a:tr h="6768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Spinal Bone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1.51*10</a:t>
                      </a:r>
                      <a:r>
                        <a:rPr lang="en-US" sz="1400" b="0" baseline="30000">
                          <a:effectLst/>
                        </a:rPr>
                        <a:t>-20</a:t>
                      </a:r>
                      <a:r>
                        <a:rPr lang="en-US" sz="1400" b="0">
                          <a:effectLst/>
                        </a:rPr>
                        <a:t>± 0.01*10</a:t>
                      </a:r>
                      <a:r>
                        <a:rPr lang="en-US" sz="1400" b="0" baseline="30000">
                          <a:effectLst/>
                        </a:rPr>
                        <a:t>-20</a:t>
                      </a:r>
                      <a:endParaRPr lang="en-US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7.48*10</a:t>
                      </a:r>
                      <a:r>
                        <a:rPr lang="en-US" sz="1400" b="0" baseline="30000" dirty="0">
                          <a:effectLst/>
                        </a:rPr>
                        <a:t>-21</a:t>
                      </a:r>
                      <a:r>
                        <a:rPr lang="en-US" sz="1400" b="0" dirty="0">
                          <a:effectLst/>
                        </a:rPr>
                        <a:t>± 0.01*10</a:t>
                      </a:r>
                      <a:r>
                        <a:rPr lang="en-US" sz="1400" b="0" baseline="30000" dirty="0">
                          <a:effectLst/>
                        </a:rPr>
                        <a:t>-20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50.5%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785273869"/>
                  </a:ext>
                </a:extLst>
              </a:tr>
            </a:tbl>
          </a:graphicData>
        </a:graphic>
      </p:graphicFrame>
      <p:sp>
        <p:nvSpPr>
          <p:cNvPr id="8" name="Θέση κατακόρυφου κειμένου 13"/>
          <p:cNvSpPr>
            <a:spLocks noGrp="1"/>
          </p:cNvSpPr>
          <p:nvPr>
            <p:ph type="body" orient="vert" idx="1"/>
          </p:nvPr>
        </p:nvSpPr>
        <p:spPr>
          <a:xfrm>
            <a:off x="404665" y="1052736"/>
            <a:ext cx="7623720" cy="864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Πίνακας 1: </a:t>
            </a:r>
          </a:p>
          <a:p>
            <a:pPr marL="0" indent="0">
              <a:buNone/>
            </a:pPr>
            <a:r>
              <a:rPr lang="el-GR" dirty="0" smtClean="0"/>
              <a:t>Μέση δόση φωτονίου ανά όργανο έκθεσης.</a:t>
            </a:r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xmlns="" val="19917179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Αποτελέσματα</a:t>
            </a:r>
            <a:endParaRPr lang="el-GR" dirty="0"/>
          </a:p>
        </p:txBody>
      </p:sp>
      <p:sp>
        <p:nvSpPr>
          <p:cNvPr id="14" name="Θέση κατακόρυφου κειμένου 13"/>
          <p:cNvSpPr>
            <a:spLocks noGrp="1"/>
          </p:cNvSpPr>
          <p:nvPr>
            <p:ph type="body" orient="vert" idx="1"/>
          </p:nvPr>
        </p:nvSpPr>
        <p:spPr>
          <a:xfrm>
            <a:off x="404665" y="1052736"/>
            <a:ext cx="7623720" cy="7360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1800" dirty="0" smtClean="0">
                <a:solidFill>
                  <a:srgbClr val="000000"/>
                </a:solidFill>
                <a:latin typeface="FYJVUM+TimesNewRomanPSMT"/>
              </a:rPr>
              <a:t>Κατασκευή </a:t>
            </a:r>
            <a:r>
              <a:rPr lang="el-GR" sz="1800" dirty="0">
                <a:solidFill>
                  <a:srgbClr val="000000"/>
                </a:solidFill>
                <a:latin typeface="FYJVUM+TimesNewRomanPSMT"/>
              </a:rPr>
              <a:t>κώδικα για SPECT μικρών ζώων σε περιβάλλον GATEv9.0 με μικροσκοπική πηγή ακτινοβόλησης ομοιώματος Jaszczak.</a:t>
            </a:r>
            <a:endParaRPr lang="el-GR" sz="1800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7948" y="2010895"/>
            <a:ext cx="6008103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5852906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Αποτελέσματα</a:t>
            </a:r>
            <a:endParaRPr lang="el-GR" dirty="0"/>
          </a:p>
        </p:txBody>
      </p:sp>
      <p:sp>
        <p:nvSpPr>
          <p:cNvPr id="14" name="Θέση κατακόρυφου κειμένου 13"/>
          <p:cNvSpPr>
            <a:spLocks noGrp="1"/>
          </p:cNvSpPr>
          <p:nvPr>
            <p:ph type="body" orient="vert" idx="1"/>
          </p:nvPr>
        </p:nvSpPr>
        <p:spPr>
          <a:xfrm>
            <a:off x="404665" y="1196752"/>
            <a:ext cx="8055767" cy="1008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1800" dirty="0" smtClean="0">
                <a:solidFill>
                  <a:srgbClr val="000000"/>
                </a:solidFill>
                <a:latin typeface="FYJVUM+TimesNewRomanPSMT"/>
              </a:rPr>
              <a:t>Ανακατασκευή </a:t>
            </a:r>
            <a:r>
              <a:rPr lang="el-GR" sz="1800" dirty="0">
                <a:solidFill>
                  <a:srgbClr val="000000"/>
                </a:solidFill>
                <a:latin typeface="FYJVUM+TimesNewRomanPSMT"/>
              </a:rPr>
              <a:t>εικόνας, από την προσομοίωση σε περιβάλλον Gatev9.0, με το πρόγραμμα STIRv4.0.0 και την χρήση του αλγορίθμου OSMAPOSL. Απεικόνιση των αποτελεσμάτων μέσω του προγράμματος </a:t>
            </a:r>
            <a:r>
              <a:rPr lang="el-GR" sz="1800" dirty="0" err="1">
                <a:solidFill>
                  <a:srgbClr val="000000"/>
                </a:solidFill>
                <a:latin typeface="FYJVUM+TimesNewRomanPSMT"/>
              </a:rPr>
              <a:t>Amide</a:t>
            </a:r>
            <a:r>
              <a:rPr lang="el-GR" sz="1800" dirty="0">
                <a:solidFill>
                  <a:srgbClr val="000000"/>
                </a:solidFill>
                <a:latin typeface="FYJVUM+TimesNewRomanPSMT"/>
              </a:rPr>
              <a:t>.</a:t>
            </a:r>
            <a:endParaRPr lang="el-GR" sz="1800" dirty="0"/>
          </a:p>
        </p:txBody>
      </p:sp>
      <p:pic>
        <p:nvPicPr>
          <p:cNvPr id="6" name="Picture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330" t="15765"/>
          <a:stretch/>
        </p:blipFill>
        <p:spPr bwMode="auto">
          <a:xfrm>
            <a:off x="0" y="2420888"/>
            <a:ext cx="9144000" cy="3600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99440056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Αποτελέσματα</a:t>
            </a:r>
            <a:endParaRPr lang="el-GR" dirty="0"/>
          </a:p>
        </p:txBody>
      </p:sp>
      <p:sp>
        <p:nvSpPr>
          <p:cNvPr id="14" name="Θέση κατακόρυφου κειμένου 13"/>
          <p:cNvSpPr>
            <a:spLocks noGrp="1"/>
          </p:cNvSpPr>
          <p:nvPr>
            <p:ph type="body" orient="vert" idx="1"/>
          </p:nvPr>
        </p:nvSpPr>
        <p:spPr>
          <a:xfrm>
            <a:off x="404665" y="1052736"/>
            <a:ext cx="7623720" cy="1152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1800" dirty="0" smtClean="0">
                <a:solidFill>
                  <a:srgbClr val="000000"/>
                </a:solidFill>
                <a:latin typeface="FYJVUM+TimesNewRomanPSMT"/>
              </a:rPr>
              <a:t>Ανάπτυξη </a:t>
            </a:r>
            <a:r>
              <a:rPr lang="el-GR" sz="1800" dirty="0">
                <a:solidFill>
                  <a:srgbClr val="000000"/>
                </a:solidFill>
                <a:latin typeface="FYJVUM+TimesNewRomanPSMT"/>
              </a:rPr>
              <a:t>κώδικα προσομοίωσης λυχνίας αναφοράς με το πρόγραμμα TOPASv3.8.1</a:t>
            </a:r>
            <a:endParaRPr lang="el-GR" sz="1800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4665" y="1630116"/>
            <a:ext cx="8559823" cy="4607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7039132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4664" y="404664"/>
            <a:ext cx="8739335" cy="720080"/>
          </a:xfrm>
        </p:spPr>
        <p:txBody>
          <a:bodyPr/>
          <a:lstStyle/>
          <a:p>
            <a:r>
              <a:rPr lang="el-GR" smtClean="0"/>
              <a:t>Προβλήματα </a:t>
            </a:r>
            <a:r>
              <a:rPr lang="el-GR" dirty="0"/>
              <a:t>που αντιμετωπίστηκαν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04664" y="1556792"/>
            <a:ext cx="8487816" cy="4491880"/>
          </a:xfrm>
        </p:spPr>
        <p:txBody>
          <a:bodyPr wrap="square">
            <a:noAutofit/>
          </a:bodyPr>
          <a:lstStyle/>
          <a:p>
            <a:pPr marL="0" indent="0">
              <a:buNone/>
            </a:pPr>
            <a:r>
              <a:rPr lang="el-GR" sz="2400" dirty="0"/>
              <a:t>Τα προβλήματα που αντιμετωπίζουμε είναι: </a:t>
            </a:r>
            <a:endParaRPr lang="el-GR" sz="2400" dirty="0" smtClean="0"/>
          </a:p>
          <a:p>
            <a:pPr marL="0" indent="0">
              <a:buNone/>
            </a:pPr>
            <a:endParaRPr lang="el-GR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l-GR" sz="2400" dirty="0"/>
              <a:t>Η δυσκολία σε κάποια κομμάτια κώδικα να δουλέψουν σωστά </a:t>
            </a:r>
            <a:r>
              <a:rPr lang="el-GR" sz="2400" dirty="0" smtClean="0"/>
              <a:t>π.χ.: να γίνει η σωστή προσαρμογή των αξόνων αναφοράς της λυχνίας και του </a:t>
            </a:r>
            <a:r>
              <a:rPr lang="en-US" sz="2400" dirty="0"/>
              <a:t>phantom</a:t>
            </a:r>
            <a:r>
              <a:rPr lang="el-GR" sz="2400" dirty="0" smtClean="0"/>
              <a:t>.</a:t>
            </a:r>
            <a:endParaRPr lang="el-GR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l-GR" sz="2400" dirty="0" smtClean="0"/>
              <a:t>Μικρή </a:t>
            </a:r>
            <a:r>
              <a:rPr lang="el-GR" sz="2400" dirty="0"/>
              <a:t>υπολογιστική ισχύς.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l-GR" sz="2400" dirty="0"/>
              <a:t>Πολυπλοκότητα των εργαλείων τόσο στην χρήση όσο και στην εγκατάσταση</a:t>
            </a:r>
            <a:r>
              <a:rPr lang="el-GR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1395769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4664" y="404664"/>
            <a:ext cx="8739335" cy="720080"/>
          </a:xfrm>
        </p:spPr>
        <p:txBody>
          <a:bodyPr/>
          <a:lstStyle/>
          <a:p>
            <a:r>
              <a:rPr lang="el-GR" dirty="0"/>
              <a:t>Δημοσιεύσεις / συμμετοχή σε συνέδρια 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04664" y="1340768"/>
            <a:ext cx="8055767" cy="4968552"/>
          </a:xfrm>
        </p:spPr>
        <p:txBody>
          <a:bodyPr wrap="square">
            <a:noAutofit/>
          </a:bodyPr>
          <a:lstStyle/>
          <a:p>
            <a:r>
              <a:rPr lang="en-US" sz="1800" dirty="0"/>
              <a:t>Nikolaos Chatzisavvas, Georgios </a:t>
            </a:r>
            <a:r>
              <a:rPr lang="en-US" sz="1800" dirty="0" err="1"/>
              <a:t>Priniotakis</a:t>
            </a:r>
            <a:r>
              <a:rPr lang="en-US" sz="1800" dirty="0"/>
              <a:t>, Michael </a:t>
            </a:r>
            <a:r>
              <a:rPr lang="en-US" sz="1800" dirty="0" err="1"/>
              <a:t>Papoutsidakis</a:t>
            </a:r>
            <a:r>
              <a:rPr lang="en-US" sz="1800" dirty="0"/>
              <a:t>, Dimitrios </a:t>
            </a:r>
            <a:r>
              <a:rPr lang="en-US" sz="1800" dirty="0" err="1"/>
              <a:t>Nikolopoulos</a:t>
            </a:r>
            <a:r>
              <a:rPr lang="en-US" sz="1800" dirty="0"/>
              <a:t>, Ioannis Valais and Georgios Karpetas, (2021) </a:t>
            </a:r>
            <a:r>
              <a:rPr lang="en-US" sz="1800" b="1" dirty="0"/>
              <a:t>Monte Carlo Computational Software and Methods in Radiation Dosimetry</a:t>
            </a:r>
            <a:r>
              <a:rPr lang="en-US" sz="1800" dirty="0"/>
              <a:t>, </a:t>
            </a:r>
            <a:r>
              <a:rPr lang="en-US" sz="1800" i="1" dirty="0"/>
              <a:t>Annals of Emerging Technologies in Computing (</a:t>
            </a:r>
            <a:r>
              <a:rPr lang="en-US" sz="1800" i="1" dirty="0" err="1"/>
              <a:t>AETiC</a:t>
            </a:r>
            <a:r>
              <a:rPr lang="en-US" sz="1800" i="1" dirty="0" smtClean="0"/>
              <a:t>)</a:t>
            </a:r>
            <a:r>
              <a:rPr lang="en-US" sz="1800" dirty="0"/>
              <a:t>.</a:t>
            </a:r>
            <a:endParaRPr lang="en-US" sz="1800" dirty="0" smtClean="0"/>
          </a:p>
          <a:p>
            <a:r>
              <a:rPr lang="en-US" sz="1800" dirty="0" smtClean="0"/>
              <a:t>Nikolaos </a:t>
            </a:r>
            <a:r>
              <a:rPr lang="en-US" sz="1800" dirty="0"/>
              <a:t>Chatzisavvas, Thanasis Koustas, Georgios Karpetas, Ioannis Valais, Georgios </a:t>
            </a:r>
            <a:r>
              <a:rPr lang="el-GR" sz="1800" dirty="0" err="1" smtClean="0"/>
              <a:t>Priniotakis</a:t>
            </a:r>
            <a:r>
              <a:rPr lang="en-US" sz="1800" dirty="0" smtClean="0"/>
              <a:t>, </a:t>
            </a:r>
            <a:r>
              <a:rPr lang="en-US" sz="1800" dirty="0"/>
              <a:t>Dimitrios </a:t>
            </a:r>
            <a:r>
              <a:rPr lang="en-US" sz="1800" dirty="0" err="1"/>
              <a:t>Nikolopoulos</a:t>
            </a:r>
            <a:r>
              <a:rPr lang="en-US" sz="1800" dirty="0"/>
              <a:t>, (2022) </a:t>
            </a:r>
            <a:r>
              <a:rPr lang="en-US" sz="1800" b="1" dirty="0"/>
              <a:t>Simulating Medical Imaging x-ray tubes with various parameters using BEAMnrc Monte Carlo Software</a:t>
            </a:r>
            <a:r>
              <a:rPr lang="en-US" sz="1800" dirty="0"/>
              <a:t>, </a:t>
            </a:r>
            <a:r>
              <a:rPr lang="en-US" sz="1800" i="1" dirty="0"/>
              <a:t>Open Journal of </a:t>
            </a:r>
            <a:r>
              <a:rPr lang="en-US" sz="1800" i="1" dirty="0" smtClean="0"/>
              <a:t>Radiology</a:t>
            </a:r>
            <a:r>
              <a:rPr lang="en-US" sz="1800" dirty="0"/>
              <a:t>.</a:t>
            </a:r>
            <a:endParaRPr lang="en-US" sz="1600" dirty="0"/>
          </a:p>
          <a:p>
            <a:r>
              <a:rPr lang="en-US" sz="1800" dirty="0" smtClean="0"/>
              <a:t>Nikolaos </a:t>
            </a:r>
            <a:r>
              <a:rPr lang="en-US" sz="1800" dirty="0"/>
              <a:t>Chatzisavvas, Dimitrios </a:t>
            </a:r>
            <a:r>
              <a:rPr lang="en-US" sz="1800" dirty="0" err="1"/>
              <a:t>Nikolopoulos</a:t>
            </a:r>
            <a:r>
              <a:rPr lang="en-US" sz="1800" dirty="0"/>
              <a:t>, Georgios </a:t>
            </a:r>
            <a:r>
              <a:rPr lang="en-US" sz="1800" dirty="0" err="1"/>
              <a:t>Priniotakis</a:t>
            </a:r>
            <a:r>
              <a:rPr lang="en-US" sz="1800" dirty="0"/>
              <a:t>, Thanasis Koustas, Georgios Karpetas, Ioannis Valais, (2022) </a:t>
            </a:r>
            <a:r>
              <a:rPr lang="en-US" sz="1800" b="1" dirty="0"/>
              <a:t>Generating CT X-rays and score dosimetric quantities on DICOM-based phantom utilizing Open Source Monte Carlo Software.</a:t>
            </a:r>
            <a:r>
              <a:rPr lang="en-US" sz="1800" dirty="0"/>
              <a:t> </a:t>
            </a:r>
            <a:r>
              <a:rPr lang="en-US" sz="1800" i="1" dirty="0"/>
              <a:t>International Journal of Computer Engineering and Sciences </a:t>
            </a:r>
            <a:r>
              <a:rPr lang="en-US" sz="1800" i="1" dirty="0" smtClean="0"/>
              <a:t>Research</a:t>
            </a:r>
            <a:r>
              <a:rPr lang="en-US" sz="1800" i="1" dirty="0"/>
              <a:t>.</a:t>
            </a:r>
            <a:endParaRPr lang="en-US" sz="16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Nikolaos </a:t>
            </a:r>
            <a:r>
              <a:rPr lang="en-US" dirty="0"/>
              <a:t>Chatzisavvas, Thanasis Koustas, Georgios Karpetas, Ioannis Valais, Georgios </a:t>
            </a:r>
            <a:r>
              <a:rPr lang="en-US" dirty="0" err="1"/>
              <a:t>Priniotakis</a:t>
            </a:r>
            <a:r>
              <a:rPr lang="en-US" dirty="0"/>
              <a:t>, Dimitrios </a:t>
            </a:r>
            <a:r>
              <a:rPr lang="en-US" dirty="0" err="1"/>
              <a:t>Nikolopoulos</a:t>
            </a:r>
            <a:r>
              <a:rPr lang="en-US" dirty="0"/>
              <a:t>, </a:t>
            </a:r>
            <a:r>
              <a:rPr lang="en-US" b="1" dirty="0"/>
              <a:t>Investigation of X-Ray tube target material, anode angle and filter at 120keV and 30keV using Monte Carlo</a:t>
            </a:r>
            <a:r>
              <a:rPr lang="en-US" dirty="0"/>
              <a:t>, </a:t>
            </a:r>
            <a:r>
              <a:rPr lang="en-US" i="1" dirty="0"/>
              <a:t>1st Panhellenic Congress of Medical Physics, Athens, 23-25 September</a:t>
            </a:r>
            <a:r>
              <a:rPr lang="en-US" dirty="0"/>
              <a:t>, </a:t>
            </a:r>
            <a:r>
              <a:rPr lang="en-US" dirty="0" smtClean="0"/>
              <a:t>2022</a:t>
            </a:r>
            <a:r>
              <a:rPr lang="en-US" dirty="0"/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53228951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Περιεχόμενα</a:t>
            </a:r>
            <a:endParaRPr lang="en-US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04665" y="1252836"/>
            <a:ext cx="8055767" cy="479583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l-GR" dirty="0"/>
              <a:t>Στόχος και αντικείμενο διδακτορικής έρευνας</a:t>
            </a:r>
          </a:p>
          <a:p>
            <a:pPr>
              <a:lnSpc>
                <a:spcPct val="150000"/>
              </a:lnSpc>
            </a:pPr>
            <a:r>
              <a:rPr lang="el-GR" dirty="0"/>
              <a:t>Αναφορά προόδου</a:t>
            </a:r>
          </a:p>
          <a:p>
            <a:pPr>
              <a:lnSpc>
                <a:spcPct val="150000"/>
              </a:lnSpc>
            </a:pPr>
            <a:r>
              <a:rPr lang="el-GR" dirty="0" smtClean="0"/>
              <a:t>Αποτελέσματα</a:t>
            </a:r>
            <a:r>
              <a:rPr lang="en-US" dirty="0" smtClean="0"/>
              <a:t> </a:t>
            </a:r>
            <a:r>
              <a:rPr lang="el-GR" dirty="0"/>
              <a:t>(πίνακες, σχήματα, εικόνες, διαγράμματα)</a:t>
            </a:r>
          </a:p>
          <a:p>
            <a:pPr>
              <a:lnSpc>
                <a:spcPct val="150000"/>
              </a:lnSpc>
            </a:pPr>
            <a:r>
              <a:rPr lang="el-GR" dirty="0" smtClean="0"/>
              <a:t>Προβλήματα </a:t>
            </a:r>
            <a:r>
              <a:rPr lang="el-GR" dirty="0"/>
              <a:t>που αντιμετωπίστηκαν </a:t>
            </a:r>
          </a:p>
          <a:p>
            <a:pPr>
              <a:lnSpc>
                <a:spcPct val="150000"/>
              </a:lnSpc>
            </a:pPr>
            <a:r>
              <a:rPr lang="el-GR" dirty="0"/>
              <a:t>Δημοσιεύσεις / συμμετοχή σε συνέδρια 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l-GR" dirty="0"/>
              <a:t>Επόμενα ερευνητικά βήματα</a:t>
            </a:r>
          </a:p>
          <a:p>
            <a:pPr>
              <a:lnSpc>
                <a:spcPct val="150000"/>
              </a:lnSpc>
            </a:pPr>
            <a:r>
              <a:rPr lang="el-GR" dirty="0"/>
              <a:t>Χρονοδιάγραμμα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6210502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4664" y="404664"/>
            <a:ext cx="8739335" cy="720080"/>
          </a:xfrm>
        </p:spPr>
        <p:txBody>
          <a:bodyPr/>
          <a:lstStyle/>
          <a:p>
            <a:r>
              <a:rPr lang="el-GR" dirty="0"/>
              <a:t>Δημοσιεύσεις / συμμετοχή σε συνέδρια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703"/>
          <a:stretch/>
        </p:blipFill>
        <p:spPr>
          <a:xfrm>
            <a:off x="755576" y="3356992"/>
            <a:ext cx="7632848" cy="192628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1520" y="1412776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/>
              <a:t>Nikolaos Chatzisavvas, Thanasis Koustas, Georgios Karpetas, Ioannis Valais, Georgios </a:t>
            </a:r>
            <a:r>
              <a:rPr lang="en-US" dirty="0" err="1"/>
              <a:t>Priniotakis</a:t>
            </a:r>
            <a:r>
              <a:rPr lang="en-US" dirty="0"/>
              <a:t>, Dimitrios </a:t>
            </a:r>
            <a:r>
              <a:rPr lang="en-US" dirty="0" err="1"/>
              <a:t>Nikolopoulos</a:t>
            </a:r>
            <a:r>
              <a:rPr lang="en-US" dirty="0"/>
              <a:t>, </a:t>
            </a:r>
            <a:r>
              <a:rPr lang="en-US" b="1" dirty="0"/>
              <a:t>Investigation of X-Ray tube target material, anode angle and filter at 120keV and 30keV using Monte Carlo</a:t>
            </a:r>
            <a:r>
              <a:rPr lang="en-US" dirty="0"/>
              <a:t>, </a:t>
            </a:r>
            <a:r>
              <a:rPr lang="en-US" dirty="0" smtClean="0"/>
              <a:t>Abstract </a:t>
            </a:r>
            <a:r>
              <a:rPr lang="en-US" b="1" i="1" dirty="0"/>
              <a:t>European Journal of Medical Physics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xmlns="" val="317433873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4664" y="404664"/>
            <a:ext cx="8739335" cy="72008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l-GR" dirty="0"/>
              <a:t>Επόμενα ερευνητικά βήματα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04665" y="1556792"/>
            <a:ext cx="8055767" cy="4491880"/>
          </a:xfrm>
        </p:spPr>
        <p:txBody>
          <a:bodyPr wrap="square">
            <a:noAutofit/>
          </a:bodyPr>
          <a:lstStyle/>
          <a:p>
            <a:pPr marL="0" indent="0">
              <a:buNone/>
            </a:pPr>
            <a:r>
              <a:rPr lang="el-GR" sz="2400" b="0" i="0" u="none" strike="noStrike" baseline="0" dirty="0">
                <a:solidFill>
                  <a:srgbClr val="000000"/>
                </a:solidFill>
                <a:latin typeface="FYJVUM+TimesNewRomanPSMT"/>
              </a:rPr>
              <a:t>Στόχος για την χρονιά </a:t>
            </a:r>
            <a:r>
              <a:rPr lang="el-GR" sz="2400" b="0" i="0" u="none" strike="noStrike" baseline="0" dirty="0" smtClean="0">
                <a:solidFill>
                  <a:srgbClr val="000000"/>
                </a:solidFill>
                <a:latin typeface="GCKOXE+TimesNewRomanPSMT"/>
              </a:rPr>
              <a:t>202</a:t>
            </a:r>
            <a:r>
              <a:rPr lang="en-US" sz="2400" b="0" i="0" u="none" strike="noStrike" baseline="0" dirty="0" smtClean="0">
                <a:solidFill>
                  <a:srgbClr val="000000"/>
                </a:solidFill>
                <a:latin typeface="GCKOXE+TimesNewRomanPSMT"/>
              </a:rPr>
              <a:t>2</a:t>
            </a:r>
            <a:r>
              <a:rPr lang="el-GR" sz="2400" b="0" i="0" u="none" strike="noStrike" baseline="0" dirty="0" smtClean="0">
                <a:solidFill>
                  <a:srgbClr val="000000"/>
                </a:solidFill>
                <a:latin typeface="GCKOXE+TimesNewRomanPSMT"/>
              </a:rPr>
              <a:t>-202</a:t>
            </a:r>
            <a:r>
              <a:rPr lang="en-US" sz="2400" b="0" i="0" u="none" strike="noStrike" baseline="0" dirty="0" smtClean="0">
                <a:solidFill>
                  <a:srgbClr val="000000"/>
                </a:solidFill>
                <a:latin typeface="GCKOXE+TimesNewRomanPSMT"/>
              </a:rPr>
              <a:t>3</a:t>
            </a:r>
            <a:r>
              <a:rPr lang="el-GR" sz="2400" b="0" i="0" u="none" strike="noStrike" baseline="0" dirty="0" smtClean="0">
                <a:solidFill>
                  <a:srgbClr val="000000"/>
                </a:solidFill>
                <a:latin typeface="GCKOXE+TimesNewRomanPSMT"/>
              </a:rPr>
              <a:t> </a:t>
            </a:r>
            <a:r>
              <a:rPr lang="el-GR" sz="2400" b="0" i="0" u="none" strike="noStrike" baseline="0" dirty="0" smtClean="0">
                <a:solidFill>
                  <a:srgbClr val="000000"/>
                </a:solidFill>
                <a:latin typeface="FYJVUM+TimesNewRomanPSMT"/>
              </a:rPr>
              <a:t>είναι</a:t>
            </a:r>
            <a:r>
              <a:rPr lang="el-GR" sz="2400" b="0" i="0" u="none" strike="noStrike" baseline="0" dirty="0" smtClean="0">
                <a:solidFill>
                  <a:srgbClr val="000000"/>
                </a:solidFill>
                <a:latin typeface="GCKOXE+TimesNewRomanPSMT"/>
              </a:rPr>
              <a:t>: </a:t>
            </a:r>
            <a:endParaRPr lang="en-US" sz="2400" b="0" i="0" u="none" strike="noStrike" baseline="0" dirty="0">
              <a:solidFill>
                <a:srgbClr val="000000"/>
              </a:solidFill>
              <a:latin typeface="GCKOXE+TimesNewRomanPSMT"/>
            </a:endParaRPr>
          </a:p>
          <a:p>
            <a:r>
              <a:rPr lang="el-GR" sz="2400" dirty="0" smtClean="0">
                <a:solidFill>
                  <a:srgbClr val="000000"/>
                </a:solidFill>
                <a:latin typeface="GCKOXE+TimesNewRomanPSMT"/>
              </a:rPr>
              <a:t>Μία </a:t>
            </a:r>
            <a:r>
              <a:rPr lang="el-GR" sz="2400" dirty="0" smtClean="0">
                <a:solidFill>
                  <a:srgbClr val="000000"/>
                </a:solidFill>
                <a:latin typeface="FYJVUM+TimesNewRomanPSMT"/>
              </a:rPr>
              <a:t>δημοσίευση.</a:t>
            </a:r>
          </a:p>
          <a:p>
            <a:r>
              <a:rPr lang="el-GR" sz="2400" dirty="0" smtClean="0">
                <a:solidFill>
                  <a:srgbClr val="000000"/>
                </a:solidFill>
                <a:latin typeface="GCKOXE+TimesNewRomanPSMT"/>
              </a:rPr>
              <a:t>Συγγραφή τις </a:t>
            </a:r>
            <a:r>
              <a:rPr lang="el-GR" sz="2400" dirty="0">
                <a:solidFill>
                  <a:srgbClr val="000000"/>
                </a:solidFill>
                <a:latin typeface="GCKOXE+TimesNewRomanPSMT"/>
              </a:rPr>
              <a:t>διδακτορικής </a:t>
            </a:r>
            <a:r>
              <a:rPr lang="el-GR" sz="2400" dirty="0" smtClean="0">
                <a:solidFill>
                  <a:srgbClr val="000000"/>
                </a:solidFill>
                <a:latin typeface="GCKOXE+TimesNewRomanPSMT"/>
              </a:rPr>
              <a:t>διατριβής</a:t>
            </a:r>
            <a:r>
              <a:rPr lang="el-GR" sz="1800" dirty="0" smtClean="0">
                <a:solidFill>
                  <a:srgbClr val="000000"/>
                </a:solidFill>
                <a:latin typeface="GCKOXE+TimesNewRomanPSMT"/>
              </a:rPr>
              <a:t>.</a:t>
            </a:r>
            <a:endParaRPr lang="en-US" sz="1800" b="0" i="0" u="none" strike="noStrike" baseline="0" dirty="0">
              <a:solidFill>
                <a:srgbClr val="000000"/>
              </a:solidFill>
              <a:latin typeface="GCKOXE+TimesNewRomanPSM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447545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Χρονοδιάγραμμα </a:t>
            </a:r>
          </a:p>
        </p:txBody>
      </p:sp>
      <p:sp>
        <p:nvSpPr>
          <p:cNvPr id="4" name="Tijdelijke aanduiding voor verticale tekst 2">
            <a:extLst>
              <a:ext uri="{FF2B5EF4-FFF2-40B4-BE49-F238E27FC236}">
                <a16:creationId xmlns:a16="http://schemas.microsoft.com/office/drawing/2014/main" xmlns="" id="{6D3FD5FF-1710-492C-BF60-9E51BC3978D4}"/>
              </a:ext>
            </a:extLst>
          </p:cNvPr>
          <p:cNvSpPr txBox="1">
            <a:spLocks/>
          </p:cNvSpPr>
          <p:nvPr/>
        </p:nvSpPr>
        <p:spPr>
          <a:xfrm>
            <a:off x="377331" y="1124744"/>
            <a:ext cx="8631831" cy="4491880"/>
          </a:xfrm>
          <a:prstGeom prst="rect">
            <a:avLst/>
          </a:prstGeom>
        </p:spPr>
        <p:txBody>
          <a:bodyPr wrap="square">
            <a:noAutofit/>
          </a:bodyPr>
          <a:lstStyle>
            <a:lvl1pPr marL="135659" indent="-135659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71318" indent="-135659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4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  <a:defRPr sz="1600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  <a:defRPr sz="1600" b="1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  <a:defRPr sz="1600" b="1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5659" indent="-135659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1318" indent="-135659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6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indent="0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  <a:defRPr sz="14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0" indent="0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  <a:defRPr sz="1600" b="1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l-GR" sz="1800" dirty="0" smtClean="0">
                <a:solidFill>
                  <a:srgbClr val="000000"/>
                </a:solidFill>
                <a:latin typeface="GCKOXE+TimesNewRomanPSMT"/>
              </a:rPr>
              <a:t>Δημοσίευση πριν το τέλος της χρονιάς 2022 ή αρχές της χρονιάς 2023.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l-GR" sz="1800" dirty="0" smtClean="0">
                <a:solidFill>
                  <a:srgbClr val="000000"/>
                </a:solidFill>
                <a:latin typeface="GCKOXE+TimesNewRomanPSMT"/>
              </a:rPr>
              <a:t>Συγγραφή του πρώτου μέρους της διατριβής πριν το τέλος της χρονιάς 2022 έως αρχές της χρονιάς 2023.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l-GR" sz="1800" dirty="0" smtClean="0">
                <a:solidFill>
                  <a:srgbClr val="000000"/>
                </a:solidFill>
                <a:latin typeface="GCKOXE+TimesNewRomanPSMT"/>
              </a:rPr>
              <a:t>Προσομοιώσεις μέσω των προγραμμάτων GATE </a:t>
            </a:r>
            <a:r>
              <a:rPr lang="el-GR" sz="1800" dirty="0">
                <a:solidFill>
                  <a:srgbClr val="000000"/>
                </a:solidFill>
                <a:latin typeface="GCKOXE+TimesNewRomanPSMT"/>
              </a:rPr>
              <a:t>&amp; STIR και </a:t>
            </a:r>
            <a:r>
              <a:rPr lang="el-GR" sz="1800" dirty="0" smtClean="0">
                <a:solidFill>
                  <a:srgbClr val="000000"/>
                </a:solidFill>
                <a:latin typeface="GCKOXE+TimesNewRomanPSMT"/>
              </a:rPr>
              <a:t>TOPAS Φεβρουάριος – Μάιος 2023.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l-GR" sz="1800" dirty="0" smtClean="0">
                <a:solidFill>
                  <a:srgbClr val="000000"/>
                </a:solidFill>
                <a:latin typeface="GCKOXE+TimesNewRomanPSMT"/>
              </a:rPr>
              <a:t>Συγγραφή του δευτέρου μέρους της διατριβής μέχρι τέλη Αυγούστου.</a:t>
            </a:r>
            <a:endParaRPr lang="el-GR" sz="1800" dirty="0">
              <a:solidFill>
                <a:srgbClr val="000000"/>
              </a:solidFill>
              <a:latin typeface="GCKOXE+TimesNewRomanPSM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244039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/>
          <p:cNvSpPr>
            <a:spLocks noGrp="1"/>
          </p:cNvSpPr>
          <p:nvPr>
            <p:ph type="body" sz="quarter" idx="12"/>
          </p:nvPr>
        </p:nvSpPr>
        <p:spPr>
          <a:xfrm>
            <a:off x="0" y="2"/>
            <a:ext cx="9144001" cy="450911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Τέλος παρουσίασης </a:t>
            </a:r>
            <a:endParaRPr lang="en-US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3429000"/>
            <a:ext cx="3456481" cy="882485"/>
          </a:xfrm>
          <a:prstGeom prst="rect">
            <a:avLst/>
          </a:prstGeom>
        </p:spPr>
      </p:pic>
      <p:sp>
        <p:nvSpPr>
          <p:cNvPr id="7" name="Titel 3"/>
          <p:cNvSpPr txBox="1">
            <a:spLocks/>
          </p:cNvSpPr>
          <p:nvPr/>
        </p:nvSpPr>
        <p:spPr>
          <a:xfrm>
            <a:off x="31383" y="4540742"/>
            <a:ext cx="8424936" cy="148054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685434" rtl="0" eaLnBrk="1" latinLnBrk="0" hangingPunct="1">
              <a:spcBef>
                <a:spcPct val="0"/>
              </a:spcBef>
              <a:buNone/>
              <a:defRPr sz="48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2400" dirty="0">
                <a:solidFill>
                  <a:srgbClr val="002060"/>
                </a:solidFill>
              </a:rPr>
              <a:t>	Ανάλυση δόσεων Συστημάτων Ιατρικής</a:t>
            </a:r>
          </a:p>
          <a:p>
            <a:pPr algn="ctr"/>
            <a:r>
              <a:rPr lang="el-GR" sz="2400" dirty="0">
                <a:solidFill>
                  <a:srgbClr val="002060"/>
                </a:solidFill>
              </a:rPr>
              <a:t>Απεικόνισης CT και SPECT με χρήση τεχνικών Μόντε Κάρλο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8" name="Tijdelijke aanduiding voor tekst 4"/>
          <p:cNvSpPr txBox="1">
            <a:spLocks/>
          </p:cNvSpPr>
          <p:nvPr/>
        </p:nvSpPr>
        <p:spPr>
          <a:xfrm>
            <a:off x="31383" y="5946738"/>
            <a:ext cx="8964487" cy="393700"/>
          </a:xfrm>
          <a:prstGeom prst="rect">
            <a:avLst/>
          </a:prstGeom>
        </p:spPr>
        <p:txBody>
          <a:bodyPr>
            <a:noAutofit/>
          </a:bodyPr>
          <a:lstStyle>
            <a:lvl1pPr marL="135659" indent="-135659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71318" indent="-135659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4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  <a:defRPr sz="1600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  <a:defRPr sz="1600" b="1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  <a:defRPr sz="1600" b="1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5659" indent="-135659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1318" indent="-135659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6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indent="0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  <a:defRPr sz="14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0" indent="0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  <a:defRPr sz="1600" b="1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400" dirty="0">
                <a:solidFill>
                  <a:srgbClr val="002060"/>
                </a:solidFill>
              </a:rPr>
              <a:t>Ονοματεπώνυμο Υπ. Διδάκτορα: Νικόλαος Χατζησάββας.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9" name="Tijdelijke aanduiding voor datum 12"/>
          <p:cNvSpPr txBox="1">
            <a:spLocks/>
          </p:cNvSpPr>
          <p:nvPr/>
        </p:nvSpPr>
        <p:spPr>
          <a:xfrm>
            <a:off x="2334745" y="2413610"/>
            <a:ext cx="6598476" cy="39412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l-NL"/>
            </a:defPPr>
            <a:lvl1pPr marL="0" algn="r" defTabSz="914400" rtl="0" eaLnBrk="1" latinLnBrk="0" hangingPunct="1"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u="sng" dirty="0"/>
              <a:t>2</a:t>
            </a:r>
            <a:r>
              <a:rPr lang="el-GR" sz="2400" b="1" u="sng" baseline="30000" dirty="0" smtClean="0"/>
              <a:t>η</a:t>
            </a:r>
            <a:r>
              <a:rPr lang="el-GR" sz="2400" b="1" u="sng" dirty="0" smtClean="0"/>
              <a:t> </a:t>
            </a:r>
            <a:r>
              <a:rPr lang="el-GR" sz="2400" b="1" u="sng" dirty="0"/>
              <a:t>Ετήσια Έκθεση Προόδου ΕΛΚΕ - Πα.Δ.Α.</a:t>
            </a:r>
            <a:endParaRPr lang="en-US" sz="2400" b="1" u="sng" dirty="0"/>
          </a:p>
        </p:txBody>
      </p:sp>
    </p:spTree>
    <p:extLst>
      <p:ext uri="{BB962C8B-B14F-4D97-AF65-F5344CB8AC3E}">
        <p14:creationId xmlns:p14="http://schemas.microsoft.com/office/powerpoint/2010/main" xmlns="" val="252683583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4664" y="404664"/>
            <a:ext cx="8739335" cy="720080"/>
          </a:xfrm>
        </p:spPr>
        <p:txBody>
          <a:bodyPr/>
          <a:lstStyle/>
          <a:p>
            <a:r>
              <a:rPr lang="el-GR" dirty="0"/>
              <a:t>Στόχος και αντικείμενο διδακτορικής διατριβής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544117" y="1556792"/>
            <a:ext cx="8055767" cy="4491880"/>
          </a:xfrm>
        </p:spPr>
        <p:txBody>
          <a:bodyPr wrap="square"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l-GR" sz="2400" dirty="0"/>
              <a:t>Η Διδακτορική διατριβή με τίτλο Ανάλυση Δόσεων Συστημάτων Ιατρικής Απεικόνισης</a:t>
            </a:r>
            <a:r>
              <a:rPr lang="en-US" sz="2400" dirty="0"/>
              <a:t> CT </a:t>
            </a:r>
            <a:r>
              <a:rPr lang="el-GR" sz="2400" dirty="0"/>
              <a:t>και </a:t>
            </a:r>
            <a:r>
              <a:rPr lang="en-US" sz="2400" dirty="0"/>
              <a:t>SPECT </a:t>
            </a:r>
            <a:r>
              <a:rPr lang="el-GR" sz="2400" dirty="0"/>
              <a:t>με χρήση Τεχνικών Μόντε Κάρλο, έχει ως</a:t>
            </a:r>
            <a:r>
              <a:rPr lang="en-US" sz="2400" dirty="0"/>
              <a:t> </a:t>
            </a:r>
            <a:r>
              <a:rPr lang="el-GR" sz="2400" dirty="0"/>
              <a:t>στόχο</a:t>
            </a:r>
            <a:r>
              <a:rPr lang="en-US" sz="2400" dirty="0"/>
              <a:t> </a:t>
            </a:r>
            <a:r>
              <a:rPr lang="el-GR" sz="2400" dirty="0"/>
              <a:t>την κατανόηση, μελέτη και προσομοίωση των συστημάτων </a:t>
            </a:r>
            <a:r>
              <a:rPr lang="en-US" sz="2400" dirty="0"/>
              <a:t>CT &amp;</a:t>
            </a:r>
            <a:r>
              <a:rPr lang="el-GR" sz="2400" dirty="0"/>
              <a:t> </a:t>
            </a:r>
            <a:r>
              <a:rPr lang="en-US" sz="2400" dirty="0"/>
              <a:t>SPECT </a:t>
            </a:r>
            <a:r>
              <a:rPr lang="el-GR" sz="2400" dirty="0"/>
              <a:t>όσον αφορά τις δόσεις ακτινοβολίας από τις πηγές ακτινοβόλησης.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l-GR" sz="2400" dirty="0"/>
              <a:t>Η ανάλυση γίνεται με πιστοποιημένα Συστήματα Μόντε Κάρλο ανοιχτού λογισμικού.</a:t>
            </a:r>
          </a:p>
          <a:p>
            <a:pPr marL="0" indent="0">
              <a:lnSpc>
                <a:spcPct val="150000"/>
              </a:lnSpc>
              <a:buNone/>
            </a:pPr>
            <a:endParaRPr lang="el-GR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E4841CE-DEE5-4EF8-9574-5B0929411A54}"/>
              </a:ext>
            </a:extLst>
          </p:cNvPr>
          <p:cNvSpPr txBox="1"/>
          <p:nvPr/>
        </p:nvSpPr>
        <p:spPr>
          <a:xfrm>
            <a:off x="4114800" y="2978727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2509384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4664" y="404664"/>
            <a:ext cx="8739335" cy="720080"/>
          </a:xfrm>
        </p:spPr>
        <p:txBody>
          <a:bodyPr/>
          <a:lstStyle/>
          <a:p>
            <a:r>
              <a:rPr lang="el-GR" dirty="0"/>
              <a:t>Αναφορά προόδου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04665" y="1556792"/>
            <a:ext cx="8055767" cy="4491880"/>
          </a:xfrm>
        </p:spPr>
        <p:txBody>
          <a:bodyPr wrap="square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2400" dirty="0" smtClean="0"/>
              <a:t>Εγκατάσταση Πακέτων ανοιχτού λογισμικού </a:t>
            </a:r>
            <a:r>
              <a:rPr lang="en-US" sz="2400" dirty="0" smtClean="0"/>
              <a:t>GATEv9.0, EGSNRCmp, STIRv4.0.0 &amp; TOPASv3.8.1 </a:t>
            </a:r>
            <a:r>
              <a:rPr lang="el-GR" sz="2400" dirty="0" smtClean="0"/>
              <a:t>σε περιβάλλον </a:t>
            </a:r>
            <a:r>
              <a:rPr lang="en-US" sz="2400" dirty="0" smtClean="0"/>
              <a:t>Windows 10 </a:t>
            </a:r>
            <a:r>
              <a:rPr lang="el-GR" sz="2400" dirty="0" smtClean="0"/>
              <a:t>μέσω</a:t>
            </a:r>
            <a:r>
              <a:rPr lang="en-US" sz="2400" dirty="0" smtClean="0"/>
              <a:t> </a:t>
            </a:r>
            <a:r>
              <a:rPr lang="el-GR" sz="2400" dirty="0" smtClean="0"/>
              <a:t>της εφαρμογής</a:t>
            </a:r>
            <a:r>
              <a:rPr lang="en-US" sz="2400" dirty="0"/>
              <a:t>  Windows Subsystem for Linux</a:t>
            </a:r>
            <a:r>
              <a:rPr lang="el-GR" sz="2400" dirty="0" smtClean="0"/>
              <a:t> </a:t>
            </a:r>
            <a:r>
              <a:rPr lang="en-US" sz="2400" dirty="0" smtClean="0"/>
              <a:t>(WSLv2.0).</a:t>
            </a:r>
            <a:r>
              <a:rPr lang="el-GR" sz="2400" dirty="0" smtClean="0"/>
              <a:t> </a:t>
            </a:r>
            <a:endParaRPr lang="en-US" sz="24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l-GR" sz="2400" dirty="0" smtClean="0"/>
              <a:t>Εγκατάσταση του εργαλείου </a:t>
            </a:r>
            <a:r>
              <a:rPr lang="en-US" sz="2400" dirty="0" smtClean="0"/>
              <a:t>GWSL</a:t>
            </a:r>
            <a:r>
              <a:rPr lang="el-GR" sz="2400" dirty="0" smtClean="0"/>
              <a:t> σε περιβάλλον </a:t>
            </a:r>
            <a:r>
              <a:rPr lang="en-US" sz="2400" dirty="0" smtClean="0"/>
              <a:t>windows 10 </a:t>
            </a:r>
            <a:r>
              <a:rPr lang="el-GR" sz="2400" dirty="0" smtClean="0"/>
              <a:t>για την εκτέλεση γραφικών εφαρμογών σε απομακρυσμένα περιβάλλοντα </a:t>
            </a:r>
            <a:r>
              <a:rPr lang="en-US" sz="2400" dirty="0" smtClean="0"/>
              <a:t>Linux </a:t>
            </a:r>
            <a:r>
              <a:rPr lang="el-GR" sz="2400" dirty="0" smtClean="0"/>
              <a:t>στα </a:t>
            </a:r>
            <a:r>
              <a:rPr lang="en-US" sz="2400" dirty="0" smtClean="0"/>
              <a:t>Windows.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47480663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0533" y="117304"/>
            <a:ext cx="8739335" cy="720080"/>
          </a:xfrm>
        </p:spPr>
        <p:txBody>
          <a:bodyPr/>
          <a:lstStyle/>
          <a:p>
            <a:r>
              <a:rPr lang="el-GR" dirty="0"/>
              <a:t>Αναφορά προόδου</a:t>
            </a:r>
          </a:p>
        </p:txBody>
      </p:sp>
      <p:sp>
        <p:nvSpPr>
          <p:cNvPr id="4" name="Tijdelijke aanduiding voor verticale tekst 2">
            <a:extLst>
              <a:ext uri="{FF2B5EF4-FFF2-40B4-BE49-F238E27FC236}">
                <a16:creationId xmlns:a16="http://schemas.microsoft.com/office/drawing/2014/main" xmlns="" id="{38EFF6E9-1375-460D-A2FC-4C2C44007DE5}"/>
              </a:ext>
            </a:extLst>
          </p:cNvPr>
          <p:cNvSpPr txBox="1">
            <a:spLocks/>
          </p:cNvSpPr>
          <p:nvPr/>
        </p:nvSpPr>
        <p:spPr>
          <a:xfrm>
            <a:off x="409119" y="1341104"/>
            <a:ext cx="7452320" cy="3600064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>
            <a:lvl1pPr marL="271318" indent="-271318" algn="l" defTabSz="685434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6977" indent="-135659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  <a:defRPr sz="1600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  <a:defRPr sz="1600" b="1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  <a:defRPr sz="1600" b="1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1318" indent="-271318" algn="l" defTabSz="685434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tabLst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406977" indent="-135659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indent="0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  <a:defRPr sz="14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0" indent="0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  <a:defRPr sz="1600" b="1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l-GR" dirty="0"/>
              <a:t>Μετρήσεις πεδίου στο πανεπιστημιακό νοσοκομείο Λάρισας στο μηχάνημα AnyScan S Dual-Head Flex SPECT, με πηγή ακτινοβόλησης ισοτόπου τεχνήτιο-99m (</a:t>
            </a:r>
            <a:r>
              <a:rPr lang="el-GR" baseline="30000" dirty="0"/>
              <a:t>99m</a:t>
            </a:r>
            <a:r>
              <a:rPr lang="el-GR" dirty="0"/>
              <a:t>Tc) μέσα από χειροποίητο ανθρωπόμορφο ομοίωμα στήθους και κοιλιακής χώρας, που γεμίζει με νερό ή άλλο υγρό, κατασκευασμένο από Plexiglas με υποδοχές μέσα στο ομοίωμα για την είσοδο συρίγγων με το ισότοπο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xmlns="" val="54971293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0533" y="117304"/>
            <a:ext cx="8739335" cy="720080"/>
          </a:xfrm>
        </p:spPr>
        <p:txBody>
          <a:bodyPr/>
          <a:lstStyle/>
          <a:p>
            <a:r>
              <a:rPr lang="el-GR" dirty="0"/>
              <a:t>Αναφορά προόδου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826405"/>
            <a:ext cx="3133355" cy="2434479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826405"/>
            <a:ext cx="3168352" cy="242350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53406" y="3356992"/>
            <a:ext cx="2204739" cy="2831057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60053" y="3356992"/>
            <a:ext cx="2477328" cy="288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215553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Αποτελέσματα</a:t>
            </a:r>
            <a:endParaRPr lang="el-GR" dirty="0"/>
          </a:p>
        </p:txBody>
      </p:sp>
      <p:sp>
        <p:nvSpPr>
          <p:cNvPr id="14" name="Θέση κατακόρυφου κειμένου 13"/>
          <p:cNvSpPr>
            <a:spLocks noGrp="1"/>
          </p:cNvSpPr>
          <p:nvPr>
            <p:ph type="body" orient="vert" idx="1"/>
          </p:nvPr>
        </p:nvSpPr>
        <p:spPr>
          <a:xfrm>
            <a:off x="404664" y="1052736"/>
            <a:ext cx="8183524" cy="10960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Κατασκευή ομοιωμάτων για Monte Carlo προσομοίωση (egsphantom) από εικόνες CT</a:t>
            </a:r>
          </a:p>
        </p:txBody>
      </p:sp>
      <p:pic>
        <p:nvPicPr>
          <p:cNvPr id="6" name="Picture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219" b="4935"/>
          <a:stretch/>
        </p:blipFill>
        <p:spPr bwMode="auto">
          <a:xfrm>
            <a:off x="827584" y="2151915"/>
            <a:ext cx="3575750" cy="32489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133"/>
          <a:stretch/>
        </p:blipFill>
        <p:spPr bwMode="auto">
          <a:xfrm>
            <a:off x="4826254" y="2150347"/>
            <a:ext cx="3633902" cy="32521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10087405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Αποτελέσματα</a:t>
            </a:r>
            <a:endParaRPr lang="el-GR" dirty="0"/>
          </a:p>
        </p:txBody>
      </p:sp>
      <p:sp>
        <p:nvSpPr>
          <p:cNvPr id="14" name="Θέση κατακόρυφου κειμένου 13"/>
          <p:cNvSpPr>
            <a:spLocks noGrp="1"/>
          </p:cNvSpPr>
          <p:nvPr>
            <p:ph type="body" orient="vert" idx="1"/>
          </p:nvPr>
        </p:nvSpPr>
        <p:spPr>
          <a:xfrm>
            <a:off x="404664" y="1052736"/>
            <a:ext cx="8183524" cy="10960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Προσομοίωση Λυχνίας ακτινών - Χ </a:t>
            </a:r>
            <a:endParaRPr lang="el-GR" sz="2400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8" y="1576194"/>
            <a:ext cx="4536504" cy="466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287188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Αποτελέσματα</a:t>
            </a:r>
            <a:endParaRPr lang="el-GR" dirty="0"/>
          </a:p>
        </p:txBody>
      </p:sp>
      <p:sp>
        <p:nvSpPr>
          <p:cNvPr id="14" name="Θέση κατακόρυφου κειμένου 13"/>
          <p:cNvSpPr>
            <a:spLocks noGrp="1"/>
          </p:cNvSpPr>
          <p:nvPr>
            <p:ph type="body" orient="vert" idx="1"/>
          </p:nvPr>
        </p:nvSpPr>
        <p:spPr>
          <a:xfrm>
            <a:off x="404664" y="1052736"/>
            <a:ext cx="8183524" cy="1080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1800" dirty="0"/>
              <a:t>Φασματικές κατανομές για κάθε υλικό χωρίς φίλτρο, σε γωνία 22 μοιρών για το βολφράμιο (W) και το χρυσό (</a:t>
            </a:r>
            <a:r>
              <a:rPr lang="el-GR" sz="1800" dirty="0" smtClean="0"/>
              <a:t>Au) και οι </a:t>
            </a:r>
            <a:r>
              <a:rPr lang="el-GR" sz="1800" dirty="0"/>
              <a:t>αντίστοιχοι πίνακες με τις θεωρητικές τιμές ενέργειας της κάθε φασματικής γραμμής.</a:t>
            </a:r>
          </a:p>
        </p:txBody>
      </p:sp>
      <p:grpSp>
        <p:nvGrpSpPr>
          <p:cNvPr id="6" name="Ομάδα 15">
            <a:extLst>
              <a:ext uri="{FF2B5EF4-FFF2-40B4-BE49-F238E27FC236}">
                <a16:creationId xmlns:a16="http://schemas.microsoft.com/office/drawing/2014/main" xmlns="" id="{909A5CC0-6437-44B3-70F7-4E74CCE943FF}"/>
              </a:ext>
            </a:extLst>
          </p:cNvPr>
          <p:cNvGrpSpPr/>
          <p:nvPr/>
        </p:nvGrpSpPr>
        <p:grpSpPr>
          <a:xfrm>
            <a:off x="404664" y="2276872"/>
            <a:ext cx="8183524" cy="3816424"/>
            <a:chOff x="2864406" y="673121"/>
            <a:chExt cx="4001452" cy="1616400"/>
          </a:xfrm>
        </p:grpSpPr>
        <p:pic>
          <p:nvPicPr>
            <p:cNvPr id="7" name="Εικόνα 16">
              <a:extLst>
                <a:ext uri="{FF2B5EF4-FFF2-40B4-BE49-F238E27FC236}">
                  <a16:creationId xmlns:a16="http://schemas.microsoft.com/office/drawing/2014/main" xmlns="" id="{76704973-A398-E5FD-3846-DA81089857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64406" y="673121"/>
              <a:ext cx="1930774" cy="1616400"/>
            </a:xfrm>
            <a:prstGeom prst="rect">
              <a:avLst/>
            </a:prstGeom>
          </p:spPr>
        </p:pic>
        <p:pic>
          <p:nvPicPr>
            <p:cNvPr id="8" name="Εικόνα 17">
              <a:extLst>
                <a:ext uri="{FF2B5EF4-FFF2-40B4-BE49-F238E27FC236}">
                  <a16:creationId xmlns:a16="http://schemas.microsoft.com/office/drawing/2014/main" xmlns="" id="{9E480BFF-E979-A5C1-582F-3DF9401B78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61906" y="673121"/>
              <a:ext cx="1803952" cy="1616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1092558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d36d63a4da31875ea29082eccb515d26e27f8161"/>
</p:tagLst>
</file>

<file path=ppt/theme/theme1.xml><?xml version="1.0" encoding="utf-8"?>
<a:theme xmlns:a="http://schemas.openxmlformats.org/drawingml/2006/main" name="Corporate template-set Universiteit Leiden">
  <a:themeElements>
    <a:clrScheme name="Προσαρμοσμένο 16">
      <a:dk1>
        <a:sysClr val="windowText" lastClr="000000"/>
      </a:dk1>
      <a:lt1>
        <a:sysClr val="window" lastClr="FFFFFF"/>
      </a:lt1>
      <a:dk2>
        <a:srgbClr val="0E6C8E"/>
      </a:dk2>
      <a:lt2>
        <a:srgbClr val="0E6C8E"/>
      </a:lt2>
      <a:accent1>
        <a:srgbClr val="7ED3F2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e6" id="{553A715A-D43C-BD44-8D92-6A203DE1268F}" vid="{9D24680A-37F5-6043-8E3B-FBB637240754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4-3-windows-en-met-slidenr</Template>
  <TotalTime>1347</TotalTime>
  <Words>879</Words>
  <Application>Microsoft Office PowerPoint</Application>
  <PresentationFormat>Προβολή στην οθόνη (4:3)</PresentationFormat>
  <Paragraphs>99</Paragraphs>
  <Slides>23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23</vt:i4>
      </vt:variant>
    </vt:vector>
  </HeadingPairs>
  <TitlesOfParts>
    <vt:vector size="24" baseType="lpstr">
      <vt:lpstr>Corporate template-set Universiteit Leiden</vt:lpstr>
      <vt:lpstr>Ανάλυση δόσεων συστημάτων ιατρικής απεικόνισης CT και SPECT με χρήση τεχνικών Μόντε Κάρλο </vt:lpstr>
      <vt:lpstr>Περιεχόμενα</vt:lpstr>
      <vt:lpstr>Στόχος και αντικείμενο διδακτορικής διατριβής</vt:lpstr>
      <vt:lpstr>Αναφορά προόδου</vt:lpstr>
      <vt:lpstr>Αναφορά προόδου</vt:lpstr>
      <vt:lpstr>Αναφορά προόδου</vt:lpstr>
      <vt:lpstr>Αποτελέσματα</vt:lpstr>
      <vt:lpstr>Αποτελέσματα</vt:lpstr>
      <vt:lpstr>Αποτελέσματα</vt:lpstr>
      <vt:lpstr>Αποτελέσματα</vt:lpstr>
      <vt:lpstr>Αποτελέσματα</vt:lpstr>
      <vt:lpstr>Αποτελέσματα</vt:lpstr>
      <vt:lpstr>Αποτελέσματα</vt:lpstr>
      <vt:lpstr>Αποτελέσματα</vt:lpstr>
      <vt:lpstr>Αποτελέσματα</vt:lpstr>
      <vt:lpstr>Αποτελέσματα</vt:lpstr>
      <vt:lpstr>Αποτελέσματα</vt:lpstr>
      <vt:lpstr>Προβλήματα που αντιμετωπίστηκαν</vt:lpstr>
      <vt:lpstr>Δημοσιεύσεις / συμμετοχή σε συνέδρια </vt:lpstr>
      <vt:lpstr>Δημοσιεύσεις / συμμετοχή σε συνέδρια </vt:lpstr>
      <vt:lpstr>Επόμενα ερευνητικά βήματα</vt:lpstr>
      <vt:lpstr>Χρονοδιάγραμμα </vt:lpstr>
      <vt:lpstr>Τέλος παρουσίασης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διδακτορικής έρευνας</dc:title>
  <dc:creator>secrrector3</dc:creator>
  <cp:lastModifiedBy>secrrector3</cp:lastModifiedBy>
  <cp:revision>63</cp:revision>
  <cp:lastPrinted>2018-11-27T13:10:09Z</cp:lastPrinted>
  <dcterms:created xsi:type="dcterms:W3CDTF">2021-08-31T12:41:40Z</dcterms:created>
  <dcterms:modified xsi:type="dcterms:W3CDTF">2022-12-05T12:24:05Z</dcterms:modified>
</cp:coreProperties>
</file>