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69" r:id="rId5"/>
    <p:sldId id="278" r:id="rId6"/>
    <p:sldId id="280" r:id="rId7"/>
    <p:sldId id="272" r:id="rId8"/>
    <p:sldId id="281" r:id="rId9"/>
    <p:sldId id="284" r:id="rId10"/>
    <p:sldId id="285" r:id="rId11"/>
    <p:sldId id="286" r:id="rId12"/>
    <p:sldId id="287" r:id="rId13"/>
    <p:sldId id="275" r:id="rId14"/>
    <p:sldId id="276" r:id="rId15"/>
    <p:sldId id="277" r:id="rId16"/>
    <p:sldId id="266" r:id="rId17"/>
  </p:sldIdLst>
  <p:sldSz cx="9144000" cy="6858000" type="screen4x3"/>
  <p:notesSz cx="9872663" cy="6742113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B2E4"/>
    <a:srgbClr val="859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79" autoAdjust="0"/>
    <p:restoredTop sz="96846" autoAdjust="0"/>
  </p:normalViewPr>
  <p:slideViewPr>
    <p:cSldViewPr>
      <p:cViewPr varScale="1">
        <p:scale>
          <a:sx n="76" d="100"/>
          <a:sy n="76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82AA-7CB4-4BE7-BDB0-70A312472710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B82C0-8F88-4218-A47C-A6FE7B21589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082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pPr/>
              <a:t>5-12-2022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l-NL" dirty="0"/>
              <a:t>v</a:t>
            </a: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70263" cy="2527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66B2E4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-6427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31" y="4653136"/>
            <a:ext cx="1643607" cy="16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37975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graph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 video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xmlns="" val="12396288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4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baseline="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Numbering</a:t>
            </a:r>
          </a:p>
          <a:p>
            <a:pPr lvl="1"/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Plain </a:t>
            </a:r>
            <a:r>
              <a:rPr lang="en-US" noProof="0" dirty="0" err="1"/>
              <a:t>tekst</a:t>
            </a:r>
            <a:r>
              <a:rPr lang="en-US" noProof="0" dirty="0"/>
              <a:t>	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yellow</a:t>
            </a:r>
          </a:p>
          <a:p>
            <a:pPr lvl="5"/>
            <a:r>
              <a:rPr lang="en-US" noProof="0" dirty="0"/>
              <a:t>Numbering</a:t>
            </a:r>
          </a:p>
          <a:p>
            <a:pPr lvl="6"/>
            <a:r>
              <a:rPr lang="en-US" noProof="0" dirty="0"/>
              <a:t>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 b="0"/>
            </a:lvl1pPr>
            <a:lvl2pPr>
              <a:defRPr b="0"/>
            </a:lvl2pPr>
            <a:lvl3pPr>
              <a:defRPr/>
            </a:lvl3pPr>
            <a:lvl4pPr>
              <a:defRPr b="1"/>
            </a:lvl4pPr>
            <a:lvl5pPr>
              <a:defRPr b="1"/>
            </a:lvl5pPr>
            <a:lvl8pPr>
              <a:defRPr sz="1600"/>
            </a:lvl8pPr>
            <a:lvl9pPr>
              <a:defRPr/>
            </a:lvl9pPr>
          </a:lstStyle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833467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20" name="Εικόνα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 dirty="0"/>
              <a:t>Click here to insert</a:t>
            </a:r>
            <a:br>
              <a:rPr lang="en-US" noProof="0" dirty="0"/>
            </a:br>
            <a:r>
              <a:rPr lang="en-US" noProof="0" dirty="0"/>
              <a:t>an image</a:t>
            </a:r>
          </a:p>
        </p:txBody>
      </p:sp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14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en-US" sz="1100" noProof="0" smtClean="0">
                <a:solidFill>
                  <a:schemeClr val="bg1"/>
                </a:solidFill>
              </a:rPr>
              <a:pPr/>
              <a:t>‹#›</a:t>
            </a:fld>
            <a:endParaRPr lang="en-US" sz="900" noProof="0" dirty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-12469" y="-16416"/>
            <a:ext cx="9144000" cy="371933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532" y="614570"/>
            <a:ext cx="8424936" cy="1179278"/>
          </a:xfrm>
        </p:spPr>
        <p:txBody>
          <a:bodyPr/>
          <a:lstStyle/>
          <a:p>
            <a:pPr algn="ctr"/>
            <a:r>
              <a:rPr lang="el-GR" sz="2000" dirty="0"/>
              <a:t>Βελτιστοποίηση της λειτουργίας των μετατροπέων ηλεκτρονικών ισχύος με τη χρήση ημιαγωγών από καρβίδιο του πυριτίου (</a:t>
            </a:r>
            <a:r>
              <a:rPr lang="en-GB" sz="2000" dirty="0"/>
              <a:t>SiC</a:t>
            </a:r>
            <a:r>
              <a:rPr lang="el-GR" sz="2000" dirty="0"/>
              <a:t>)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2009" y="3934610"/>
            <a:ext cx="8964487" cy="393700"/>
          </a:xfrm>
        </p:spPr>
        <p:txBody>
          <a:bodyPr>
            <a:noAutofit/>
          </a:bodyPr>
          <a:lstStyle/>
          <a:p>
            <a:r>
              <a:rPr lang="el-GR" sz="2400" dirty="0"/>
              <a:t>Ονοματεπώνυμο Υπ. Διδάκτορα: Νεκτάριος Γιαννόπουλος </a:t>
            </a:r>
            <a:endParaRPr lang="en-US" sz="240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>
          <a:xfrm>
            <a:off x="2987824" y="4528366"/>
            <a:ext cx="5475328" cy="747553"/>
          </a:xfrm>
        </p:spPr>
        <p:txBody>
          <a:bodyPr/>
          <a:lstStyle/>
          <a:p>
            <a:pPr algn="l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Επιβλέπων καθηγητής: Γεώργιος Ιωαννίδης, Καθηγητής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jdelijke aanduiding voor datum 12"/>
          <p:cNvSpPr txBox="1">
            <a:spLocks/>
          </p:cNvSpPr>
          <p:nvPr/>
        </p:nvSpPr>
        <p:spPr>
          <a:xfrm>
            <a:off x="1979712" y="3068772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u="sng" dirty="0"/>
              <a:t>2</a:t>
            </a:r>
            <a:r>
              <a:rPr lang="el-GR" sz="2400" b="1" u="sng" baseline="30000" dirty="0"/>
              <a:t>η</a:t>
            </a:r>
            <a:r>
              <a:rPr lang="el-GR" sz="2400" b="1" u="sng" dirty="0"/>
              <a:t> Ετήσια Έκθεση Προόδου ΕΛΚΕ – Πα.Δ.Α.</a:t>
            </a:r>
            <a:endParaRPr lang="en-US" sz="2400" b="1" u="sng" dirty="0"/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553637" y="1793848"/>
            <a:ext cx="4378403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/>
              <a:t>Σχολή :  Μηχανικών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79512" y="6453336"/>
            <a:ext cx="300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Αιγάλεω, 24 Νοεμβρίου 2022</a:t>
            </a:r>
          </a:p>
        </p:txBody>
      </p:sp>
      <p:sp>
        <p:nvSpPr>
          <p:cNvPr id="11" name="Tijdelijke aanduiding voor datum 12"/>
          <p:cNvSpPr txBox="1">
            <a:spLocks/>
          </p:cNvSpPr>
          <p:nvPr/>
        </p:nvSpPr>
        <p:spPr>
          <a:xfrm>
            <a:off x="2987824" y="5290574"/>
            <a:ext cx="5475328" cy="9691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Μέλη Συμβουλευτικής Επιτροπής: </a:t>
            </a:r>
          </a:p>
          <a:p>
            <a:pPr marL="457200" indent="-457200" algn="l">
              <a:buAutoNum type="arabicPeriod"/>
            </a:pPr>
            <a:r>
              <a:rPr lang="el-GR" sz="1800" dirty="0" err="1">
                <a:solidFill>
                  <a:schemeClr val="bg2">
                    <a:lumMod val="50000"/>
                  </a:schemeClr>
                </a:solidFill>
              </a:rPr>
              <a:t>Γε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ώ</a:t>
            </a:r>
            <a:r>
              <a:rPr lang="el-GR" sz="1800" dirty="0" err="1">
                <a:solidFill>
                  <a:schemeClr val="bg2">
                    <a:lumMod val="50000"/>
                  </a:schemeClr>
                </a:solidFill>
              </a:rPr>
              <a:t>ργιος</a:t>
            </a: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 Βόκας, Καθηγητής  </a:t>
            </a:r>
          </a:p>
          <a:p>
            <a:pPr algn="l"/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2.    </a:t>
            </a:r>
            <a:r>
              <a:rPr lang="en-US" sz="1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Κωνσταντίνος </a:t>
            </a:r>
            <a:r>
              <a:rPr lang="el-GR" sz="1800" dirty="0" err="1">
                <a:solidFill>
                  <a:schemeClr val="bg2">
                    <a:lumMod val="50000"/>
                  </a:schemeClr>
                </a:solidFill>
              </a:rPr>
              <a:t>Ψωμόπουλος</a:t>
            </a:r>
            <a:r>
              <a:rPr lang="el-GR" sz="1800" dirty="0">
                <a:solidFill>
                  <a:schemeClr val="bg2">
                    <a:lumMod val="50000"/>
                  </a:schemeClr>
                </a:solidFill>
              </a:rPr>
              <a:t>, Καθηγητής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ijdelijke aanduiding voor datum 12"/>
          <p:cNvSpPr txBox="1">
            <a:spLocks/>
          </p:cNvSpPr>
          <p:nvPr/>
        </p:nvSpPr>
        <p:spPr>
          <a:xfrm>
            <a:off x="568764" y="2397212"/>
            <a:ext cx="5659420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 dirty="0"/>
              <a:t>Τμήμα:  Ηλεκτρολόγων και Ηλεκτρονικών Μηχανικών</a:t>
            </a:r>
          </a:p>
        </p:txBody>
      </p:sp>
    </p:spTree>
    <p:extLst>
      <p:ext uri="{BB962C8B-B14F-4D97-AF65-F5344CB8AC3E}">
        <p14:creationId xmlns:p14="http://schemas.microsoft.com/office/powerpoint/2010/main" xmlns="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xmlns="" id="{F04FB9C5-CCB6-5193-ED2E-029718DD3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7544" y="5301208"/>
            <a:ext cx="8334670" cy="246221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Εικόνα </a:t>
            </a:r>
            <a:r>
              <a:rPr lang="en-US" b="1" dirty="0"/>
              <a:t>4.</a:t>
            </a:r>
            <a:r>
              <a:rPr lang="el-GR" b="1" dirty="0"/>
              <a:t> </a:t>
            </a:r>
            <a:r>
              <a:rPr lang="el-GR" dirty="0">
                <a:effectLst/>
                <a:ea typeface="MS Mincho" panose="02020609040205080304" pitchFamily="49" charset="-128"/>
              </a:rPr>
              <a:t>Κύκλωμα τυπωμένης πλακέτας διαφορικο</a:t>
            </a:r>
            <a:r>
              <a:rPr lang="el-GR" dirty="0">
                <a:ea typeface="MS Mincho" panose="02020609040205080304" pitchFamily="49" charset="-128"/>
              </a:rPr>
              <a:t>ύ ενισχυτή και </a:t>
            </a:r>
            <a:r>
              <a:rPr lang="en-US" dirty="0">
                <a:ea typeface="MS Mincho" panose="02020609040205080304" pitchFamily="49" charset="-128"/>
              </a:rPr>
              <a:t>ADC</a:t>
            </a:r>
            <a:r>
              <a:rPr lang="el-GR" i="1" dirty="0"/>
              <a:t>.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6F60CA-3356-EB7B-E5AE-80ADA4933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90" y="3087462"/>
            <a:ext cx="7698734" cy="2213746"/>
          </a:xfrm>
          <a:prstGeom prst="rect">
            <a:avLst/>
          </a:prstGeom>
        </p:spPr>
      </p:pic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xmlns="" id="{2D53F0A1-9EF1-89FB-B229-28EE05F75FDD}"/>
              </a:ext>
            </a:extLst>
          </p:cNvPr>
          <p:cNvSpPr txBox="1">
            <a:spLocks/>
          </p:cNvSpPr>
          <p:nvPr/>
        </p:nvSpPr>
        <p:spPr>
          <a:xfrm>
            <a:off x="403200" y="1412776"/>
            <a:ext cx="8199783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2000" dirty="0">
                <a:ea typeface="MS Mincho" panose="02020609040205080304" pitchFamily="49" charset="-128"/>
              </a:rPr>
              <a:t>Σχεδιασμός μιας τυπωμένης πλακέτας η οποία περιλαμβάνει:</a:t>
            </a:r>
            <a:endParaRPr lang="el-GR" sz="1800" dirty="0">
              <a:ea typeface="MS Mincho" panose="02020609040205080304" pitchFamily="49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ea typeface="MS Mincho" panose="02020609040205080304" pitchFamily="49" charset="-128"/>
              </a:rPr>
              <a:t>       </a:t>
            </a:r>
            <a:r>
              <a:rPr lang="el-GR" sz="2000" dirty="0">
                <a:ea typeface="MS Mincho" panose="02020609040205080304" pitchFamily="49" charset="-128"/>
              </a:rPr>
              <a:t>1) </a:t>
            </a:r>
            <a:r>
              <a:rPr lang="en-US" sz="2000" dirty="0">
                <a:effectLst/>
              </a:rPr>
              <a:t>Έ</a:t>
            </a:r>
            <a:r>
              <a:rPr lang="el-GR" sz="2000" dirty="0">
                <a:effectLst/>
              </a:rPr>
              <a:t>να διαφορικό ενισχυτή υψηλής ταχύτητας.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/>
              <a:t>      </a:t>
            </a:r>
            <a:r>
              <a:rPr lang="el-GR" sz="300" dirty="0"/>
              <a:t>  </a:t>
            </a:r>
            <a:r>
              <a:rPr lang="el-GR" sz="2000" dirty="0"/>
              <a:t>2) Ένα κύκλωμα </a:t>
            </a:r>
            <a:r>
              <a:rPr lang="el-GR" sz="2000" dirty="0">
                <a:ea typeface="MS Mincho" panose="02020609040205080304" pitchFamily="49" charset="-128"/>
              </a:rPr>
              <a:t>μετατροπέα </a:t>
            </a:r>
            <a:r>
              <a:rPr lang="en-US" sz="2000" dirty="0">
                <a:ea typeface="MS Mincho" panose="02020609040205080304" pitchFamily="49" charset="-128"/>
              </a:rPr>
              <a:t>Analog-to-Digital (ADC)</a:t>
            </a:r>
            <a:r>
              <a:rPr lang="el-GR" sz="2000" dirty="0">
                <a:ea typeface="MS Mincho" panose="02020609040205080304" pitchFamily="49" charset="-128"/>
              </a:rPr>
              <a:t>.</a:t>
            </a:r>
            <a:endParaRPr lang="el-GR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8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2000" dirty="0">
                <a:ea typeface="MS Mincho" panose="02020609040205080304" pitchFamily="49" charset="-128"/>
              </a:rPr>
              <a:t>Κατασκευή της τυπωμένης πλακέτας.</a:t>
            </a:r>
            <a:endParaRPr lang="el-GR" sz="1800" dirty="0">
              <a:ea typeface="MS Mincho" panose="02020609040205080304" pitchFamily="49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56335587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3200" y="1124744"/>
            <a:ext cx="8345264" cy="3970318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600" dirty="0">
                <a:effectLst/>
                <a:ea typeface="MS Mincho" panose="02020609040205080304" pitchFamily="49" charset="-128"/>
              </a:rPr>
              <a:t>Εφαρμογή των λειτουργιών του ψηφιακού ελεγκτή με τη χρήση ενός </a:t>
            </a:r>
            <a:r>
              <a:rPr lang="en-US" sz="1600" dirty="0">
                <a:effectLst/>
                <a:ea typeface="MS Mincho" panose="02020609040205080304" pitchFamily="49" charset="-128"/>
              </a:rPr>
              <a:t>FPGA</a:t>
            </a:r>
            <a:r>
              <a:rPr lang="el-GR" sz="1600" dirty="0">
                <a:effectLst/>
                <a:ea typeface="MS Mincho" panose="02020609040205080304" pitchFamily="49" charset="-128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6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600" dirty="0">
                <a:effectLst/>
                <a:ea typeface="MS Mincho" panose="02020609040205080304" pitchFamily="49" charset="-128"/>
              </a:rPr>
              <a:t>Συγγραφή του αλγορίθμου και προγραμματισμός του </a:t>
            </a:r>
            <a:r>
              <a:rPr lang="en-US" sz="1600" dirty="0">
                <a:effectLst/>
                <a:ea typeface="MS Mincho" panose="02020609040205080304" pitchFamily="49" charset="-128"/>
              </a:rPr>
              <a:t>FPGA</a:t>
            </a:r>
            <a:r>
              <a:rPr lang="el-GR" sz="1600" dirty="0">
                <a:ea typeface="MS Mincho" panose="02020609040205080304" pitchFamily="49" charset="-128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6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600" dirty="0">
                <a:effectLst/>
              </a:rPr>
              <a:t>Υλοποίηση των </a:t>
            </a:r>
            <a:r>
              <a:rPr lang="el-GR" sz="1600" dirty="0">
                <a:effectLst/>
                <a:ea typeface="MS Mincho" panose="02020609040205080304" pitchFamily="49" charset="-128"/>
              </a:rPr>
              <a:t>λειτουργιών του αλγορίθμου εξισορρόπησης των ρευμάτων, όπως: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600" dirty="0">
              <a:effectLst/>
              <a:ea typeface="MS Mincho" panose="02020609040205080304" pitchFamily="49" charset="-128"/>
            </a:endParaRPr>
          </a:p>
          <a:p>
            <a:pPr marL="577850" indent="-2619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l-GR" sz="1600" dirty="0">
                <a:ea typeface="MS Mincho" panose="02020609040205080304" pitchFamily="49" charset="-128"/>
              </a:rPr>
              <a:t>Η </a:t>
            </a:r>
            <a:r>
              <a:rPr lang="el-GR" sz="1600" dirty="0">
                <a:effectLst/>
              </a:rPr>
              <a:t>παραγωγή των τετραγωνικών παλμών </a:t>
            </a:r>
            <a:r>
              <a:rPr lang="en-GB" sz="1600" dirty="0">
                <a:effectLst/>
              </a:rPr>
              <a:t>PWM </a:t>
            </a:r>
            <a:r>
              <a:rPr lang="el-GR" sz="1600" dirty="0">
                <a:effectLst/>
              </a:rPr>
              <a:t>για τον έλεγχο των μετατροπέων </a:t>
            </a:r>
            <a:r>
              <a:rPr lang="en-GB" sz="1600" dirty="0">
                <a:effectLst/>
              </a:rPr>
              <a:t>forward </a:t>
            </a:r>
            <a:r>
              <a:rPr lang="el-GR" sz="1600" dirty="0">
                <a:effectLst/>
              </a:rPr>
              <a:t>και των </a:t>
            </a:r>
            <a:r>
              <a:rPr lang="en-GB" sz="1600" dirty="0">
                <a:effectLst/>
              </a:rPr>
              <a:t>SiC MOSFET</a:t>
            </a:r>
            <a:r>
              <a:rPr lang="el-GR" sz="1600" dirty="0">
                <a:effectLst/>
              </a:rPr>
              <a:t>.</a:t>
            </a:r>
          </a:p>
          <a:p>
            <a:pPr marL="577850" indent="-2619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l-GR" sz="1600" dirty="0">
                <a:effectLst/>
              </a:rPr>
              <a:t>Τα συστήματα επιτήρησης και καταστολής της ανισοκατανομής των ρευμάτων.</a:t>
            </a:r>
          </a:p>
          <a:p>
            <a:pPr marL="577850" indent="-2619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l-GR" sz="1600" dirty="0">
                <a:effectLst/>
              </a:rPr>
              <a:t>Τα συστήματα επιτήρησης της χρονικής διαφοράς ανόδου και καθόδου των παράλληλων ρευμάτων.</a:t>
            </a:r>
          </a:p>
          <a:p>
            <a:pPr marL="577850" indent="-2619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l-GR" sz="1600" dirty="0">
                <a:effectLst/>
              </a:rPr>
              <a:t>Το σύστημα ρύθμισης της συχνότητας και του βαθμού χρησιμοποίησης των παλμών </a:t>
            </a:r>
            <a:r>
              <a:rPr lang="en-GB" sz="1600" dirty="0">
                <a:effectLst/>
              </a:rPr>
              <a:t>PWM </a:t>
            </a:r>
            <a:r>
              <a:rPr lang="el-GR" sz="1600" dirty="0">
                <a:effectLst/>
              </a:rPr>
              <a:t>των </a:t>
            </a:r>
            <a:r>
              <a:rPr lang="en-GB" sz="1600" dirty="0">
                <a:effectLst/>
              </a:rPr>
              <a:t>SiC MOSFET</a:t>
            </a:r>
            <a:r>
              <a:rPr lang="el-GR" sz="1600" dirty="0"/>
              <a:t>.</a:t>
            </a:r>
            <a:endParaRPr lang="en-GB" sz="1600" dirty="0">
              <a:effectLst/>
            </a:endParaRPr>
          </a:p>
          <a:p>
            <a:pPr marL="577850" indent="-2619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l-GR" sz="1600" dirty="0">
                <a:effectLst/>
              </a:rPr>
              <a:t>Το σύστημα αποθήκευσης των ρυθμίσεων των παραμέτρων διόρθωσης της ανισοκατανομής.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GB" sz="1600" dirty="0"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33120523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3200" y="1124744"/>
            <a:ext cx="8345264" cy="1477328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600" dirty="0">
                <a:effectLst/>
                <a:ea typeface="MS Mincho" panose="02020609040205080304" pitchFamily="49" charset="-128"/>
              </a:rPr>
              <a:t>Συγκριτική ανάλυση βαθμών απόδοσης μετατροπέων </a:t>
            </a:r>
            <a:r>
              <a:rPr lang="en-US" sz="1600" dirty="0">
                <a:effectLst/>
                <a:ea typeface="MS Mincho" panose="02020609040205080304" pitchFamily="49" charset="-128"/>
              </a:rPr>
              <a:t>DC</a:t>
            </a:r>
            <a:r>
              <a:rPr lang="el-GR" sz="1600" dirty="0">
                <a:effectLst/>
                <a:ea typeface="MS Mincho" panose="02020609040205080304" pitchFamily="49" charset="-128"/>
              </a:rPr>
              <a:t>-</a:t>
            </a:r>
            <a:r>
              <a:rPr lang="en-US" sz="1600" dirty="0">
                <a:effectLst/>
                <a:ea typeface="MS Mincho" panose="02020609040205080304" pitchFamily="49" charset="-128"/>
              </a:rPr>
              <a:t>DC</a:t>
            </a:r>
            <a:r>
              <a:rPr lang="el-GR" sz="1600" dirty="0">
                <a:effectLst/>
                <a:ea typeface="MS Mincho" panose="02020609040205080304" pitchFamily="49" charset="-128"/>
              </a:rPr>
              <a:t> με τη χρήση ημιαγωγικών αγωγών πυριτίου και καρβιδίου του πυριτίου</a:t>
            </a:r>
            <a:r>
              <a:rPr lang="el-GR" sz="1600" dirty="0">
                <a:ea typeface="MS Mincho" panose="02020609040205080304" pitchFamily="49" charset="-128"/>
              </a:rPr>
              <a:t>.</a:t>
            </a:r>
            <a:endParaRPr lang="el-GR" sz="1600" dirty="0">
              <a:effectLst/>
              <a:ea typeface="MS Mincho" panose="02020609040205080304" pitchFamily="49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6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600" dirty="0">
                <a:ea typeface="MS Mincho" panose="02020609040205080304" pitchFamily="49" charset="-128"/>
              </a:rPr>
              <a:t>Δ</a:t>
            </a:r>
            <a:r>
              <a:rPr lang="el-GR" sz="1600" dirty="0">
                <a:effectLst/>
              </a:rPr>
              <a:t>ιερεύνηση </a:t>
            </a:r>
            <a:r>
              <a:rPr lang="el-GR" sz="1600" dirty="0"/>
              <a:t>της</a:t>
            </a:r>
            <a:r>
              <a:rPr lang="el-GR" sz="1600" dirty="0">
                <a:effectLst/>
              </a:rPr>
              <a:t> επίδρασης των </a:t>
            </a:r>
            <a:r>
              <a:rPr lang="en-US" sz="1600" dirty="0">
                <a:effectLst/>
              </a:rPr>
              <a:t>MOSFET </a:t>
            </a:r>
            <a:r>
              <a:rPr lang="el-GR" sz="1600" dirty="0">
                <a:effectLst/>
                <a:ea typeface="MS Mincho" panose="02020609040205080304" pitchFamily="49" charset="-128"/>
              </a:rPr>
              <a:t>πυριτίου και καρβιδίου του πυριτίου</a:t>
            </a:r>
            <a:r>
              <a:rPr lang="en-US" sz="1600" dirty="0">
                <a:effectLst/>
              </a:rPr>
              <a:t> </a:t>
            </a:r>
            <a:r>
              <a:rPr lang="el-GR" sz="1600" dirty="0">
                <a:effectLst/>
              </a:rPr>
              <a:t>στην απόδοση του συστήματος υπό διαφορετικές διακοπτικές συχνότητες και ποικίλα επίπεδα ρεύματος φορτίου.</a:t>
            </a:r>
            <a:endParaRPr lang="el-GR" sz="1600" dirty="0">
              <a:ea typeface="MS Mincho" panose="02020609040205080304" pitchFamily="49" charset="-128"/>
            </a:endParaRPr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xmlns="" id="{028518D0-7A36-DEDB-A3C5-A74C57297C87}"/>
              </a:ext>
            </a:extLst>
          </p:cNvPr>
          <p:cNvSpPr txBox="1">
            <a:spLocks/>
          </p:cNvSpPr>
          <p:nvPr/>
        </p:nvSpPr>
        <p:spPr>
          <a:xfrm>
            <a:off x="255352" y="5877272"/>
            <a:ext cx="8633296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l-GR" sz="1600" b="1" dirty="0"/>
              <a:t>Εικόνα 5</a:t>
            </a:r>
            <a:r>
              <a:rPr lang="en-US" sz="1600" b="1" dirty="0"/>
              <a:t>.</a:t>
            </a:r>
            <a:r>
              <a:rPr lang="el-GR" sz="1600" b="1" dirty="0"/>
              <a:t> </a:t>
            </a:r>
            <a:r>
              <a:rPr lang="el-GR" sz="1600" dirty="0">
                <a:effectLst/>
                <a:ea typeface="MS Mincho" panose="02020609040205080304" pitchFamily="49" charset="-128"/>
              </a:rPr>
              <a:t>Πειραματική πλατφόρμα συγκριτικής ανάλυσης βαθμών απόδοσης των μετατροπέων </a:t>
            </a:r>
            <a:r>
              <a:rPr lang="en-US" sz="1600" dirty="0">
                <a:effectLst/>
                <a:ea typeface="MS Mincho" panose="02020609040205080304" pitchFamily="49" charset="-128"/>
              </a:rPr>
              <a:t>DC</a:t>
            </a:r>
            <a:r>
              <a:rPr lang="el-GR" sz="1600" dirty="0">
                <a:effectLst/>
                <a:ea typeface="MS Mincho" panose="02020609040205080304" pitchFamily="49" charset="-128"/>
              </a:rPr>
              <a:t>-</a:t>
            </a:r>
            <a:r>
              <a:rPr lang="en-US" sz="1600" dirty="0">
                <a:effectLst/>
                <a:ea typeface="MS Mincho" panose="02020609040205080304" pitchFamily="49" charset="-128"/>
              </a:rPr>
              <a:t>DC</a:t>
            </a:r>
            <a:r>
              <a:rPr lang="el-GR" sz="1600" i="1" dirty="0"/>
              <a:t>.</a:t>
            </a:r>
            <a:endParaRPr lang="el-G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EA2270-09C6-951A-EA27-947B7F295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115"/>
          <a:stretch/>
        </p:blipFill>
        <p:spPr bwMode="auto">
          <a:xfrm>
            <a:off x="2195736" y="2708920"/>
            <a:ext cx="4885114" cy="3109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5290279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Δημοσιεύσεις / συμμετοχή σε συνέδρια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18711" y="1124744"/>
            <a:ext cx="7825697" cy="6480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>
                <a:solidFill>
                  <a:srgbClr val="002060"/>
                </a:solidFill>
              </a:rPr>
              <a:t>Δημοσιεύσεις σε Επιστημονικά Περιοδικά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xmlns="" id="{D75D34B9-1DDF-524E-97D3-6D1822F018B7}"/>
              </a:ext>
            </a:extLst>
          </p:cNvPr>
          <p:cNvSpPr txBox="1">
            <a:spLocks/>
          </p:cNvSpPr>
          <p:nvPr/>
        </p:nvSpPr>
        <p:spPr>
          <a:xfrm>
            <a:off x="297160" y="2780928"/>
            <a:ext cx="816327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>
                <a:solidFill>
                  <a:srgbClr val="002060"/>
                </a:solidFill>
              </a:rPr>
              <a:t>Δημοσιεύσεις σε Επιστημονικά Συνέδρια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el-GR" sz="2400" dirty="0">
              <a:solidFill>
                <a:srgbClr val="002060"/>
              </a:solidFill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N. Giannopoulos, G. Ch. Ioannidis, G. A. </a:t>
            </a:r>
            <a:r>
              <a:rPr lang="en-GB" dirty="0" err="1">
                <a:solidFill>
                  <a:srgbClr val="002060"/>
                </a:solidFill>
              </a:rPr>
              <a:t>Vokas</a:t>
            </a:r>
            <a:r>
              <a:rPr lang="en-GB" dirty="0">
                <a:solidFill>
                  <a:srgbClr val="002060"/>
                </a:solidFill>
              </a:rPr>
              <a:t>, and C. S. </a:t>
            </a:r>
            <a:r>
              <a:rPr lang="en-GB" dirty="0" err="1">
                <a:solidFill>
                  <a:srgbClr val="002060"/>
                </a:solidFill>
              </a:rPr>
              <a:t>Psomopoulos</a:t>
            </a:r>
            <a:r>
              <a:rPr lang="en-GB" dirty="0">
                <a:solidFill>
                  <a:srgbClr val="002060"/>
                </a:solidFill>
              </a:rPr>
              <a:t>, “Current Balancing Techniques of Parallel-Connected Silicon Carbide MOSFETs: A Review”, in </a:t>
            </a:r>
            <a:r>
              <a:rPr lang="en-GB" i="1" dirty="0">
                <a:solidFill>
                  <a:srgbClr val="002060"/>
                </a:solidFill>
              </a:rPr>
              <a:t>Tmrees19-Gr</a:t>
            </a:r>
            <a:r>
              <a:rPr lang="en-GB" dirty="0">
                <a:solidFill>
                  <a:srgbClr val="002060"/>
                </a:solidFill>
              </a:rPr>
              <a:t>, Athens, Greece, September 2019.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N. Giannopoulos, G. Ch. Ioannidis, G. A. </a:t>
            </a:r>
            <a:r>
              <a:rPr lang="en-GB" dirty="0" err="1">
                <a:solidFill>
                  <a:srgbClr val="002060"/>
                </a:solidFill>
              </a:rPr>
              <a:t>Vokas</a:t>
            </a:r>
            <a:r>
              <a:rPr lang="en-GB" dirty="0">
                <a:solidFill>
                  <a:srgbClr val="002060"/>
                </a:solidFill>
              </a:rPr>
              <a:t>, and C. S. Psomopoulos, “Autonomous Active Current Balancing Method for Parallel-Connected Silicon Carbide MOSFETs”, in </a:t>
            </a:r>
            <a:r>
              <a:rPr lang="en-GB" i="1" dirty="0">
                <a:solidFill>
                  <a:srgbClr val="002060"/>
                </a:solidFill>
              </a:rPr>
              <a:t>Tmrees20</a:t>
            </a:r>
            <a:r>
              <a:rPr lang="en-GB" dirty="0">
                <a:solidFill>
                  <a:srgbClr val="002060"/>
                </a:solidFill>
              </a:rPr>
              <a:t>, Athens, Greece, June 2020.</a:t>
            </a:r>
          </a:p>
        </p:txBody>
      </p:sp>
      <p:sp>
        <p:nvSpPr>
          <p:cNvPr id="5" name="2 - Θέση περιεχομένου">
            <a:extLst>
              <a:ext uri="{FF2B5EF4-FFF2-40B4-BE49-F238E27FC236}">
                <a16:creationId xmlns:a16="http://schemas.microsoft.com/office/drawing/2014/main" xmlns="" id="{08F486B2-C9DF-9C0F-2E50-6097C943EBC0}"/>
              </a:ext>
            </a:extLst>
          </p:cNvPr>
          <p:cNvSpPr txBox="1">
            <a:spLocks/>
          </p:cNvSpPr>
          <p:nvPr/>
        </p:nvSpPr>
        <p:spPr>
          <a:xfrm>
            <a:off x="297160" y="1340768"/>
            <a:ext cx="805576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x-none" sz="2200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Giannopoulos, N.; Ioannidis, G.; Psomopoulos, C. Active Auto-Suppression Current Unbalance Technique for Parallel- Connected Silicon Carbide MOSFETs. </a:t>
            </a:r>
            <a:r>
              <a:rPr lang="x-none" sz="2200" i="1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Electronics </a:t>
            </a:r>
            <a:r>
              <a:rPr lang="x-none" sz="2200" b="1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2022</a:t>
            </a:r>
            <a:r>
              <a:rPr lang="x-none" sz="2200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x-none" sz="2200" i="1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</a:t>
            </a:r>
            <a:r>
              <a:rPr lang="x-none" sz="2200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445.</a:t>
            </a:r>
          </a:p>
          <a:p>
            <a:pPr algn="just">
              <a:buFont typeface="Wingdings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641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Επόμενα ερευνητικά βήματα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4" y="1340768"/>
            <a:ext cx="8127775" cy="3360920"/>
          </a:xfrm>
        </p:spPr>
        <p:txBody>
          <a:bodyPr wrap="square">
            <a:spAutoFit/>
          </a:bodyPr>
          <a:lstStyle/>
          <a:p>
            <a:pPr marL="0" indent="0" algn="just">
              <a:buClr>
                <a:schemeClr val="bg2">
                  <a:lumMod val="50000"/>
                </a:schemeClr>
              </a:buClr>
              <a:buNone/>
            </a:pPr>
            <a:r>
              <a:rPr lang="el-GR" sz="1600" dirty="0">
                <a:effectLst/>
              </a:rPr>
              <a:t>Στο επόμενο ακαδημαϊκό έτος θα πραγματοποιηθούν:</a:t>
            </a:r>
          </a:p>
          <a:p>
            <a:pPr algn="just">
              <a:buFont typeface="+mj-lt"/>
              <a:buAutoNum type="romanLcPeriod"/>
            </a:pPr>
            <a:r>
              <a:rPr lang="el-GR" sz="1600" dirty="0"/>
              <a:t>Η ολοκλήρωση </a:t>
            </a:r>
            <a:r>
              <a:rPr lang="el-GR" sz="1600" dirty="0">
                <a:effectLst/>
              </a:rPr>
              <a:t>όλων των εργασιών της συγκριτικής μελέτης των μετατροπέων ισχύος.</a:t>
            </a:r>
          </a:p>
          <a:p>
            <a:pPr algn="just">
              <a:buAutoNum type="romanLcPeriod"/>
            </a:pPr>
            <a:r>
              <a:rPr lang="el-GR" sz="1600" dirty="0"/>
              <a:t>Η</a:t>
            </a:r>
            <a:r>
              <a:rPr lang="el-GR" sz="1600" dirty="0">
                <a:effectLst/>
              </a:rPr>
              <a:t> οδήγηση δύο παράλληλα συνδεδεμένων </a:t>
            </a:r>
            <a:r>
              <a:rPr lang="en-GB" sz="1600" dirty="0">
                <a:effectLst/>
              </a:rPr>
              <a:t>SiC MOSFET </a:t>
            </a:r>
            <a:r>
              <a:rPr lang="el-GR" sz="1600" dirty="0">
                <a:effectLst/>
              </a:rPr>
              <a:t>με τη χρήση των προτεινόμενων κυκλωμάτων οδήγησης.</a:t>
            </a:r>
          </a:p>
          <a:p>
            <a:pPr algn="just">
              <a:buAutoNum type="romanLcPeriod"/>
            </a:pPr>
            <a:r>
              <a:rPr lang="el-GR" sz="1600" dirty="0">
                <a:effectLst/>
              </a:rPr>
              <a:t>Επιπλέον δοκιμές για την περαιτέρω διερεύνηση της ακρίβειας μέτρησης του αισθητήρα ρεύματος.</a:t>
            </a:r>
          </a:p>
          <a:p>
            <a:pPr algn="just">
              <a:buAutoNum type="romanLcPeriod"/>
            </a:pPr>
            <a:r>
              <a:rPr lang="el-GR" sz="1600" dirty="0">
                <a:effectLst/>
              </a:rPr>
              <a:t>Η ενσωμάτωση και η δοκιμή των εναπομείναντων λειτουργιών του αλγορίθμου του </a:t>
            </a:r>
            <a:r>
              <a:rPr lang="en-US" sz="1600" dirty="0">
                <a:effectLst/>
              </a:rPr>
              <a:t>FPGA</a:t>
            </a:r>
            <a:r>
              <a:rPr lang="el-GR" sz="1600" dirty="0">
                <a:effectLst/>
              </a:rPr>
              <a:t>.</a:t>
            </a:r>
          </a:p>
          <a:p>
            <a:pPr algn="just">
              <a:buAutoNum type="romanLcPeriod"/>
            </a:pPr>
            <a:r>
              <a:rPr lang="el-GR" sz="1600" dirty="0">
                <a:effectLst/>
              </a:rPr>
              <a:t>Μια σειρά πειραματικών δοκιμών ανάμεσα σε είκοσι </a:t>
            </a:r>
            <a:r>
              <a:rPr lang="en-GB" sz="1600" dirty="0">
                <a:effectLst/>
              </a:rPr>
              <a:t>SiC MOSFET </a:t>
            </a:r>
            <a:r>
              <a:rPr lang="el-GR" sz="1600" dirty="0">
                <a:effectLst/>
              </a:rPr>
              <a:t>με σκοπό την ανακάλυψη ενός ζευγαριού από δύο </a:t>
            </a:r>
            <a:r>
              <a:rPr lang="en-GB" sz="1600" dirty="0">
                <a:effectLst/>
              </a:rPr>
              <a:t>SiC MOSFET </a:t>
            </a:r>
            <a:r>
              <a:rPr lang="el-GR" sz="1600" dirty="0">
                <a:effectLst/>
              </a:rPr>
              <a:t>μεταξύ των οποίων θα εμφανίζεται η μεγαλύτερη ανισοκατανομή ρευμάτων. </a:t>
            </a:r>
          </a:p>
          <a:p>
            <a:pPr algn="just">
              <a:buAutoNum type="romanLcPeriod"/>
            </a:pPr>
            <a:r>
              <a:rPr lang="el-GR" sz="1600" dirty="0">
                <a:effectLst/>
              </a:rPr>
              <a:t>Οι λοιπές εργασίες για την εφαρμογή της προτεινόμενης τεχνικής στον μετατροπέα ισχύος.</a:t>
            </a:r>
          </a:p>
        </p:txBody>
      </p:sp>
    </p:spTree>
    <p:extLst>
      <p:ext uri="{BB962C8B-B14F-4D97-AF65-F5344CB8AC3E}">
        <p14:creationId xmlns:p14="http://schemas.microsoft.com/office/powerpoint/2010/main" xmlns="" val="370447545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Χρονοδιάγραμμα </a:t>
            </a:r>
          </a:p>
        </p:txBody>
      </p:sp>
      <p:sp>
        <p:nvSpPr>
          <p:cNvPr id="6" name="Tijdelijke aanduiding voor verticale tekst 2">
            <a:extLst>
              <a:ext uri="{FF2B5EF4-FFF2-40B4-BE49-F238E27FC236}">
                <a16:creationId xmlns:a16="http://schemas.microsoft.com/office/drawing/2014/main" xmlns="" id="{EC3910B7-9780-7048-9E6C-E357E36CF2CA}"/>
              </a:ext>
            </a:extLst>
          </p:cNvPr>
          <p:cNvSpPr txBox="1">
            <a:spLocks/>
          </p:cNvSpPr>
          <p:nvPr/>
        </p:nvSpPr>
        <p:spPr>
          <a:xfrm>
            <a:off x="404665" y="1412776"/>
            <a:ext cx="8055767" cy="864096"/>
          </a:xfrm>
          <a:prstGeom prst="rect">
            <a:avLst/>
          </a:prstGeom>
        </p:spPr>
        <p:txBody>
          <a:bodyPr>
            <a:no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dirty="0"/>
              <a:t>Για όλο το υπόλοιπο του έτους 2022 και κατά τη διάρκεια του πρώτου τριμήνου του έτους 2023, θα διενεργείται η υλοποίηση των προαναφερθέντων εργασιών με σκοπό την ολοκλήρωση κατασκευής της πειραματικής πλατφόρμας.</a:t>
            </a:r>
          </a:p>
          <a:p>
            <a:pPr algn="just"/>
            <a:r>
              <a:rPr lang="el-GR" sz="1800" dirty="0"/>
              <a:t>Στη συνέχεια του 2023, θα ξεκινήσει μια σειρά πειραματικών δοκιμών για τη διερεύνηση της αξιοπιστίας της προτεινόμενης τεχνικής έναντι της ανισοκατανομής των ρευμάτων. Παράλληλα, </a:t>
            </a:r>
            <a:r>
              <a:rPr lang="el-GR" sz="1800" dirty="0">
                <a:effectLst/>
              </a:rPr>
              <a:t>θα διενεργείται η συγγραφή νέων επιστημονικών άρθρων με σκοπό τη δημοσίευση των πειραματικών αποτελεσμάτων που θα εξαχθούν.</a:t>
            </a:r>
            <a:endParaRPr lang="el-GR" sz="1800" dirty="0"/>
          </a:p>
          <a:p>
            <a:pPr algn="just"/>
            <a:r>
              <a:rPr lang="el-GR" sz="1800" dirty="0"/>
              <a:t>Κατά το τρίτο τρίμηνο του έτους 2023, θα ξεκινήσει η συγγραφή της διδακτορικής διατριβής.</a:t>
            </a:r>
            <a:endParaRPr lang="x-none" sz="1800" dirty="0"/>
          </a:p>
          <a:p>
            <a:pPr algn="just"/>
            <a:r>
              <a:rPr lang="el-GR" sz="1800" dirty="0"/>
              <a:t>Κατά τη διάρκεια του τετάρτου τριμήνου του έτους 2023, θα έχει ολοκληρωθεί η συγγραφή της διδακτορικής διατριβής έτσι ώστε να εξεταστεί κατά το τέλος του έτους.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xmlns="" val="51244039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0" y="2"/>
            <a:ext cx="9144001" cy="4509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 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9000"/>
            <a:ext cx="3456481" cy="882485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31383" y="4540742"/>
            <a:ext cx="8424936" cy="14805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434" rtl="0" eaLnBrk="1" latinLnBrk="0" hangingPunct="1">
              <a:spcBef>
                <a:spcPct val="0"/>
              </a:spcBef>
              <a:buNone/>
              <a:defRPr sz="4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dirty="0">
                <a:solidFill>
                  <a:srgbClr val="002060"/>
                </a:solidFill>
              </a:rPr>
              <a:t>Βελτιστοποίηση της λειτουργίας των μετατροπέων ηλεκτρονικών ισχύος με τη χρήση ημιαγωγών από καρβίδιο του πυριτίου (</a:t>
            </a:r>
            <a:r>
              <a:rPr lang="en-GB" sz="2400" dirty="0">
                <a:solidFill>
                  <a:srgbClr val="002060"/>
                </a:solidFill>
              </a:rPr>
              <a:t>SiC</a:t>
            </a:r>
            <a:r>
              <a:rPr lang="el-G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31383" y="5946738"/>
            <a:ext cx="8964487" cy="393700"/>
          </a:xfrm>
          <a:prstGeom prst="rect">
            <a:avLst/>
          </a:prstGeom>
        </p:spPr>
        <p:txBody>
          <a:bodyPr>
            <a:no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rgbClr val="002060"/>
                </a:solidFill>
              </a:rPr>
              <a:t>Ονοματεπώνυμο Υπ. Διδάκτορα: Νεκτάριος Γιαννόπουλος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2334745" y="2413610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u="sng" dirty="0"/>
              <a:t>2</a:t>
            </a:r>
            <a:r>
              <a:rPr lang="el-GR" sz="2400" b="1" u="sng" baseline="30000" dirty="0"/>
              <a:t>η</a:t>
            </a:r>
            <a:r>
              <a:rPr lang="el-GR" sz="2400" b="1" u="sng" dirty="0"/>
              <a:t> Ετήσια Έκθεση Προόδου ΕΛΚΕ - </a:t>
            </a:r>
            <a:r>
              <a:rPr lang="el-GR" sz="2400" b="1" u="sng" dirty="0" err="1"/>
              <a:t>Πα.Δ.Α</a:t>
            </a:r>
            <a:r>
              <a:rPr lang="el-GR" sz="2400" b="1" u="sng" dirty="0"/>
              <a:t>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52683583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5" y="1252836"/>
            <a:ext cx="8055767" cy="4795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Στόχος και αντικείμενο διδακτορικής έρευνας</a:t>
            </a:r>
          </a:p>
          <a:p>
            <a:pPr>
              <a:lnSpc>
                <a:spcPct val="150000"/>
              </a:lnSpc>
            </a:pPr>
            <a:r>
              <a:rPr lang="el-GR" dirty="0"/>
              <a:t>Αναφορά προόδου / Αρχικά αποτελέσματα </a:t>
            </a:r>
          </a:p>
          <a:p>
            <a:pPr>
              <a:lnSpc>
                <a:spcPct val="150000"/>
              </a:lnSpc>
            </a:pPr>
            <a:r>
              <a:rPr lang="el-GR" dirty="0"/>
              <a:t>Δημοσιεύσεις / συμμετοχή σε συνέδρια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Επόμενα ερευνητικά βήματα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Χρονοδιάγραμμα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Στόχος και αντικείμενο διδακτορικής διατριβής</a:t>
            </a:r>
          </a:p>
        </p:txBody>
      </p:sp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xmlns="" id="{C4C83C06-25CA-3742-B056-AD23C79C4C44}"/>
              </a:ext>
            </a:extLst>
          </p:cNvPr>
          <p:cNvSpPr txBox="1">
            <a:spLocks/>
          </p:cNvSpPr>
          <p:nvPr/>
        </p:nvSpPr>
        <p:spPr>
          <a:xfrm>
            <a:off x="404664" y="1864247"/>
            <a:ext cx="8415807" cy="3129506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0" rtlCol="0">
            <a:sp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+mj-lt"/>
              <a:buNone/>
            </a:pPr>
            <a:endParaRPr lang="el-GR" sz="1000" dirty="0"/>
          </a:p>
          <a:p>
            <a:pPr marL="230188" indent="-220663" algn="just">
              <a:buFont typeface="Wingdings" pitchFamily="2" charset="2"/>
              <a:buChar char="Ø"/>
            </a:pPr>
            <a:r>
              <a:rPr lang="en-GB" sz="1800" dirty="0"/>
              <a:t>O</a:t>
            </a:r>
            <a:r>
              <a:rPr lang="el-GR" sz="1800" dirty="0"/>
              <a:t>ι βασικές απαιτήσεις των σύγχρονων μετατροπέων ισχύος μπορούν να ικανοποιηθούν με τη χρήση ημιαγωγικών διακοπτών καρβιδίου του πυριτίου (</a:t>
            </a:r>
            <a:r>
              <a:rPr lang="en-GB" sz="1800" dirty="0"/>
              <a:t>SiC), </a:t>
            </a:r>
            <a:r>
              <a:rPr lang="el-GR" sz="1800" dirty="0"/>
              <a:t>όπως το </a:t>
            </a:r>
            <a:r>
              <a:rPr lang="en-GB" sz="1800" dirty="0"/>
              <a:t>SiC MOSFET. </a:t>
            </a:r>
            <a:r>
              <a:rPr lang="el-GR" sz="1800" dirty="0"/>
              <a:t>Ωστόσο, τα εμπορικά διαθέσιμα </a:t>
            </a:r>
            <a:r>
              <a:rPr lang="en-GB" sz="1800" dirty="0"/>
              <a:t>SiC MOSFET </a:t>
            </a:r>
            <a:r>
              <a:rPr lang="el-GR" sz="1800" dirty="0"/>
              <a:t>δεν μπορούν να αξιοποιηθούν σε εφαρμογές μέσης και υψηλής πυκνότητας ισχύος.</a:t>
            </a:r>
          </a:p>
          <a:p>
            <a:pPr marL="230188" indent="-220663" algn="just">
              <a:buFont typeface="Wingdings" pitchFamily="2" charset="2"/>
              <a:buChar char="Ø"/>
            </a:pPr>
            <a:r>
              <a:rPr lang="el-GR" sz="1800" dirty="0"/>
              <a:t>Ο περιορισμός αυτός μπορεί να ξεπεραστεί με τον παραλληλισμό ενός αριθμού </a:t>
            </a:r>
            <a:r>
              <a:rPr lang="en-GB" sz="1800" dirty="0"/>
              <a:t>SiC MOSFET. </a:t>
            </a:r>
            <a:r>
              <a:rPr lang="el-GR" sz="1800" dirty="0"/>
              <a:t>Παρόλα αυτά, η λύση αυτή οδηγεί σε άνιση κατανομή του ρεύματος φορτίου μεταξύ των παράλληλων διακοπτών ισχύος.</a:t>
            </a:r>
          </a:p>
          <a:p>
            <a:pPr marL="230188" indent="-220663" algn="just">
              <a:buFont typeface="Wingdings" pitchFamily="2" charset="2"/>
              <a:buChar char="Ø"/>
            </a:pPr>
            <a:r>
              <a:rPr lang="el-GR" sz="1800" dirty="0"/>
              <a:t>Στόχος και αντικείμενο της διδακτορικής διατριβής είναι να προταθεί μια τεχνική με την οποία θα περιορίζεται σε σημαντικό βαθμό η συνολική ανισοκατανομή των ρευμάτων μεταξύ παράλληλα συνδεδεμένων </a:t>
            </a:r>
            <a:r>
              <a:rPr lang="en-GB" sz="1800" dirty="0"/>
              <a:t>SiC MOSFET</a:t>
            </a:r>
            <a:r>
              <a:rPr lang="el-G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250938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3200" y="1242045"/>
            <a:ext cx="8199783" cy="1846659"/>
          </a:xfr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700" dirty="0">
                <a:ea typeface="MS Mincho" panose="02020609040205080304" pitchFamily="49" charset="-128"/>
              </a:rPr>
              <a:t>Σ</a:t>
            </a:r>
            <a:r>
              <a:rPr lang="el-GR" sz="1700" dirty="0">
                <a:effectLst/>
                <a:ea typeface="MS Mincho" panose="02020609040205080304" pitchFamily="49" charset="-128"/>
              </a:rPr>
              <a:t>χεδιασμός μιας τεχνικής εξισορρόπησης των ρευμάτων μεταξύ παραλληλισμένων </a:t>
            </a:r>
            <a:r>
              <a:rPr lang="en-US" sz="1700" dirty="0">
                <a:effectLst/>
                <a:ea typeface="MS Mincho" panose="02020609040205080304" pitchFamily="49" charset="-128"/>
              </a:rPr>
              <a:t>SiC MOSFET</a:t>
            </a:r>
            <a:r>
              <a:rPr lang="el-GR" sz="1700" dirty="0">
                <a:effectLst/>
                <a:ea typeface="MS Mincho" panose="02020609040205080304" pitchFamily="49" charset="-128"/>
              </a:rPr>
              <a:t>.</a:t>
            </a:r>
            <a:endParaRPr lang="el-GR" sz="17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700" dirty="0">
                <a:effectLst/>
              </a:rPr>
              <a:t>Ανάπτυξη, ενσωμάτωση και δοκιμή της προτεινόμενης τεχνικής μέσω του περιβάλλοντος του λογισμικού </a:t>
            </a:r>
            <a:r>
              <a:rPr lang="en-GB" sz="1700" dirty="0">
                <a:effectLst/>
              </a:rPr>
              <a:t>Matlab/Simulink</a:t>
            </a:r>
            <a:r>
              <a:rPr lang="el-GR" sz="1700" dirty="0">
                <a:effectLst/>
              </a:rPr>
              <a:t>, διερευνώντας την απόδοση και την αποτελεσματικότητά της καθώς και τον τρόπο με τον οποίο η προτεινόμενη τεχνική μπορεί να εφαρμοστεί για περισσότερα από δύο παραλληλισμένα </a:t>
            </a:r>
            <a:r>
              <a:rPr lang="en-GB" sz="1700" dirty="0">
                <a:effectLst/>
              </a:rPr>
              <a:t>SiC MOSFET</a:t>
            </a:r>
            <a:r>
              <a:rPr lang="el-GR" sz="1700" dirty="0">
                <a:effectLst/>
              </a:rPr>
              <a:t>.</a:t>
            </a:r>
            <a:endParaRPr lang="en-GB" sz="1700" dirty="0"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800" dirty="0"/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xmlns="" id="{C6A9954C-946D-C103-1AAE-7C31B961D751}"/>
              </a:ext>
            </a:extLst>
          </p:cNvPr>
          <p:cNvSpPr txBox="1">
            <a:spLocks/>
          </p:cNvSpPr>
          <p:nvPr/>
        </p:nvSpPr>
        <p:spPr>
          <a:xfrm>
            <a:off x="395536" y="2420888"/>
            <a:ext cx="8345264" cy="37394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l-G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l-GR" sz="1600" b="1" dirty="0"/>
              <a:t>Σχήμα</a:t>
            </a:r>
            <a:r>
              <a:rPr lang="en-US" sz="1600" b="1" dirty="0"/>
              <a:t> 1.</a:t>
            </a:r>
            <a:r>
              <a:rPr lang="el-GR" sz="1600" b="1" dirty="0"/>
              <a:t> </a:t>
            </a:r>
            <a:r>
              <a:rPr lang="el-GR" sz="1600" dirty="0"/>
              <a:t>Μπλοκ διάγραμμα της διαδικασίας εξισορρόπησης των ρευμάτων μεταξύ παράλληλα συνδεδεμένων </a:t>
            </a:r>
            <a:r>
              <a:rPr lang="en-US" sz="1600" dirty="0"/>
              <a:t>SiC MOSFET</a:t>
            </a:r>
            <a:r>
              <a:rPr lang="el-GR" sz="1600" i="1" dirty="0"/>
              <a:t>.</a:t>
            </a:r>
            <a:endParaRPr lang="el-GR" sz="1600" dirty="0"/>
          </a:p>
        </p:txBody>
      </p:sp>
      <p:pic>
        <p:nvPicPr>
          <p:cNvPr id="6" name="officeArt object" descr="Image">
            <a:extLst>
              <a:ext uri="{FF2B5EF4-FFF2-40B4-BE49-F238E27FC236}">
                <a16:creationId xmlns:a16="http://schemas.microsoft.com/office/drawing/2014/main" xmlns="" id="{297A779F-0657-4E7C-9FBC-7AB2B9D339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904656" cy="25976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4748066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3200" y="1366200"/>
            <a:ext cx="8199783" cy="1231106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</a:t>
            </a:r>
            <a:r>
              <a:rPr lang="el-GR" dirty="0">
                <a:effectLst/>
              </a:rPr>
              <a:t>ατασκευή της πειραματικής διάταξης εντός της οποίας η προτεινόμενη τεχνική θα εφαρμοστεί σε έναν μετατροπέα ισχύος συνεχούς ρεύματος υποβιβασμού τάσης.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dirty="0"/>
          </a:p>
        </p:txBody>
      </p:sp>
      <p:sp>
        <p:nvSpPr>
          <p:cNvPr id="5" name="Tijdelijke aanduiding voor verticale tekst 2">
            <a:extLst>
              <a:ext uri="{FF2B5EF4-FFF2-40B4-BE49-F238E27FC236}">
                <a16:creationId xmlns:a16="http://schemas.microsoft.com/office/drawing/2014/main" xmlns="" id="{A9A3FDB3-4D73-602F-B4F7-7DD98D31FF6A}"/>
              </a:ext>
            </a:extLst>
          </p:cNvPr>
          <p:cNvSpPr txBox="1">
            <a:spLocks/>
          </p:cNvSpPr>
          <p:nvPr/>
        </p:nvSpPr>
        <p:spPr>
          <a:xfrm>
            <a:off x="404666" y="5456837"/>
            <a:ext cx="833467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l-GR" sz="1600" b="1" dirty="0"/>
              <a:t>Εικόνα</a:t>
            </a:r>
            <a:r>
              <a:rPr lang="en-US" sz="1600" b="1" dirty="0"/>
              <a:t> </a:t>
            </a:r>
            <a:r>
              <a:rPr lang="el-GR" sz="1600" b="1" dirty="0"/>
              <a:t>1</a:t>
            </a:r>
            <a:r>
              <a:rPr lang="en-US" sz="1600" b="1" dirty="0"/>
              <a:t>.</a:t>
            </a:r>
            <a:r>
              <a:rPr lang="el-GR" sz="1600" b="1" dirty="0"/>
              <a:t> </a:t>
            </a:r>
            <a:r>
              <a:rPr lang="el-GR" sz="1600" dirty="0">
                <a:effectLst/>
                <a:ea typeface="MS Mincho" panose="02020609040205080304" pitchFamily="49" charset="-128"/>
              </a:rPr>
              <a:t>Διάταξη μετατροπέα συνεχούς ρεύματος υποβιβασμού τάσης: (</a:t>
            </a:r>
            <a:r>
              <a:rPr lang="el-GR" sz="1600" b="1" dirty="0">
                <a:effectLst/>
                <a:ea typeface="MS Mincho" panose="02020609040205080304" pitchFamily="49" charset="-128"/>
              </a:rPr>
              <a:t>α</a:t>
            </a:r>
            <a:r>
              <a:rPr lang="el-GR" sz="1600" dirty="0">
                <a:effectLst/>
                <a:ea typeface="MS Mincho" panose="02020609040205080304" pitchFamily="49" charset="-128"/>
              </a:rPr>
              <a:t>) έμπροσθεν; και (</a:t>
            </a:r>
            <a:r>
              <a:rPr lang="el-GR" sz="1600" b="1" dirty="0">
                <a:effectLst/>
                <a:ea typeface="MS Mincho" panose="02020609040205080304" pitchFamily="49" charset="-128"/>
              </a:rPr>
              <a:t>β</a:t>
            </a:r>
            <a:r>
              <a:rPr lang="el-GR" sz="1600" dirty="0">
                <a:effectLst/>
                <a:ea typeface="MS Mincho" panose="02020609040205080304" pitchFamily="49" charset="-128"/>
              </a:rPr>
              <a:t>) πλαϊνή όψη.</a:t>
            </a:r>
            <a:r>
              <a:rPr lang="x-none" sz="1600" dirty="0">
                <a:effectLst/>
              </a:rPr>
              <a:t> </a:t>
            </a:r>
            <a:endParaRPr lang="el-GR" sz="1600" dirty="0"/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xmlns="" id="{85E1B667-EEB6-0A2D-9FD5-3A3B17F6D53C}"/>
              </a:ext>
            </a:extLst>
          </p:cNvPr>
          <p:cNvSpPr txBox="1">
            <a:spLocks/>
          </p:cNvSpPr>
          <p:nvPr/>
        </p:nvSpPr>
        <p:spPr>
          <a:xfrm>
            <a:off x="791522" y="5157936"/>
            <a:ext cx="3492446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α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xmlns="" id="{EBB026B2-F816-351C-AAA4-B04DC3B29AC7}"/>
              </a:ext>
            </a:extLst>
          </p:cNvPr>
          <p:cNvSpPr txBox="1">
            <a:spLocks/>
          </p:cNvSpPr>
          <p:nvPr/>
        </p:nvSpPr>
        <p:spPr>
          <a:xfrm>
            <a:off x="4860034" y="5157936"/>
            <a:ext cx="3492446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β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9D167FF-C4E5-E4EA-1EB3-87F348A71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484" t="11450" r="13735" b="15869"/>
          <a:stretch/>
        </p:blipFill>
        <p:spPr bwMode="auto">
          <a:xfrm>
            <a:off x="774221" y="2489106"/>
            <a:ext cx="3499091" cy="265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2E88AD-E264-A66F-C5F5-57A64CD8BD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788" y="2489105"/>
            <a:ext cx="3542692" cy="26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05292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3200" y="1196752"/>
            <a:ext cx="8345264" cy="307777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i="1" dirty="0">
                <a:effectLst/>
                <a:ea typeface="MS Mincho" panose="02020609040205080304" pitchFamily="49" charset="-128"/>
              </a:rPr>
              <a:t>Κατασκευή προτεινόμενου ενεργού κυκλώματος οδήγησης</a:t>
            </a:r>
            <a:endParaRPr lang="en-US" i="1" dirty="0"/>
          </a:p>
        </p:txBody>
      </p:sp>
      <p:sp>
        <p:nvSpPr>
          <p:cNvPr id="4" name="Tijdelijke aanduiding voor verticale tekst 2">
            <a:extLst>
              <a:ext uri="{FF2B5EF4-FFF2-40B4-BE49-F238E27FC236}">
                <a16:creationId xmlns:a16="http://schemas.microsoft.com/office/drawing/2014/main" xmlns="" id="{8FC3A6A9-84EA-187D-1CC8-E7AE8D602291}"/>
              </a:ext>
            </a:extLst>
          </p:cNvPr>
          <p:cNvSpPr txBox="1">
            <a:spLocks/>
          </p:cNvSpPr>
          <p:nvPr/>
        </p:nvSpPr>
        <p:spPr>
          <a:xfrm>
            <a:off x="395536" y="2672040"/>
            <a:ext cx="8345264" cy="34932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318" indent="-271318" algn="l" defTabSz="685434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6977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l-GR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l-GR" sz="1600" b="1" dirty="0"/>
              <a:t>Εικόνα</a:t>
            </a:r>
            <a:r>
              <a:rPr lang="en-US" sz="1600" b="1" dirty="0"/>
              <a:t> </a:t>
            </a:r>
            <a:r>
              <a:rPr lang="el-GR" sz="1600" b="1" dirty="0"/>
              <a:t>2</a:t>
            </a:r>
            <a:r>
              <a:rPr lang="en-US" sz="1600" b="1" dirty="0"/>
              <a:t>.</a:t>
            </a:r>
            <a:r>
              <a:rPr lang="el-GR" sz="1600" b="1" dirty="0"/>
              <a:t> </a:t>
            </a:r>
            <a:r>
              <a:rPr lang="el-GR" sz="1600" dirty="0">
                <a:effectLst/>
                <a:ea typeface="MS Mincho" panose="02020609040205080304" pitchFamily="49" charset="-128"/>
              </a:rPr>
              <a:t>Τυπωμένη πλακέτα κυκλώματος οδήγησης του </a:t>
            </a:r>
            <a:r>
              <a:rPr lang="en-US" sz="1600" dirty="0">
                <a:effectLst/>
                <a:ea typeface="MS Mincho" panose="02020609040205080304" pitchFamily="49" charset="-128"/>
              </a:rPr>
              <a:t>SiC MOSFET</a:t>
            </a:r>
            <a:r>
              <a:rPr lang="el-GR" sz="1600" dirty="0">
                <a:effectLst/>
                <a:ea typeface="MS Mincho" panose="02020609040205080304" pitchFamily="49" charset="-128"/>
              </a:rPr>
              <a:t>.</a:t>
            </a:r>
            <a:r>
              <a:rPr lang="x-none" sz="1600" dirty="0">
                <a:effectLst/>
              </a:rPr>
              <a:t> </a:t>
            </a:r>
            <a:endParaRPr lang="el-GR" sz="1600" dirty="0"/>
          </a:p>
        </p:txBody>
      </p:sp>
      <p:pic>
        <p:nvPicPr>
          <p:cNvPr id="5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xmlns="" id="{6736B08A-125A-4C1D-3EEE-2E9565810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26917"/>
            <a:ext cx="5475478" cy="41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09820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Αρχικά αποτελέσματα</a:t>
            </a:r>
          </a:p>
        </p:txBody>
      </p:sp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xmlns="" id="{55F9B822-5665-454C-8350-C2EB8AB4168D}"/>
              </a:ext>
            </a:extLst>
          </p:cNvPr>
          <p:cNvSpPr txBox="1">
            <a:spLocks/>
          </p:cNvSpPr>
          <p:nvPr/>
        </p:nvSpPr>
        <p:spPr>
          <a:xfrm>
            <a:off x="3208221" y="3501008"/>
            <a:ext cx="2951581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α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sp>
        <p:nvSpPr>
          <p:cNvPr id="10" name="2 - Θέση περιεχομένου">
            <a:extLst>
              <a:ext uri="{FF2B5EF4-FFF2-40B4-BE49-F238E27FC236}">
                <a16:creationId xmlns:a16="http://schemas.microsoft.com/office/drawing/2014/main" xmlns="" id="{17DE4F37-24FB-CE40-944C-0A1EABE15390}"/>
              </a:ext>
            </a:extLst>
          </p:cNvPr>
          <p:cNvSpPr txBox="1">
            <a:spLocks/>
          </p:cNvSpPr>
          <p:nvPr/>
        </p:nvSpPr>
        <p:spPr>
          <a:xfrm>
            <a:off x="706541" y="5806008"/>
            <a:ext cx="2951582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β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xmlns="" id="{FCA96FAB-4674-AD44-8218-0150D710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6" y="6135107"/>
            <a:ext cx="8334670" cy="246221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Σχήμα</a:t>
            </a:r>
            <a:r>
              <a:rPr lang="en-US" b="1" dirty="0"/>
              <a:t> </a:t>
            </a:r>
            <a:r>
              <a:rPr lang="el-GR" b="1" dirty="0"/>
              <a:t>2</a:t>
            </a:r>
            <a:r>
              <a:rPr lang="en-US" b="1" dirty="0"/>
              <a:t>.</a:t>
            </a:r>
            <a:r>
              <a:rPr lang="el-GR" b="1" dirty="0"/>
              <a:t> </a:t>
            </a:r>
            <a:r>
              <a:rPr lang="el-GR" dirty="0">
                <a:effectLst/>
                <a:ea typeface="MS Mincho" panose="02020609040205080304" pitchFamily="49" charset="-128"/>
              </a:rPr>
              <a:t>Τάση εξόδου του μετατροπέα </a:t>
            </a:r>
            <a:r>
              <a:rPr lang="en-US" dirty="0">
                <a:effectLst/>
                <a:ea typeface="MS Mincho" panose="02020609040205080304" pitchFamily="49" charset="-128"/>
              </a:rPr>
              <a:t>forward</a:t>
            </a:r>
            <a:r>
              <a:rPr lang="el-GR" dirty="0">
                <a:effectLst/>
                <a:ea typeface="MS Mincho" panose="02020609040205080304" pitchFamily="49" charset="-128"/>
              </a:rPr>
              <a:t> ελέγχου της: (</a:t>
            </a:r>
            <a:r>
              <a:rPr lang="el-GR" b="1" dirty="0">
                <a:effectLst/>
                <a:ea typeface="MS Mincho" panose="02020609040205080304" pitchFamily="49" charset="-128"/>
              </a:rPr>
              <a:t>α</a:t>
            </a:r>
            <a:r>
              <a:rPr lang="el-GR" dirty="0">
                <a:effectLst/>
                <a:ea typeface="MS Mincho" panose="02020609040205080304" pitchFamily="49" charset="-128"/>
              </a:rPr>
              <a:t>) </a:t>
            </a:r>
            <a:r>
              <a:rPr lang="en-US" dirty="0" err="1">
                <a:effectLst/>
                <a:ea typeface="MS Mincho" panose="02020609040205080304" pitchFamily="49" charset="-128"/>
              </a:rPr>
              <a:t>V</a:t>
            </a:r>
            <a:r>
              <a:rPr lang="en-US" baseline="-25000" dirty="0" err="1">
                <a:effectLst/>
                <a:ea typeface="MS Mincho" panose="02020609040205080304" pitchFamily="49" charset="-128"/>
              </a:rPr>
              <a:t>gs</a:t>
            </a:r>
            <a:r>
              <a:rPr lang="el-GR" dirty="0">
                <a:effectLst/>
                <a:ea typeface="MS Mincho" panose="02020609040205080304" pitchFamily="49" charset="-128"/>
              </a:rPr>
              <a:t>; (</a:t>
            </a:r>
            <a:r>
              <a:rPr lang="el-GR" b="1" dirty="0">
                <a:effectLst/>
                <a:ea typeface="MS Mincho" panose="02020609040205080304" pitchFamily="49" charset="-128"/>
              </a:rPr>
              <a:t>β</a:t>
            </a:r>
            <a:r>
              <a:rPr lang="el-GR" dirty="0">
                <a:effectLst/>
                <a:ea typeface="MS Mincho" panose="02020609040205080304" pitchFamily="49" charset="-128"/>
              </a:rPr>
              <a:t>) </a:t>
            </a:r>
            <a:r>
              <a:rPr lang="en-US" dirty="0">
                <a:effectLst/>
                <a:ea typeface="MS Mincho" panose="02020609040205080304" pitchFamily="49" charset="-128"/>
              </a:rPr>
              <a:t>V</a:t>
            </a:r>
            <a:r>
              <a:rPr lang="en-US" baseline="-25000" dirty="0">
                <a:effectLst/>
                <a:ea typeface="MS Mincho" panose="02020609040205080304" pitchFamily="49" charset="-128"/>
              </a:rPr>
              <a:t>on</a:t>
            </a:r>
            <a:r>
              <a:rPr lang="en-US" dirty="0">
                <a:effectLst/>
                <a:ea typeface="MS Mincho" panose="02020609040205080304" pitchFamily="49" charset="-128"/>
              </a:rPr>
              <a:t> </a:t>
            </a:r>
            <a:r>
              <a:rPr lang="el-GR" dirty="0">
                <a:effectLst/>
                <a:ea typeface="MS Mincho" panose="02020609040205080304" pitchFamily="49" charset="-128"/>
              </a:rPr>
              <a:t>και (</a:t>
            </a:r>
            <a:r>
              <a:rPr lang="el-GR" b="1" dirty="0">
                <a:effectLst/>
                <a:ea typeface="MS Mincho" panose="02020609040205080304" pitchFamily="49" charset="-128"/>
              </a:rPr>
              <a:t>γ</a:t>
            </a:r>
            <a:r>
              <a:rPr lang="el-GR" dirty="0">
                <a:effectLst/>
                <a:ea typeface="MS Mincho" panose="02020609040205080304" pitchFamily="49" charset="-128"/>
              </a:rPr>
              <a:t>) </a:t>
            </a:r>
            <a:r>
              <a:rPr lang="en-US" dirty="0" err="1">
                <a:effectLst/>
                <a:ea typeface="MS Mincho" panose="02020609040205080304" pitchFamily="49" charset="-128"/>
              </a:rPr>
              <a:t>V</a:t>
            </a:r>
            <a:r>
              <a:rPr lang="en-US" baseline="-25000" dirty="0" err="1">
                <a:effectLst/>
                <a:ea typeface="MS Mincho" panose="02020609040205080304" pitchFamily="49" charset="-128"/>
              </a:rPr>
              <a:t>off</a:t>
            </a:r>
            <a:r>
              <a:rPr lang="el-GR" sz="1600" dirty="0">
                <a:effectLst/>
                <a:ea typeface="MS Mincho" panose="02020609040205080304" pitchFamily="49" charset="-128"/>
              </a:rPr>
              <a:t>.</a:t>
            </a:r>
            <a:r>
              <a:rPr lang="x-none" dirty="0">
                <a:effectLst/>
              </a:rPr>
              <a:t> </a:t>
            </a:r>
            <a:endParaRPr lang="el-GR" dirty="0"/>
          </a:p>
        </p:txBody>
      </p:sp>
      <p:sp>
        <p:nvSpPr>
          <p:cNvPr id="2" name="Tijdelijke aanduiding voor verticale tekst 2">
            <a:extLst>
              <a:ext uri="{FF2B5EF4-FFF2-40B4-BE49-F238E27FC236}">
                <a16:creationId xmlns:a16="http://schemas.microsoft.com/office/drawing/2014/main" xmlns="" id="{17FD16A2-581D-D6A3-CFF3-16BD13F0A352}"/>
              </a:ext>
            </a:extLst>
          </p:cNvPr>
          <p:cNvSpPr txBox="1">
            <a:spLocks/>
          </p:cNvSpPr>
          <p:nvPr/>
        </p:nvSpPr>
        <p:spPr>
          <a:xfrm>
            <a:off x="403200" y="1052736"/>
            <a:ext cx="83452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sz="2000" i="1" dirty="0">
                <a:ea typeface="MS Mincho" panose="02020609040205080304" pitchFamily="49" charset="-128"/>
              </a:rPr>
              <a:t>Κυματομορφές τάσεων εξόδου του προτεινόμενου κυκλώματος οδήγησης</a:t>
            </a:r>
            <a:endParaRPr lang="en-US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A00E8F-25EA-CFFE-BAC7-AD7637E5B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76" b="8017"/>
          <a:stretch/>
        </p:blipFill>
        <p:spPr bwMode="auto">
          <a:xfrm>
            <a:off x="3208221" y="1412776"/>
            <a:ext cx="2951582" cy="210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BCAAE2CB-EE52-1E47-7DBC-D1DCF5DDC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560" b="8414"/>
          <a:stretch/>
        </p:blipFill>
        <p:spPr bwMode="auto">
          <a:xfrm>
            <a:off x="713231" y="3735884"/>
            <a:ext cx="2951582" cy="2069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EDE399A-2BDE-6527-9924-615E6B3464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6944" b="8457"/>
          <a:stretch/>
        </p:blipFill>
        <p:spPr bwMode="auto">
          <a:xfrm>
            <a:off x="5506568" y="3741216"/>
            <a:ext cx="2940440" cy="2069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2 - Θέση περιεχομένου">
            <a:extLst>
              <a:ext uri="{FF2B5EF4-FFF2-40B4-BE49-F238E27FC236}">
                <a16:creationId xmlns:a16="http://schemas.microsoft.com/office/drawing/2014/main" xmlns="" id="{F2065B6D-2206-53FB-7A1D-2039B6E60369}"/>
              </a:ext>
            </a:extLst>
          </p:cNvPr>
          <p:cNvSpPr txBox="1">
            <a:spLocks/>
          </p:cNvSpPr>
          <p:nvPr/>
        </p:nvSpPr>
        <p:spPr>
          <a:xfrm>
            <a:off x="5513258" y="5806008"/>
            <a:ext cx="2933749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γ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10087405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xmlns="" id="{000951AB-E073-345C-06B3-CE514AFB260A}"/>
              </a:ext>
            </a:extLst>
          </p:cNvPr>
          <p:cNvSpPr txBox="1">
            <a:spLocks/>
          </p:cNvSpPr>
          <p:nvPr/>
        </p:nvSpPr>
        <p:spPr>
          <a:xfrm>
            <a:off x="403200" y="1052736"/>
            <a:ext cx="8199783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500" dirty="0">
                <a:effectLst/>
                <a:ea typeface="MS Mincho" panose="02020609040205080304" pitchFamily="49" charset="-128"/>
              </a:rPr>
              <a:t>Διερεύνηση του είδους των αισθητήρων ρεύματος που θα χρησιμοποιηθούν για τη μέτρηση των ρευμάτων υποδοχής των </a:t>
            </a:r>
            <a:r>
              <a:rPr lang="en-US" sz="1500" dirty="0">
                <a:effectLst/>
                <a:ea typeface="MS Mincho" panose="02020609040205080304" pitchFamily="49" charset="-128"/>
              </a:rPr>
              <a:t>SiC MOSFET</a:t>
            </a:r>
            <a:r>
              <a:rPr lang="el-GR" sz="1500" dirty="0">
                <a:effectLst/>
                <a:ea typeface="MS Mincho" panose="02020609040205080304" pitchFamily="49" charset="-128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5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500" dirty="0">
                <a:ea typeface="MS Mincho" panose="02020609040205080304" pitchFamily="49" charset="-128"/>
              </a:rPr>
              <a:t>Επιλογή </a:t>
            </a:r>
            <a:r>
              <a:rPr lang="el-GR" sz="1500" dirty="0">
                <a:effectLst/>
                <a:ea typeface="MS Mincho" panose="02020609040205080304" pitchFamily="49" charset="-128"/>
              </a:rPr>
              <a:t>χρήσης αντιστάσεων </a:t>
            </a:r>
            <a:r>
              <a:rPr lang="en-US" sz="1500" dirty="0">
                <a:effectLst/>
                <a:ea typeface="MS Mincho" panose="02020609040205080304" pitchFamily="49" charset="-128"/>
              </a:rPr>
              <a:t>Shunt </a:t>
            </a:r>
            <a:r>
              <a:rPr lang="el-GR" sz="1500" dirty="0">
                <a:effectLst/>
                <a:ea typeface="MS Mincho" panose="02020609040205080304" pitchFamily="49" charset="-128"/>
              </a:rPr>
              <a:t>ως αισθητήρα ρεύματος</a:t>
            </a:r>
            <a:r>
              <a:rPr lang="el-GR" sz="1500" dirty="0">
                <a:ea typeface="MS Mincho" panose="02020609040205080304" pitchFamily="49" charset="-128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5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500" dirty="0">
                <a:ea typeface="MS Mincho" panose="02020609040205080304" pitchFamily="49" charset="-128"/>
              </a:rPr>
              <a:t>Εύρεση των απαιτήσεων που πρέπει να πληρούν οι </a:t>
            </a:r>
            <a:r>
              <a:rPr lang="el-GR" sz="1500" dirty="0">
                <a:effectLst/>
                <a:ea typeface="MS Mincho" panose="02020609040205080304" pitchFamily="49" charset="-128"/>
              </a:rPr>
              <a:t>αντιστάσεις </a:t>
            </a:r>
            <a:r>
              <a:rPr lang="en-US" sz="1500" dirty="0">
                <a:effectLst/>
                <a:ea typeface="MS Mincho" panose="02020609040205080304" pitchFamily="49" charset="-128"/>
              </a:rPr>
              <a:t>Shunt</a:t>
            </a:r>
            <a:r>
              <a:rPr lang="el-GR" sz="1500" dirty="0">
                <a:effectLst/>
                <a:ea typeface="MS Mincho" panose="02020609040205080304" pitchFamily="49" charset="-128"/>
              </a:rPr>
              <a:t> για την επίτευξη μετρήσεων υψηλή</a:t>
            </a:r>
            <a:r>
              <a:rPr lang="el-GR" sz="1500" dirty="0">
                <a:ea typeface="MS Mincho" panose="02020609040205080304" pitchFamily="49" charset="-128"/>
              </a:rPr>
              <a:t>ς</a:t>
            </a:r>
            <a:r>
              <a:rPr lang="el-GR" sz="1500" dirty="0">
                <a:effectLst/>
                <a:ea typeface="MS Mincho" panose="02020609040205080304" pitchFamily="49" charset="-128"/>
              </a:rPr>
              <a:t> ακρίβειας</a:t>
            </a:r>
            <a:r>
              <a:rPr lang="el-GR" sz="1500" dirty="0">
                <a:ea typeface="MS Mincho" panose="02020609040205080304" pitchFamily="49" charset="-128"/>
              </a:rPr>
              <a:t>, όπως: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ea typeface="MS Mincho" panose="02020609040205080304" pitchFamily="49" charset="-128"/>
              </a:rPr>
              <a:t>      1) το </a:t>
            </a:r>
            <a:r>
              <a:rPr lang="el-GR" sz="1500" dirty="0">
                <a:effectLst/>
              </a:rPr>
              <a:t>υψηλό εύρος ζώνης συχνοτήτων (</a:t>
            </a:r>
            <a:r>
              <a:rPr lang="en-GB" sz="1500" dirty="0">
                <a:effectLst/>
              </a:rPr>
              <a:t>bandwidth)</a:t>
            </a:r>
            <a:endParaRPr lang="el-GR" sz="1500" dirty="0"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/>
              <a:t>      2) η χαμηλή παρασιτική αυτεπαγωγή, και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dirty="0">
                <a:effectLst/>
              </a:rPr>
              <a:t>      3) η </a:t>
            </a:r>
            <a:r>
              <a:rPr lang="el-GR" sz="1500" dirty="0"/>
              <a:t>μικρή ωμική αντίσταση</a:t>
            </a:r>
            <a:endParaRPr lang="el-GR" sz="1500" dirty="0">
              <a:ea typeface="MS Mincho" panose="02020609040205080304" pitchFamily="49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5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1500" dirty="0">
                <a:ea typeface="MS Mincho" panose="02020609040205080304" pitchFamily="49" charset="-128"/>
              </a:rPr>
              <a:t>Κατασκευή της τυπωμένης πλακέτας του αισθητήρα ρεύματος με τη χρήση δέκα παράλληλα συνδεδεμένων αντιστάσεων </a:t>
            </a:r>
            <a:r>
              <a:rPr lang="en-US" sz="1500" dirty="0">
                <a:ea typeface="MS Mincho" panose="02020609040205080304" pitchFamily="49" charset="-128"/>
              </a:rPr>
              <a:t>shunt.</a:t>
            </a:r>
            <a:endParaRPr lang="el-GR" sz="1500" dirty="0">
              <a:ea typeface="MS Mincho" panose="02020609040205080304" pitchFamily="49" charset="-128"/>
            </a:endParaRPr>
          </a:p>
        </p:txBody>
      </p:sp>
      <p:pic>
        <p:nvPicPr>
          <p:cNvPr id="23" name="Picture 22" descr="A picture containing indoor, green&#10;&#10;Description automatically generated">
            <a:extLst>
              <a:ext uri="{FF2B5EF4-FFF2-40B4-BE49-F238E27FC236}">
                <a16:creationId xmlns:a16="http://schemas.microsoft.com/office/drawing/2014/main" xmlns="" id="{2B6F9A4D-1FD3-AADE-8430-2CF2A192D1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149080"/>
            <a:ext cx="4104456" cy="1744448"/>
          </a:xfrm>
          <a:prstGeom prst="rect">
            <a:avLst/>
          </a:prstGeom>
        </p:spPr>
      </p:pic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xmlns="" id="{F04FB9C5-CCB6-5193-ED2E-029718DD3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7544" y="5895477"/>
            <a:ext cx="8334670" cy="246221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Εικόνα 3</a:t>
            </a:r>
            <a:r>
              <a:rPr lang="en-US" b="1" dirty="0"/>
              <a:t>.</a:t>
            </a:r>
            <a:r>
              <a:rPr lang="el-GR" b="1" dirty="0"/>
              <a:t> </a:t>
            </a:r>
            <a:r>
              <a:rPr lang="el-GR" dirty="0">
                <a:effectLst/>
                <a:ea typeface="MS Mincho" panose="02020609040205080304" pitchFamily="49" charset="-128"/>
              </a:rPr>
              <a:t>Κύκλωμα τυπωμένης πλακέτας αισθητήρα ρεύματος</a:t>
            </a:r>
            <a:r>
              <a:rPr lang="el-GR" i="1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9072138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Αρχικά αποτελέσματα</a:t>
            </a:r>
          </a:p>
        </p:txBody>
      </p:sp>
      <p:sp>
        <p:nvSpPr>
          <p:cNvPr id="9" name="2 - Θέση περιεχομένου">
            <a:extLst>
              <a:ext uri="{FF2B5EF4-FFF2-40B4-BE49-F238E27FC236}">
                <a16:creationId xmlns:a16="http://schemas.microsoft.com/office/drawing/2014/main" xmlns="" id="{55F9B822-5665-454C-8350-C2EB8AB4168D}"/>
              </a:ext>
            </a:extLst>
          </p:cNvPr>
          <p:cNvSpPr txBox="1">
            <a:spLocks/>
          </p:cNvSpPr>
          <p:nvPr/>
        </p:nvSpPr>
        <p:spPr>
          <a:xfrm>
            <a:off x="3198109" y="3141712"/>
            <a:ext cx="2951581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α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sp>
        <p:nvSpPr>
          <p:cNvPr id="10" name="2 - Θέση περιεχομένου">
            <a:extLst>
              <a:ext uri="{FF2B5EF4-FFF2-40B4-BE49-F238E27FC236}">
                <a16:creationId xmlns:a16="http://schemas.microsoft.com/office/drawing/2014/main" xmlns="" id="{17DE4F37-24FB-CE40-944C-0A1EABE15390}"/>
              </a:ext>
            </a:extLst>
          </p:cNvPr>
          <p:cNvSpPr txBox="1">
            <a:spLocks/>
          </p:cNvSpPr>
          <p:nvPr/>
        </p:nvSpPr>
        <p:spPr>
          <a:xfrm>
            <a:off x="722296" y="5346584"/>
            <a:ext cx="2951582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β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xmlns="" id="{FCA96FAB-4674-AD44-8218-0150D710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6" y="5661248"/>
            <a:ext cx="8334670" cy="738664"/>
          </a:xfr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Σχήμα</a:t>
            </a:r>
            <a:r>
              <a:rPr lang="en-US" b="1" dirty="0"/>
              <a:t> </a:t>
            </a:r>
            <a:r>
              <a:rPr lang="el-GR" b="1" dirty="0"/>
              <a:t>3</a:t>
            </a:r>
            <a:r>
              <a:rPr lang="en-US" b="1" dirty="0"/>
              <a:t>.</a:t>
            </a:r>
            <a:r>
              <a:rPr lang="el-GR" b="1" dirty="0"/>
              <a:t> </a:t>
            </a:r>
            <a:r>
              <a:rPr lang="el-GR" dirty="0">
                <a:effectLst/>
                <a:ea typeface="MS Mincho" panose="02020609040205080304" pitchFamily="49" charset="-128"/>
              </a:rPr>
              <a:t>Σύγκριση ακρίβειας μέτρησης του ρεύματος υποδοχής με τη χρήση του προτεινόμενου αισθητήρα ρεύματος (κίτρινο) και του αισθητήρα ρεύματος </a:t>
            </a:r>
            <a:r>
              <a:rPr lang="en-US" dirty="0">
                <a:effectLst/>
                <a:ea typeface="MS Mincho" panose="02020609040205080304" pitchFamily="49" charset="-128"/>
              </a:rPr>
              <a:t>GCP</a:t>
            </a:r>
            <a:r>
              <a:rPr lang="el-GR" dirty="0">
                <a:effectLst/>
                <a:ea typeface="MS Mincho" panose="02020609040205080304" pitchFamily="49" charset="-128"/>
              </a:rPr>
              <a:t>-300 </a:t>
            </a:r>
            <a:r>
              <a:rPr lang="en-US" dirty="0">
                <a:effectLst/>
                <a:ea typeface="MS Mincho" panose="02020609040205080304" pitchFamily="49" charset="-128"/>
              </a:rPr>
              <a:t>GW </a:t>
            </a:r>
            <a:r>
              <a:rPr lang="en-US" dirty="0" err="1">
                <a:effectLst/>
                <a:ea typeface="MS Mincho" panose="02020609040205080304" pitchFamily="49" charset="-128"/>
              </a:rPr>
              <a:t>Instek</a:t>
            </a:r>
            <a:r>
              <a:rPr lang="el-GR" dirty="0">
                <a:effectLst/>
                <a:ea typeface="MS Mincho" panose="02020609040205080304" pitchFamily="49" charset="-128"/>
              </a:rPr>
              <a:t> (μπλε) κατά: (</a:t>
            </a:r>
            <a:r>
              <a:rPr lang="el-GR" b="1" dirty="0">
                <a:effectLst/>
                <a:ea typeface="MS Mincho" panose="02020609040205080304" pitchFamily="49" charset="-128"/>
              </a:rPr>
              <a:t>α</a:t>
            </a:r>
            <a:r>
              <a:rPr lang="el-GR" dirty="0">
                <a:effectLst/>
                <a:ea typeface="MS Mincho" panose="02020609040205080304" pitchFamily="49" charset="-128"/>
              </a:rPr>
              <a:t>) την κατάσταση αγωγής; (</a:t>
            </a:r>
            <a:r>
              <a:rPr lang="el-GR" b="1" dirty="0">
                <a:effectLst/>
                <a:ea typeface="MS Mincho" panose="02020609040205080304" pitchFamily="49" charset="-128"/>
              </a:rPr>
              <a:t>β</a:t>
            </a:r>
            <a:r>
              <a:rPr lang="el-GR" dirty="0">
                <a:effectLst/>
                <a:ea typeface="MS Mincho" panose="02020609040205080304" pitchFamily="49" charset="-128"/>
              </a:rPr>
              <a:t>) τη μεταγωγή έναυσης και (</a:t>
            </a:r>
            <a:r>
              <a:rPr lang="el-GR" b="1" dirty="0">
                <a:effectLst/>
                <a:ea typeface="MS Mincho" panose="02020609040205080304" pitchFamily="49" charset="-128"/>
              </a:rPr>
              <a:t>γ</a:t>
            </a:r>
            <a:r>
              <a:rPr lang="el-GR" dirty="0">
                <a:effectLst/>
                <a:ea typeface="MS Mincho" panose="02020609040205080304" pitchFamily="49" charset="-128"/>
              </a:rPr>
              <a:t>) τη μεταγωγή σβέσης του διακόπτη ισχύος.</a:t>
            </a:r>
            <a:r>
              <a:rPr lang="x-none" dirty="0">
                <a:effectLst/>
              </a:rPr>
              <a:t> </a:t>
            </a:r>
            <a:endParaRPr lang="el-GR" i="1" dirty="0"/>
          </a:p>
        </p:txBody>
      </p:sp>
      <p:sp>
        <p:nvSpPr>
          <p:cNvPr id="12" name="2 - Θέση περιεχομένου">
            <a:extLst>
              <a:ext uri="{FF2B5EF4-FFF2-40B4-BE49-F238E27FC236}">
                <a16:creationId xmlns:a16="http://schemas.microsoft.com/office/drawing/2014/main" xmlns="" id="{F2065B6D-2206-53FB-7A1D-2039B6E60369}"/>
              </a:ext>
            </a:extLst>
          </p:cNvPr>
          <p:cNvSpPr txBox="1">
            <a:spLocks/>
          </p:cNvSpPr>
          <p:nvPr/>
        </p:nvSpPr>
        <p:spPr>
          <a:xfrm>
            <a:off x="5529651" y="5369431"/>
            <a:ext cx="2933749" cy="287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tx1"/>
                </a:solidFill>
              </a:rPr>
              <a:t>γ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1800" b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36ADA78-1070-FEF2-5B6A-FB7737FA4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8448" b="7162"/>
          <a:stretch/>
        </p:blipFill>
        <p:spPr bwMode="auto">
          <a:xfrm>
            <a:off x="3208221" y="980728"/>
            <a:ext cx="2940440" cy="2132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ABC75518-02C5-2AC2-68AB-8DC0B0F61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8183" b="6052"/>
          <a:stretch/>
        </p:blipFill>
        <p:spPr bwMode="auto">
          <a:xfrm>
            <a:off x="728141" y="3212976"/>
            <a:ext cx="2909292" cy="212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F781D256-33DA-0B82-A3DA-028E26FB6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7834" b="4760"/>
          <a:stretch/>
        </p:blipFill>
        <p:spPr bwMode="auto">
          <a:xfrm>
            <a:off x="5529651" y="3212976"/>
            <a:ext cx="2909292" cy="2151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6087979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6d63a4da31875ea29082eccb515d26e27f8161"/>
</p:tagLst>
</file>

<file path=ppt/theme/theme1.xml><?xml version="1.0" encoding="utf-8"?>
<a:theme xmlns:a="http://schemas.openxmlformats.org/drawingml/2006/main" name="Corporate template-set Universiteit Leiden">
  <a:themeElements>
    <a:clrScheme name="Προσαρμοσμένο 16">
      <a:dk1>
        <a:sysClr val="windowText" lastClr="000000"/>
      </a:dk1>
      <a:lt1>
        <a:sysClr val="window" lastClr="FFFFFF"/>
      </a:lt1>
      <a:dk2>
        <a:srgbClr val="0E6C8E"/>
      </a:dk2>
      <a:lt2>
        <a:srgbClr val="0E6C8E"/>
      </a:lt2>
      <a:accent1>
        <a:srgbClr val="7ED3F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6" id="{553A715A-D43C-BD44-8D92-6A203DE1268F}" vid="{9D24680A-37F5-6043-8E3B-FBB63724075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4-3-windows-en-met-slidenr</Template>
  <TotalTime>3129</TotalTime>
  <Words>1154</Words>
  <Application>Microsoft Office PowerPoint</Application>
  <PresentationFormat>Προβολή στην οθόνη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Corporate template-set Universiteit Leiden</vt:lpstr>
      <vt:lpstr>Βελτιστοποίηση της λειτουργίας των μετατροπέων ηλεκτρονικών ισχύος με τη χρήση ημιαγωγών από καρβίδιο του πυριτίου (SiC)</vt:lpstr>
      <vt:lpstr>Περιεχόμενα</vt:lpstr>
      <vt:lpstr>Στόχος και αντικείμενο διδακτορικής διατριβής</vt:lpstr>
      <vt:lpstr>Αναφορά προόδου</vt:lpstr>
      <vt:lpstr>Αναφορά προόδου</vt:lpstr>
      <vt:lpstr>Αναφορά προόδου</vt:lpstr>
      <vt:lpstr>Αρχικά αποτελέσματα</vt:lpstr>
      <vt:lpstr>Αναφορά προόδου</vt:lpstr>
      <vt:lpstr>Αρχικά αποτελέσματα</vt:lpstr>
      <vt:lpstr>Αναφορά προόδου</vt:lpstr>
      <vt:lpstr>Αναφορά προόδου</vt:lpstr>
      <vt:lpstr>Αναφορά προόδου</vt:lpstr>
      <vt:lpstr>Δημοσιεύσεις / συμμετοχή σε συνέδρια </vt:lpstr>
      <vt:lpstr>Επόμενα ερευνητικά βήματα</vt:lpstr>
      <vt:lpstr>Χρονοδιάγραμμα </vt:lpstr>
      <vt:lpstr>Τέλος παρουσίασης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διδακτορικής έρευνας</dc:title>
  <dc:creator>secrrector3</dc:creator>
  <cp:lastModifiedBy>secrrector3</cp:lastModifiedBy>
  <cp:revision>267</cp:revision>
  <cp:lastPrinted>2018-11-27T13:10:09Z</cp:lastPrinted>
  <dcterms:created xsi:type="dcterms:W3CDTF">2021-08-31T12:41:40Z</dcterms:created>
  <dcterms:modified xsi:type="dcterms:W3CDTF">2022-12-05T13:00:01Z</dcterms:modified>
</cp:coreProperties>
</file>