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70" r:id="rId4"/>
    <p:sldId id="269" r:id="rId5"/>
    <p:sldId id="278" r:id="rId6"/>
    <p:sldId id="281" r:id="rId7"/>
    <p:sldId id="280" r:id="rId8"/>
    <p:sldId id="272" r:id="rId9"/>
    <p:sldId id="279" r:id="rId10"/>
    <p:sldId id="274" r:id="rId11"/>
    <p:sldId id="275" r:id="rId12"/>
    <p:sldId id="283" r:id="rId13"/>
    <p:sldId id="276" r:id="rId14"/>
    <p:sldId id="277" r:id="rId15"/>
    <p:sldId id="282" r:id="rId16"/>
    <p:sldId id="284" r:id="rId17"/>
    <p:sldId id="266" r:id="rId18"/>
  </p:sldIdLst>
  <p:sldSz cx="9144000" cy="6858000" type="screen4x3"/>
  <p:notesSz cx="9872663" cy="6742113"/>
  <p:custDataLst>
    <p:tags r:id="rId2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C1C1C"/>
    <a:srgbClr val="EAEAEA"/>
    <a:srgbClr val="66B2E4"/>
    <a:srgbClr val="8592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D74A8-FC39-41FA-A197-A8F1AFDA2776}" v="135" dt="2022-11-23T15:23:49.155"/>
    <p1510:client id="{2487747F-229B-4807-8B88-26CB1D1EA55F}" v="101" dt="2022-11-23T15:47:22.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6364" autoAdjust="0"/>
  </p:normalViewPr>
  <p:slideViewPr>
    <p:cSldViewPr>
      <p:cViewPr>
        <p:scale>
          <a:sx n="86" d="100"/>
          <a:sy n="86" d="100"/>
        </p:scale>
        <p:origin x="-84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7" d="100"/>
          <a:sy n="87" d="100"/>
        </p:scale>
        <p:origin x="376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5592224" y="0"/>
            <a:ext cx="4278154" cy="338277"/>
          </a:xfrm>
          <a:prstGeom prst="rect">
            <a:avLst/>
          </a:prstGeom>
        </p:spPr>
        <p:txBody>
          <a:bodyPr vert="horz" lIns="91440" tIns="45720" rIns="91440" bIns="45720" rtlCol="0"/>
          <a:lstStyle>
            <a:lvl1pPr algn="r">
              <a:defRPr sz="1200"/>
            </a:lvl1pPr>
          </a:lstStyle>
          <a:p>
            <a:fld id="{148582AA-7CB4-4BE7-BDB0-70A312472710}" type="datetimeFigureOut">
              <a:rPr lang="nl-NL" smtClean="0"/>
              <a:pPr/>
              <a:t>6-12-2022</a:t>
            </a:fld>
            <a:endParaRPr lang="nl-NL"/>
          </a:p>
        </p:txBody>
      </p:sp>
      <p:sp>
        <p:nvSpPr>
          <p:cNvPr id="4" name="Footer Placeholder 3"/>
          <p:cNvSpPr>
            <a:spLocks noGrp="1"/>
          </p:cNvSpPr>
          <p:nvPr>
            <p:ph type="ftr" sz="quarter" idx="2"/>
          </p:nvPr>
        </p:nvSpPr>
        <p:spPr>
          <a:xfrm>
            <a:off x="0" y="6403837"/>
            <a:ext cx="4278154" cy="338276"/>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5592224" y="6403837"/>
            <a:ext cx="4278154" cy="338276"/>
          </a:xfrm>
          <a:prstGeom prst="rect">
            <a:avLst/>
          </a:prstGeom>
        </p:spPr>
        <p:txBody>
          <a:bodyPr vert="horz" lIns="91440" tIns="45720" rIns="91440" bIns="45720" rtlCol="0" anchor="b"/>
          <a:lstStyle>
            <a:lvl1pPr algn="r">
              <a:defRPr sz="1200"/>
            </a:lvl1pPr>
          </a:lstStyle>
          <a:p>
            <a:fld id="{FE2B82C0-8F88-4218-A47C-A6FE7B21589F}" type="slidenum">
              <a:rPr lang="nl-NL" smtClean="0"/>
              <a:pPr/>
              <a:t>‹#›</a:t>
            </a:fld>
            <a:endParaRPr lang="nl-NL"/>
          </a:p>
        </p:txBody>
      </p:sp>
    </p:spTree>
    <p:extLst>
      <p:ext uri="{BB962C8B-B14F-4D97-AF65-F5344CB8AC3E}">
        <p14:creationId xmlns:p14="http://schemas.microsoft.com/office/powerpoint/2010/main" xmlns="" val="188082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592224" y="0"/>
            <a:ext cx="4278154" cy="337106"/>
          </a:xfrm>
          <a:prstGeom prst="rect">
            <a:avLst/>
          </a:prstGeom>
        </p:spPr>
        <p:txBody>
          <a:bodyPr vert="horz" lIns="91440" tIns="45720" rIns="91440" bIns="45720" rtlCol="0"/>
          <a:lstStyle>
            <a:lvl1pPr algn="r">
              <a:defRPr sz="1200"/>
            </a:lvl1pPr>
          </a:lstStyle>
          <a:p>
            <a:fld id="{35698784-F1F2-4D71-B346-94F94D5EBAA2}" type="datetimeFigureOut">
              <a:rPr lang="nl-NL" smtClean="0"/>
              <a:pPr/>
              <a:t>6-12-2022</a:t>
            </a:fld>
            <a:endParaRPr lang="nl-NL"/>
          </a:p>
        </p:txBody>
      </p:sp>
      <p:sp>
        <p:nvSpPr>
          <p:cNvPr id="4" name="Tijdelijke aanduiding voor dia-afbeelding 3"/>
          <p:cNvSpPr>
            <a:spLocks noGrp="1" noRot="1" noChangeAspect="1"/>
          </p:cNvSpPr>
          <p:nvPr>
            <p:ph type="sldImg" idx="2"/>
          </p:nvPr>
        </p:nvSpPr>
        <p:spPr>
          <a:xfrm>
            <a:off x="3251200" y="506413"/>
            <a:ext cx="3370263" cy="2527300"/>
          </a:xfrm>
          <a:prstGeom prst="rect">
            <a:avLst/>
          </a:prstGeom>
          <a:noFill/>
          <a:ln w="12700">
            <a:solidFill>
              <a:prstClr val="black"/>
            </a:solidFill>
          </a:ln>
        </p:spPr>
        <p:txBody>
          <a:bodyPr vert="horz" lIns="91440" tIns="45720" rIns="91440" bIns="45720" rtlCol="0" anchor="ctr"/>
          <a:lstStyle/>
          <a:p>
            <a:r>
              <a:rPr lang="nl-NL" dirty="0"/>
              <a:t>v</a:t>
            </a:r>
          </a:p>
        </p:txBody>
      </p:sp>
      <p:sp>
        <p:nvSpPr>
          <p:cNvPr id="5" name="Tijdelijke aanduiding voor notities 4"/>
          <p:cNvSpPr>
            <a:spLocks noGrp="1"/>
          </p:cNvSpPr>
          <p:nvPr>
            <p:ph type="body" sz="quarter" idx="3"/>
          </p:nvPr>
        </p:nvSpPr>
        <p:spPr>
          <a:xfrm>
            <a:off x="987267" y="3202504"/>
            <a:ext cx="7898130" cy="303395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03837"/>
            <a:ext cx="4278154" cy="33710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592224" y="6403837"/>
            <a:ext cx="4278154" cy="337106"/>
          </a:xfrm>
          <a:prstGeom prst="rect">
            <a:avLst/>
          </a:prstGeom>
        </p:spPr>
        <p:txBody>
          <a:bodyPr vert="horz" lIns="91440" tIns="45720" rIns="91440" bIns="45720" rtlCol="0" anchor="b"/>
          <a:lstStyle>
            <a:lvl1pPr algn="r">
              <a:defRPr sz="1200"/>
            </a:lvl1pPr>
          </a:lstStyle>
          <a:p>
            <a:fld id="{812ECD43-08E5-4945-BC4F-4857758E978F}" type="slidenum">
              <a:rPr lang="nl-NL" smtClean="0"/>
              <a:pPr/>
              <a:t>‹#›</a:t>
            </a:fld>
            <a:endParaRPr lang="nl-NL"/>
          </a:p>
        </p:txBody>
      </p:sp>
    </p:spTree>
    <p:extLst>
      <p:ext uri="{BB962C8B-B14F-4D97-AF65-F5344CB8AC3E}">
        <p14:creationId xmlns:p14="http://schemas.microsoft.com/office/powerpoint/2010/main" xmlns="" val="25635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251200" y="506413"/>
            <a:ext cx="3370263" cy="25273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pPr/>
              <a:t>1</a:t>
            </a:fld>
            <a:endParaRPr lang="nl-NL"/>
          </a:p>
        </p:txBody>
      </p:sp>
    </p:spTree>
    <p:extLst>
      <p:ext uri="{BB962C8B-B14F-4D97-AF65-F5344CB8AC3E}">
        <p14:creationId xmlns:p14="http://schemas.microsoft.com/office/powerpoint/2010/main" xmlns="" val="23699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2" y="-1"/>
            <a:ext cx="9143999" cy="4521941"/>
          </a:xfrm>
          <a:solidFill>
            <a:srgbClr val="66B2E4"/>
          </a:solidFill>
        </p:spPr>
        <p:txBody>
          <a:bodyPr>
            <a:normAutofit/>
          </a:bodyPr>
          <a:lstStyle>
            <a:lvl1pPr marL="0" indent="0">
              <a:buNone/>
              <a:defRPr sz="100">
                <a:solidFill>
                  <a:schemeClr val="bg2"/>
                </a:solidFill>
              </a:defRPr>
            </a:lvl1pPr>
          </a:lstStyle>
          <a:p>
            <a:pPr lvl="0"/>
            <a:r>
              <a:rPr lang="en-US" noProof="0" dirty="0"/>
              <a:t>..</a:t>
            </a:r>
          </a:p>
        </p:txBody>
      </p:sp>
      <p:sp>
        <p:nvSpPr>
          <p:cNvPr id="6" name="Tijdelijke aanduiding voor tekst 5"/>
          <p:cNvSpPr>
            <a:spLocks noGrp="1"/>
          </p:cNvSpPr>
          <p:nvPr>
            <p:ph type="body" sz="quarter" idx="12" hasCustomPrompt="1"/>
          </p:nvPr>
        </p:nvSpPr>
        <p:spPr>
          <a:xfrm>
            <a:off x="1" y="-6427"/>
            <a:ext cx="9144000" cy="3719335"/>
          </a:xfrm>
          <a:solidFill>
            <a:schemeClr val="bg2"/>
          </a:solidFill>
        </p:spPr>
        <p:txBody>
          <a:bodyPr>
            <a:normAutofit/>
          </a:bodyPr>
          <a:lstStyle>
            <a:lvl1pPr marL="0" indent="0">
              <a:buNone/>
              <a:defRPr sz="1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dirty="0"/>
              <a:t>..</a:t>
            </a:r>
          </a:p>
        </p:txBody>
      </p:sp>
      <p:sp>
        <p:nvSpPr>
          <p:cNvPr id="2" name="Titel 1"/>
          <p:cNvSpPr>
            <a:spLocks noGrp="1"/>
          </p:cNvSpPr>
          <p:nvPr>
            <p:ph type="title" hasCustomPrompt="1"/>
          </p:nvPr>
        </p:nvSpPr>
        <p:spPr>
          <a:xfrm>
            <a:off x="1359244" y="1052736"/>
            <a:ext cx="7389221" cy="1656184"/>
          </a:xfrm>
        </p:spPr>
        <p:txBody>
          <a:bodyPr/>
          <a:lstStyle>
            <a:lvl1pPr algn="l">
              <a:defRPr sz="4800">
                <a:solidFill>
                  <a:schemeClr val="bg1"/>
                </a:solidFill>
              </a:defRPr>
            </a:lvl1pPr>
          </a:lstStyle>
          <a:p>
            <a:r>
              <a:rPr lang="en-US" noProof="0" dirty="0"/>
              <a:t>Title presentation</a:t>
            </a:r>
          </a:p>
        </p:txBody>
      </p:sp>
      <p:sp>
        <p:nvSpPr>
          <p:cNvPr id="20" name="Tijdelijke aanduiding voor tekst 19"/>
          <p:cNvSpPr>
            <a:spLocks noGrp="1"/>
          </p:cNvSpPr>
          <p:nvPr>
            <p:ph type="body" sz="quarter" idx="14" hasCustomPrompt="1"/>
          </p:nvPr>
        </p:nvSpPr>
        <p:spPr>
          <a:xfrm>
            <a:off x="1359244" y="3934610"/>
            <a:ext cx="4042079" cy="393700"/>
          </a:xfrm>
        </p:spPr>
        <p:txBody>
          <a:bodyPr anchor="ctr">
            <a:normAutofit/>
          </a:bodyPr>
          <a:lstStyle>
            <a:lvl1pPr marL="0" indent="0">
              <a:buNone/>
              <a:defRPr sz="2000">
                <a:solidFill>
                  <a:schemeClr val="bg1"/>
                </a:solidFill>
              </a:defRPr>
            </a:lvl1pPr>
          </a:lstStyle>
          <a:p>
            <a:pPr lvl="0"/>
            <a:r>
              <a:rPr lang="en-US" noProof="0" dirty="0"/>
              <a:t>Subtitle presentation</a:t>
            </a:r>
          </a:p>
        </p:txBody>
      </p:sp>
      <p:sp>
        <p:nvSpPr>
          <p:cNvPr id="8" name="Tijdelijke aanduiding voor datum 3"/>
          <p:cNvSpPr>
            <a:spLocks noGrp="1"/>
          </p:cNvSpPr>
          <p:nvPr>
            <p:ph type="dt" sz="half" idx="2"/>
          </p:nvPr>
        </p:nvSpPr>
        <p:spPr>
          <a:xfrm>
            <a:off x="5497060" y="3934687"/>
            <a:ext cx="3243080" cy="394127"/>
          </a:xfrm>
          <a:prstGeom prst="rect">
            <a:avLst/>
          </a:prstGeom>
        </p:spPr>
        <p:txBody>
          <a:bodyPr vert="horz" lIns="0" tIns="0" rIns="0" bIns="0" rtlCol="0" anchor="ctr"/>
          <a:lstStyle>
            <a:lvl1pPr algn="r">
              <a:defRPr sz="2000">
                <a:solidFill>
                  <a:schemeClr val="bg1"/>
                </a:solidFill>
              </a:defRPr>
            </a:lvl1pPr>
          </a:lstStyle>
          <a:p>
            <a:r>
              <a:rPr lang="en-US" noProof="0" dirty="0"/>
              <a:t>Date</a:t>
            </a:r>
          </a:p>
        </p:txBody>
      </p:sp>
      <p:pic>
        <p:nvPicPr>
          <p:cNvPr id="3" name="Εικόνα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64131" y="4653138"/>
            <a:ext cx="1643607" cy="1629661"/>
          </a:xfrm>
          <a:prstGeom prst="rect">
            <a:avLst/>
          </a:prstGeom>
        </p:spPr>
      </p:pic>
    </p:spTree>
    <p:extLst>
      <p:ext uri="{BB962C8B-B14F-4D97-AF65-F5344CB8AC3E}">
        <p14:creationId xmlns:p14="http://schemas.microsoft.com/office/powerpoint/2010/main" xmlns="" val="103637975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graph</a:t>
            </a:r>
          </a:p>
        </p:txBody>
      </p:sp>
      <p:pic>
        <p:nvPicPr>
          <p:cNvPr id="13"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27029509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video</a:t>
            </a:r>
          </a:p>
        </p:txBody>
      </p:sp>
      <p:pic>
        <p:nvPicPr>
          <p:cNvPr id="14" name="Εικόνα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26531707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4"/>
            <a:ext cx="9144000" cy="4521939"/>
          </a:xfrm>
          <a:solidFill>
            <a:schemeClr val="bg2"/>
          </a:solidFill>
        </p:spPr>
        <p:txBody>
          <a:bodyPr>
            <a:normAutofit/>
          </a:bodyPr>
          <a:lstStyle>
            <a:lvl1pPr marL="0" indent="0">
              <a:buNone/>
              <a:defRPr sz="100">
                <a:solidFill>
                  <a:schemeClr val="bg2"/>
                </a:solidFill>
              </a:defRPr>
            </a:lvl1pPr>
          </a:lstStyle>
          <a:p>
            <a:pPr lvl="0"/>
            <a:r>
              <a:rPr lang="en-US" noProof="0" dirty="0"/>
              <a:t>..</a:t>
            </a:r>
          </a:p>
        </p:txBody>
      </p:sp>
      <p:sp>
        <p:nvSpPr>
          <p:cNvPr id="2" name="Titel 1"/>
          <p:cNvSpPr>
            <a:spLocks noGrp="1"/>
          </p:cNvSpPr>
          <p:nvPr>
            <p:ph type="title" hasCustomPrompt="1"/>
          </p:nvPr>
        </p:nvSpPr>
        <p:spPr>
          <a:xfrm>
            <a:off x="1331640" y="1052736"/>
            <a:ext cx="7390800" cy="1656184"/>
          </a:xfrm>
        </p:spPr>
        <p:txBody>
          <a:bodyPr/>
          <a:lstStyle>
            <a:lvl1pPr algn="l">
              <a:defRPr sz="4800" baseline="0">
                <a:solidFill>
                  <a:schemeClr val="bg1"/>
                </a:solidFill>
              </a:defRPr>
            </a:lvl1pPr>
          </a:lstStyle>
          <a:p>
            <a:r>
              <a:rPr lang="en-US" noProof="0" dirty="0"/>
              <a:t>Title closure</a:t>
            </a:r>
          </a:p>
        </p:txBody>
      </p:sp>
    </p:spTree>
    <p:extLst>
      <p:ext uri="{BB962C8B-B14F-4D97-AF65-F5344CB8AC3E}">
        <p14:creationId xmlns:p14="http://schemas.microsoft.com/office/powerpoint/2010/main" xmlns="" val="123962880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6" y="1252836"/>
            <a:ext cx="5030981" cy="4795836"/>
          </a:xfrm>
          <a:noFill/>
        </p:spPr>
        <p:txBody>
          <a:bodyPr vert="horz" wrap="none" lIns="0" tIns="0" rIns="0" bIns="0"/>
          <a:lstStyle>
            <a:lvl1pPr marL="271318" indent="-271318">
              <a:spcBef>
                <a:spcPts val="600"/>
              </a:spcBef>
              <a:spcAft>
                <a:spcPts val="600"/>
              </a:spcAft>
              <a:buClr>
                <a:schemeClr val="bg2"/>
              </a:buClr>
              <a:buFont typeface="+mj-lt"/>
              <a:buAutoNum type="arabicPeriod"/>
              <a:defRPr sz="2000">
                <a:solidFill>
                  <a:schemeClr val="bg2">
                    <a:lumMod val="50000"/>
                  </a:schemeClr>
                </a:solidFill>
              </a:defRPr>
            </a:lvl1pPr>
            <a:lvl2pPr marL="406977" indent="-135659">
              <a:buClr>
                <a:schemeClr val="bg2"/>
              </a:buClr>
              <a:buFont typeface="Arial" panose="020B0604020202020204" pitchFamily="34" charset="0"/>
              <a:buChar char="•"/>
              <a:defRPr sz="16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vl6pPr marL="271318" indent="-271318">
              <a:spcBef>
                <a:spcPts val="600"/>
              </a:spcBef>
              <a:spcAft>
                <a:spcPts val="600"/>
              </a:spcAft>
              <a:buClr>
                <a:schemeClr val="bg2"/>
              </a:buClr>
              <a:buFont typeface="+mj-lt"/>
              <a:buAutoNum type="arabicPeriod"/>
              <a:tabLst/>
              <a:defRPr sz="2000">
                <a:solidFill>
                  <a:schemeClr val="bg2">
                    <a:lumMod val="50000"/>
                  </a:schemeClr>
                </a:solidFill>
              </a:defRPr>
            </a:lvl6pPr>
            <a:lvl7pPr marL="406977" indent="-135659">
              <a:buClr>
                <a:schemeClr val="bg2"/>
              </a:buClr>
              <a:buFont typeface="Arial" panose="020B0604020202020204" pitchFamily="34" charset="0"/>
              <a:buChar char="•"/>
              <a:defRPr>
                <a:solidFill>
                  <a:schemeClr val="bg2">
                    <a:lumMod val="50000"/>
                  </a:schemeClr>
                </a:solidFill>
              </a:defRPr>
            </a:lvl7pPr>
            <a:lvl8pPr>
              <a:defRPr sz="1400">
                <a:solidFill>
                  <a:schemeClr val="bg2">
                    <a:lumMod val="50000"/>
                  </a:schemeClr>
                </a:solidFill>
              </a:defRPr>
            </a:lvl8pPr>
            <a:lvl9pPr>
              <a:defRPr baseline="0">
                <a:solidFill>
                  <a:schemeClr val="bg2">
                    <a:lumMod val="50000"/>
                  </a:schemeClr>
                </a:solidFill>
              </a:defRPr>
            </a:lvl9pPr>
          </a:lstStyle>
          <a:p>
            <a:pPr lvl="0"/>
            <a:r>
              <a:rPr lang="en-US" noProof="0" dirty="0"/>
              <a:t>Numbering</a:t>
            </a:r>
          </a:p>
          <a:p>
            <a:pPr lvl="1"/>
            <a:r>
              <a:rPr lang="en-US" noProof="0" dirty="0"/>
              <a:t>Bullet</a:t>
            </a:r>
          </a:p>
          <a:p>
            <a:pPr lvl="2"/>
            <a:r>
              <a:rPr lang="en-US" noProof="0" dirty="0"/>
              <a:t>Plain </a:t>
            </a:r>
            <a:r>
              <a:rPr lang="en-US" noProof="0" dirty="0" err="1"/>
              <a:t>tekst</a:t>
            </a:r>
            <a:r>
              <a:rPr lang="en-US" noProof="0" dirty="0"/>
              <a:t>	</a:t>
            </a:r>
          </a:p>
          <a:p>
            <a:pPr lvl="3"/>
            <a:r>
              <a:rPr lang="en-US" noProof="0" dirty="0"/>
              <a:t>Header dark blue</a:t>
            </a:r>
          </a:p>
          <a:p>
            <a:pPr lvl="4"/>
            <a:r>
              <a:rPr lang="en-US" noProof="0" dirty="0"/>
              <a:t>Header yellow</a:t>
            </a:r>
          </a:p>
          <a:p>
            <a:pPr lvl="5"/>
            <a:r>
              <a:rPr lang="en-US" noProof="0" dirty="0"/>
              <a:t>Numbering</a:t>
            </a:r>
          </a:p>
          <a:p>
            <a:pPr lvl="6"/>
            <a:r>
              <a:rPr lang="en-US" noProof="0" dirty="0"/>
              <a:t>Bullet</a:t>
            </a:r>
          </a:p>
          <a:p>
            <a:pPr lvl="7"/>
            <a:r>
              <a:rPr lang="en-US" sz="1349" noProof="0" dirty="0"/>
              <a:t>Plain text</a:t>
            </a:r>
          </a:p>
          <a:p>
            <a:pPr lvl="8"/>
            <a:r>
              <a:rPr lang="en-US" noProof="0" dirty="0"/>
              <a:t>Header dark blue</a:t>
            </a:r>
          </a:p>
        </p:txBody>
      </p:sp>
      <p:sp>
        <p:nvSpPr>
          <p:cNvPr id="7" name="Tijdelijke aanduiding voor afbeelding 13"/>
          <p:cNvSpPr>
            <a:spLocks noGrp="1"/>
          </p:cNvSpPr>
          <p:nvPr>
            <p:ph type="pic" sz="quarter" idx="13" hasCustomPrompt="1"/>
          </p:nvPr>
        </p:nvSpPr>
        <p:spPr>
          <a:xfrm>
            <a:off x="5587316" y="1252540"/>
            <a:ext cx="3152019"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grpSp>
        <p:nvGrpSpPr>
          <p:cNvPr id="8" name="Grid" hidden="1"/>
          <p:cNvGrpSpPr/>
          <p:nvPr userDrawn="1"/>
        </p:nvGrpSpPr>
        <p:grpSpPr>
          <a:xfrm>
            <a:off x="1" y="0"/>
            <a:ext cx="9144002"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pic>
        <p:nvPicPr>
          <p:cNvPr id="4" name="Εικόνα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5442613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p:txBody>
          <a:bodyPr vert="horz"/>
          <a:lstStyle>
            <a:lvl1pPr>
              <a:defRPr b="0"/>
            </a:lvl1pPr>
            <a:lvl2pPr>
              <a:defRPr b="0"/>
            </a:lvl2pPr>
            <a:lvl3pPr>
              <a:defRPr/>
            </a:lvl3pPr>
            <a:lvl4pPr>
              <a:defRPr b="1"/>
            </a:lvl4pPr>
            <a:lvl5pPr>
              <a:defRPr b="1"/>
            </a:lvl5pPr>
            <a:lvl8pPr>
              <a:defRPr sz="1600"/>
            </a:lvl8pPr>
            <a:lvl9pPr>
              <a:defRPr/>
            </a:lvl9p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pic>
        <p:nvPicPr>
          <p:cNvPr id="5" name="Εικόνα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359259685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6" y="1252836"/>
            <a:ext cx="833467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0"/>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pic>
        <p:nvPicPr>
          <p:cNvPr id="15" name="Εικόνα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359030282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2" y="1252540"/>
            <a:ext cx="4091174"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5" name="Εικόνα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368276742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25480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3104335" y="1252540"/>
            <a:ext cx="5635001"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5" name="Εικόνα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41323176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5" y="1252540"/>
            <a:ext cx="833456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3"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39292582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59312"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2" y="1252541"/>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2196" y="1252541"/>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8" name="Tijdelijke aanduiding voor afbeelding 13"/>
          <p:cNvSpPr>
            <a:spLocks noGrp="1"/>
          </p:cNvSpPr>
          <p:nvPr>
            <p:ph type="pic" sz="quarter" idx="15" hasCustomPrompt="1"/>
          </p:nvPr>
        </p:nvSpPr>
        <p:spPr>
          <a:xfrm>
            <a:off x="4648162" y="3751626"/>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9" name="Tijdelijke aanduiding voor afbeelding 13"/>
          <p:cNvSpPr>
            <a:spLocks noGrp="1"/>
          </p:cNvSpPr>
          <p:nvPr>
            <p:ph type="pic" sz="quarter" idx="16" hasCustomPrompt="1"/>
          </p:nvPr>
        </p:nvSpPr>
        <p:spPr>
          <a:xfrm>
            <a:off x="6762196" y="3751626"/>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20" name="Εικόνα 1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367317344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40915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7835"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0490"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6" name="Εικόνα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70" y="6499401"/>
            <a:ext cx="1224136" cy="312538"/>
          </a:xfrm>
          <a:prstGeom prst="rect">
            <a:avLst/>
          </a:prstGeom>
        </p:spPr>
      </p:pic>
    </p:spTree>
    <p:extLst>
      <p:ext uri="{BB962C8B-B14F-4D97-AF65-F5344CB8AC3E}">
        <p14:creationId xmlns:p14="http://schemas.microsoft.com/office/powerpoint/2010/main" xmlns="" val="41469822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6" y="404664"/>
            <a:ext cx="8334670" cy="432048"/>
          </a:xfrm>
          <a:prstGeom prst="rect">
            <a:avLst/>
          </a:prstGeom>
        </p:spPr>
        <p:txBody>
          <a:bodyPr vert="horz" lIns="0" tIns="0" rIns="0" bIns="0" rtlCol="0" anchor="ctr">
            <a:noAutofit/>
          </a:bodyPr>
          <a:lstStyle/>
          <a:p>
            <a:r>
              <a:rPr lang="en-US" noProof="0" dirty="0"/>
              <a:t>Title</a:t>
            </a:r>
          </a:p>
        </p:txBody>
      </p:sp>
      <p:sp>
        <p:nvSpPr>
          <p:cNvPr id="3" name="Tijdelijke aanduiding voor tekst 2"/>
          <p:cNvSpPr>
            <a:spLocks noGrp="1"/>
          </p:cNvSpPr>
          <p:nvPr>
            <p:ph type="body" idx="1"/>
          </p:nvPr>
        </p:nvSpPr>
        <p:spPr>
          <a:xfrm>
            <a:off x="404666" y="1252836"/>
            <a:ext cx="8334670" cy="4795836"/>
          </a:xfrm>
          <a:prstGeom prst="rect">
            <a:avLst/>
          </a:prstGeom>
        </p:spPr>
        <p:txBody>
          <a:bodyPr vert="horz" lIns="0" tIns="0" rIns="0" bIns="0" rtlCol="0">
            <a:normAutofit/>
          </a:body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sp>
        <p:nvSpPr>
          <p:cNvPr id="20" name="Rechthoek 19"/>
          <p:cNvSpPr/>
          <p:nvPr userDrawn="1"/>
        </p:nvSpPr>
        <p:spPr bwMode="auto">
          <a:xfrm>
            <a:off x="0" y="6453336"/>
            <a:ext cx="9144000" cy="404664"/>
          </a:xfrm>
          <a:prstGeom prst="rect">
            <a:avLst/>
          </a:prstGeom>
          <a:solidFill>
            <a:schemeClr val="bg2"/>
          </a:solidFill>
          <a:ln>
            <a:noFill/>
          </a:ln>
          <a:effec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US" sz="1499" b="0" i="0" u="none" strike="noStrike" cap="none" normalizeH="0" baseline="0" noProof="0" dirty="0">
              <a:ln>
                <a:noFill/>
              </a:ln>
              <a:solidFill>
                <a:schemeClr val="bg1"/>
              </a:solidFill>
              <a:effectLst/>
              <a:latin typeface="Minion" pitchFamily="2" charset="0"/>
            </a:endParaRPr>
          </a:p>
        </p:txBody>
      </p:sp>
      <p:sp>
        <p:nvSpPr>
          <p:cNvPr id="6" name="Tijdelijke aanduiding voor dianummer 5"/>
          <p:cNvSpPr>
            <a:spLocks noGrp="1"/>
          </p:cNvSpPr>
          <p:nvPr>
            <p:ph type="sldNum" sz="quarter" idx="4"/>
          </p:nvPr>
        </p:nvSpPr>
        <p:spPr>
          <a:xfrm>
            <a:off x="404664" y="6453336"/>
            <a:ext cx="381346" cy="404664"/>
          </a:xfrm>
          <a:prstGeom prst="rect">
            <a:avLst/>
          </a:prstGeom>
        </p:spPr>
        <p:txBody>
          <a:bodyPr vert="horz" lIns="0" tIns="0" rIns="0" bIns="0" rtlCol="0" anchor="ctr"/>
          <a:lstStyle>
            <a:lvl1pPr algn="l">
              <a:defRPr lang="nl-NL" sz="1200" b="1" smtClean="0">
                <a:solidFill>
                  <a:schemeClr val="bg1"/>
                </a:solidFill>
              </a:defRPr>
            </a:lvl1pPr>
          </a:lstStyle>
          <a:p>
            <a:fld id="{21272068-81DC-4C45-9305-5AD5E2019168}" type="slidenum">
              <a:rPr lang="en-US" noProof="0" smtClean="0"/>
              <a:pPr/>
              <a:t>‹#›</a:t>
            </a:fld>
            <a:endParaRPr lang="en-US" noProof="0" dirty="0"/>
          </a:p>
        </p:txBody>
      </p:sp>
      <p:sp>
        <p:nvSpPr>
          <p:cNvPr id="14" name="Tijdelijke aanduiding voor dianummer 5"/>
          <p:cNvSpPr txBox="1">
            <a:spLocks/>
          </p:cNvSpPr>
          <p:nvPr userDrawn="1"/>
        </p:nvSpPr>
        <p:spPr>
          <a:xfrm>
            <a:off x="6681816" y="6453339"/>
            <a:ext cx="2057519" cy="416127"/>
          </a:xfrm>
          <a:prstGeom prst="rect">
            <a:avLst/>
          </a:prstGeom>
        </p:spPr>
        <p:txBody>
          <a:bodyPr vert="horz" lIns="68544" tIns="34272" rIns="68544" bIns="34272"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D95B-2DCA-4A8C-818D-5010775FDD58}" type="slidenum">
              <a:rPr lang="en-US" sz="1100" noProof="0" smtClean="0">
                <a:solidFill>
                  <a:schemeClr val="bg1"/>
                </a:solidFill>
              </a:rPr>
              <a:pPr/>
              <a:t>‹#›</a:t>
            </a:fld>
            <a:endParaRPr lang="en-US" sz="900" noProof="0" dirty="0">
              <a:solidFill>
                <a:schemeClr val="bg1"/>
              </a:solidFill>
            </a:endParaRPr>
          </a:p>
        </p:txBody>
      </p:sp>
      <p:grpSp>
        <p:nvGrpSpPr>
          <p:cNvPr id="15" name="Grid" hidden="1"/>
          <p:cNvGrpSpPr/>
          <p:nvPr userDrawn="1"/>
        </p:nvGrpSpPr>
        <p:grpSpPr>
          <a:xfrm>
            <a:off x="0" y="0"/>
            <a:ext cx="9144000" cy="6858004"/>
            <a:chOff x="-2" y="-1"/>
            <a:chExt cx="9144000" cy="6858004"/>
          </a:xfrm>
        </p:grpSpPr>
        <p:sp>
          <p:nvSpPr>
            <p:cNvPr id="16" name="Rechthoek 15"/>
            <p:cNvSpPr/>
            <p:nvPr userDrawn="1"/>
          </p:nvSpPr>
          <p:spPr bwMode="auto">
            <a:xfrm>
              <a:off x="0" y="0"/>
              <a:ext cx="9143998"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rot="5400000">
              <a:off x="5512664" y="3226670"/>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9" name="Rechthoek 18"/>
            <p:cNvSpPr/>
            <p:nvPr userDrawn="1"/>
          </p:nvSpPr>
          <p:spPr bwMode="auto">
            <a:xfrm>
              <a:off x="0" y="848172"/>
              <a:ext cx="9143998"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a:off x="0" y="6048672"/>
              <a:ext cx="9143998"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Tree>
    <p:extLst>
      <p:ext uri="{BB962C8B-B14F-4D97-AF65-F5344CB8AC3E}">
        <p14:creationId xmlns:p14="http://schemas.microsoft.com/office/powerpoint/2010/main" xmlns=""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Lst>
  <p:hf hdr="0" ftr="0"/>
  <p:txStyles>
    <p:titleStyle>
      <a:lvl1pPr algn="l" defTabSz="685434" rtl="0" eaLnBrk="1" latinLnBrk="0" hangingPunct="1">
        <a:spcBef>
          <a:spcPct val="0"/>
        </a:spcBef>
        <a:buNone/>
        <a:defRPr sz="3600" b="1" i="0" kern="1200">
          <a:solidFill>
            <a:schemeClr val="bg2">
              <a:lumMod val="50000"/>
            </a:schemeClr>
          </a:solidFill>
          <a:latin typeface="+mj-lt"/>
          <a:ea typeface="+mj-ea"/>
          <a:cs typeface="+mj-cs"/>
        </a:defRPr>
      </a:lvl1pPr>
    </p:titleStyle>
    <p:body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400" kern="1200">
          <a:solidFill>
            <a:schemeClr val="bg2">
              <a:lumMod val="50000"/>
            </a:schemeClr>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600" kern="1200" baseline="0">
          <a:solidFill>
            <a:schemeClr val="bg2">
              <a:lumMod val="50000"/>
            </a:schemeClr>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600" b="1" kern="1200">
          <a:solidFill>
            <a:schemeClr val="bg2">
              <a:lumMod val="50000"/>
            </a:schemeClr>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400" kern="1200">
          <a:solidFill>
            <a:schemeClr val="bg2">
              <a:lumMod val="50000"/>
            </a:schemeClr>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9pPr>
    </p:bodyStyle>
    <p:otherStyle>
      <a:defPPr>
        <a:defRPr lang="nl-NL"/>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tekst 15"/>
          <p:cNvSpPr>
            <a:spLocks noGrp="1"/>
          </p:cNvSpPr>
          <p:nvPr>
            <p:ph type="body" sz="quarter" idx="13"/>
          </p:nvPr>
        </p:nvSpPr>
        <p:spPr>
          <a:xfrm>
            <a:off x="0" y="1988842"/>
            <a:ext cx="9127958" cy="2361599"/>
          </a:xfrm>
        </p:spPr>
        <p:txBody>
          <a:bodyPr/>
          <a:lstStyle/>
          <a:p>
            <a:r>
              <a:rPr lang="en-US" dirty="0"/>
              <a:t> </a:t>
            </a:r>
          </a:p>
        </p:txBody>
      </p:sp>
      <p:sp>
        <p:nvSpPr>
          <p:cNvPr id="15" name="Tijdelijke aanduiding voor tekst 14"/>
          <p:cNvSpPr>
            <a:spLocks noGrp="1"/>
          </p:cNvSpPr>
          <p:nvPr>
            <p:ph type="body" sz="quarter" idx="12"/>
          </p:nvPr>
        </p:nvSpPr>
        <p:spPr>
          <a:xfrm>
            <a:off x="0" y="6558"/>
            <a:ext cx="9144000" cy="1982282"/>
          </a:xfrm>
        </p:spPr>
        <p:txBody>
          <a:bodyPr/>
          <a:lstStyle/>
          <a:p>
            <a:r>
              <a:rPr lang="en-US" dirty="0"/>
              <a:t> </a:t>
            </a:r>
          </a:p>
        </p:txBody>
      </p:sp>
      <p:sp>
        <p:nvSpPr>
          <p:cNvPr id="4" name="Titel 3"/>
          <p:cNvSpPr>
            <a:spLocks noGrp="1"/>
          </p:cNvSpPr>
          <p:nvPr>
            <p:ph type="title"/>
          </p:nvPr>
        </p:nvSpPr>
        <p:spPr>
          <a:xfrm>
            <a:off x="359532" y="409240"/>
            <a:ext cx="8424936" cy="1179278"/>
          </a:xfrm>
        </p:spPr>
        <p:txBody>
          <a:bodyPr/>
          <a:lstStyle/>
          <a:p>
            <a:pPr algn="ctr"/>
            <a:r>
              <a:rPr lang="el-GR" dirty="0"/>
              <a:t>	</a:t>
            </a:r>
            <a:r>
              <a:rPr lang="en-US" sz="1800" dirty="0"/>
              <a:t>”</a:t>
            </a:r>
            <a:r>
              <a:rPr lang="en-US" sz="1800" dirty="0" err="1"/>
              <a:t>Ko</a:t>
            </a:r>
            <a:r>
              <a:rPr lang="el-GR" sz="1800" dirty="0" err="1"/>
              <a:t>ινωνικοπολιτική</a:t>
            </a:r>
            <a:r>
              <a:rPr lang="el-GR" sz="1800" dirty="0"/>
              <a:t> ανάλυση και συγκριτική μελέτη της Γενιάς του ‘30. Η περίπτωση των Φώτη </a:t>
            </a:r>
            <a:r>
              <a:rPr lang="el-GR" sz="1800" dirty="0" err="1"/>
              <a:t>Κόντογλου</a:t>
            </a:r>
            <a:r>
              <a:rPr lang="el-GR" sz="1800" dirty="0"/>
              <a:t> και Γεώργιου Γουναρόπουλου. Ανάλυση και μελέτη του χρώματος στο έργο τους με </a:t>
            </a:r>
            <a:r>
              <a:rPr lang="el-GR" sz="1800" dirty="0" err="1"/>
              <a:t>αρχαιομετρικές</a:t>
            </a:r>
            <a:r>
              <a:rPr lang="el-GR" sz="1800" dirty="0"/>
              <a:t> προσεγγίσεις</a:t>
            </a:r>
            <a:r>
              <a:rPr lang="el-GR" sz="1400" dirty="0"/>
              <a:t>.</a:t>
            </a:r>
            <a:r>
              <a:rPr lang="en-US" sz="1400" dirty="0"/>
              <a:t>”</a:t>
            </a:r>
          </a:p>
        </p:txBody>
      </p:sp>
      <p:sp>
        <p:nvSpPr>
          <p:cNvPr id="5" name="Tijdelijke aanduiding voor tekst 4"/>
          <p:cNvSpPr>
            <a:spLocks noGrp="1"/>
          </p:cNvSpPr>
          <p:nvPr>
            <p:ph type="body" sz="quarter" idx="14"/>
          </p:nvPr>
        </p:nvSpPr>
        <p:spPr>
          <a:xfrm>
            <a:off x="72011" y="3934610"/>
            <a:ext cx="8964487" cy="393700"/>
          </a:xfrm>
        </p:spPr>
        <p:txBody>
          <a:bodyPr>
            <a:noAutofit/>
          </a:bodyPr>
          <a:lstStyle/>
          <a:p>
            <a:r>
              <a:rPr lang="el-GR" sz="2400" dirty="0"/>
              <a:t>Ονοματεπώνυμο Υπ. Διδάκτορα: ΚΩΝΣΤΑΝΤΙΝΑ ΡΩΜΑΝΤΖΗ </a:t>
            </a:r>
            <a:endParaRPr lang="en-US" sz="2400" dirty="0"/>
          </a:p>
        </p:txBody>
      </p:sp>
      <p:sp>
        <p:nvSpPr>
          <p:cNvPr id="13" name="Tijdelijke aanduiding voor datum 12"/>
          <p:cNvSpPr>
            <a:spLocks noGrp="1"/>
          </p:cNvSpPr>
          <p:nvPr>
            <p:ph type="dt" sz="half" idx="2"/>
          </p:nvPr>
        </p:nvSpPr>
        <p:spPr>
          <a:xfrm>
            <a:off x="2987824" y="4528368"/>
            <a:ext cx="5475328" cy="747553"/>
          </a:xfrm>
        </p:spPr>
        <p:txBody>
          <a:bodyPr/>
          <a:lstStyle/>
          <a:p>
            <a:pPr algn="l"/>
            <a:r>
              <a:rPr lang="el-GR" sz="1800" dirty="0">
                <a:solidFill>
                  <a:schemeClr val="bg2">
                    <a:lumMod val="50000"/>
                  </a:schemeClr>
                </a:solidFill>
              </a:rPr>
              <a:t>Επιβλέπων καθηγητής : Θεόδωρος </a:t>
            </a:r>
            <a:r>
              <a:rPr lang="el-GR" sz="1800" dirty="0" err="1">
                <a:solidFill>
                  <a:schemeClr val="bg2">
                    <a:lumMod val="50000"/>
                  </a:schemeClr>
                </a:solidFill>
              </a:rPr>
              <a:t>Γκανέτσος</a:t>
            </a:r>
            <a:r>
              <a:rPr lang="el-GR" sz="1800" dirty="0">
                <a:solidFill>
                  <a:schemeClr val="bg2">
                    <a:lumMod val="50000"/>
                  </a:schemeClr>
                </a:solidFill>
              </a:rPr>
              <a:t> Καθηγητής</a:t>
            </a:r>
            <a:endParaRPr lang="en-US" sz="1800" dirty="0">
              <a:solidFill>
                <a:schemeClr val="bg2">
                  <a:lumMod val="50000"/>
                </a:schemeClr>
              </a:solidFill>
            </a:endParaRPr>
          </a:p>
        </p:txBody>
      </p:sp>
      <p:sp>
        <p:nvSpPr>
          <p:cNvPr id="8" name="Tijdelijke aanduiding voor datum 12"/>
          <p:cNvSpPr txBox="1">
            <a:spLocks/>
          </p:cNvSpPr>
          <p:nvPr/>
        </p:nvSpPr>
        <p:spPr>
          <a:xfrm>
            <a:off x="1979712" y="3150556"/>
            <a:ext cx="6598476" cy="394127"/>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b="1" u="sng" dirty="0"/>
              <a:t>Ετήσια Έκθεση Προόδου ΕΛΚΕ – Πα.Δ.Α.</a:t>
            </a:r>
            <a:endParaRPr lang="en-US" sz="2400" b="1" u="sng" dirty="0"/>
          </a:p>
        </p:txBody>
      </p:sp>
      <p:sp>
        <p:nvSpPr>
          <p:cNvPr id="9" name="Tijdelijke aanduiding voor datum 12"/>
          <p:cNvSpPr txBox="1">
            <a:spLocks/>
          </p:cNvSpPr>
          <p:nvPr/>
        </p:nvSpPr>
        <p:spPr>
          <a:xfrm>
            <a:off x="553639" y="1793850"/>
            <a:ext cx="4378403" cy="978001"/>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b="1" dirty="0"/>
              <a:t>Σχολή :  ΜΗΧΑΝΙΚΩΝ</a:t>
            </a:r>
          </a:p>
        </p:txBody>
      </p:sp>
      <p:sp>
        <p:nvSpPr>
          <p:cNvPr id="3" name="Ορθογώνιο 2"/>
          <p:cNvSpPr/>
          <p:nvPr/>
        </p:nvSpPr>
        <p:spPr>
          <a:xfrm>
            <a:off x="72009" y="6437633"/>
            <a:ext cx="3008644" cy="369332"/>
          </a:xfrm>
          <a:prstGeom prst="rect">
            <a:avLst/>
          </a:prstGeom>
        </p:spPr>
        <p:txBody>
          <a:bodyPr wrap="none">
            <a:spAutoFit/>
          </a:bodyPr>
          <a:lstStyle/>
          <a:p>
            <a:r>
              <a:rPr lang="el-GR" dirty="0">
                <a:solidFill>
                  <a:schemeClr val="bg1"/>
                </a:solidFill>
              </a:rPr>
              <a:t>Αιγάλεω, </a:t>
            </a:r>
            <a:r>
              <a:rPr lang="en-US" dirty="0">
                <a:solidFill>
                  <a:schemeClr val="bg1"/>
                </a:solidFill>
              </a:rPr>
              <a:t>24 </a:t>
            </a:r>
            <a:r>
              <a:rPr lang="el-GR" dirty="0">
                <a:solidFill>
                  <a:schemeClr val="bg1"/>
                </a:solidFill>
              </a:rPr>
              <a:t>Νοεμβρίου 202</a:t>
            </a:r>
            <a:r>
              <a:rPr lang="en-US" dirty="0">
                <a:solidFill>
                  <a:schemeClr val="bg1"/>
                </a:solidFill>
              </a:rPr>
              <a:t>2</a:t>
            </a:r>
            <a:endParaRPr lang="el-GR" dirty="0">
              <a:solidFill>
                <a:schemeClr val="bg1"/>
              </a:solidFill>
            </a:endParaRPr>
          </a:p>
        </p:txBody>
      </p:sp>
      <p:sp>
        <p:nvSpPr>
          <p:cNvPr id="11" name="Tijdelijke aanduiding voor datum 12"/>
          <p:cNvSpPr txBox="1">
            <a:spLocks/>
          </p:cNvSpPr>
          <p:nvPr/>
        </p:nvSpPr>
        <p:spPr>
          <a:xfrm>
            <a:off x="2987824" y="5290574"/>
            <a:ext cx="5475328" cy="969132"/>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1800" dirty="0">
                <a:solidFill>
                  <a:schemeClr val="bg2">
                    <a:lumMod val="50000"/>
                  </a:schemeClr>
                </a:solidFill>
              </a:rPr>
              <a:t>Μέλη Συμβουλευτικής Επιτροπής: </a:t>
            </a:r>
          </a:p>
          <a:p>
            <a:pPr marL="457200" indent="-457200" algn="l">
              <a:buAutoNum type="arabicPeriod"/>
            </a:pPr>
            <a:r>
              <a:rPr lang="el-GR" sz="1800" dirty="0">
                <a:solidFill>
                  <a:schemeClr val="bg2">
                    <a:lumMod val="50000"/>
                  </a:schemeClr>
                </a:solidFill>
              </a:rPr>
              <a:t>Μαρία </a:t>
            </a:r>
            <a:r>
              <a:rPr lang="el-GR" sz="1800" dirty="0" err="1">
                <a:solidFill>
                  <a:schemeClr val="bg2">
                    <a:lumMod val="50000"/>
                  </a:schemeClr>
                </a:solidFill>
              </a:rPr>
              <a:t>Περράκη</a:t>
            </a:r>
            <a:r>
              <a:rPr lang="el-GR" sz="1800" dirty="0">
                <a:solidFill>
                  <a:schemeClr val="bg2">
                    <a:lumMod val="50000"/>
                  </a:schemeClr>
                </a:solidFill>
              </a:rPr>
              <a:t> </a:t>
            </a:r>
            <a:r>
              <a:rPr lang="el-GR" sz="1800" dirty="0" err="1">
                <a:solidFill>
                  <a:schemeClr val="bg2">
                    <a:lumMod val="50000"/>
                  </a:schemeClr>
                </a:solidFill>
              </a:rPr>
              <a:t>Αναπλ</a:t>
            </a:r>
            <a:r>
              <a:rPr lang="el-GR" sz="1800" dirty="0">
                <a:solidFill>
                  <a:schemeClr val="bg2">
                    <a:lumMod val="50000"/>
                  </a:schemeClr>
                </a:solidFill>
              </a:rPr>
              <a:t>. Καθηγήτρια ΕΜΠ  </a:t>
            </a:r>
          </a:p>
          <a:p>
            <a:pPr algn="l"/>
            <a:r>
              <a:rPr lang="el-GR" sz="1800" dirty="0">
                <a:solidFill>
                  <a:schemeClr val="bg2">
                    <a:lumMod val="50000"/>
                  </a:schemeClr>
                </a:solidFill>
              </a:rPr>
              <a:t>2.    Ευθυμία Μαυρομιχάλη </a:t>
            </a:r>
            <a:r>
              <a:rPr lang="el-GR" sz="1800" dirty="0" err="1">
                <a:solidFill>
                  <a:schemeClr val="bg2">
                    <a:lumMod val="50000"/>
                  </a:schemeClr>
                </a:solidFill>
              </a:rPr>
              <a:t>Επικ</a:t>
            </a:r>
            <a:r>
              <a:rPr lang="el-GR" sz="1800" dirty="0">
                <a:solidFill>
                  <a:schemeClr val="bg2">
                    <a:lumMod val="50000"/>
                  </a:schemeClr>
                </a:solidFill>
              </a:rPr>
              <a:t>. Καθηγήτρια ΕΚΠΑ</a:t>
            </a:r>
            <a:endParaRPr lang="en-US" sz="1800" dirty="0">
              <a:solidFill>
                <a:schemeClr val="bg2">
                  <a:lumMod val="50000"/>
                </a:schemeClr>
              </a:solidFill>
            </a:endParaRPr>
          </a:p>
        </p:txBody>
      </p:sp>
      <p:sp>
        <p:nvSpPr>
          <p:cNvPr id="12" name="Tijdelijke aanduiding voor datum 12"/>
          <p:cNvSpPr txBox="1">
            <a:spLocks/>
          </p:cNvSpPr>
          <p:nvPr/>
        </p:nvSpPr>
        <p:spPr>
          <a:xfrm>
            <a:off x="568764" y="2397214"/>
            <a:ext cx="6811548" cy="978001"/>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b="1" dirty="0"/>
              <a:t>Τμήμα:  ΜΗΧΑΝΙΚΩΝ ΒΙΟΜΗΧΑΝΙΚΗΣ ΣΧΕΔΙΑΣΗΣ &amp; ΠΑΡΑΓΩΓΗΣ</a:t>
            </a:r>
          </a:p>
        </p:txBody>
      </p:sp>
    </p:spTree>
    <p:extLst>
      <p:ext uri="{BB962C8B-B14F-4D97-AF65-F5344CB8AC3E}">
        <p14:creationId xmlns:p14="http://schemas.microsoft.com/office/powerpoint/2010/main" xmlns="" val="297781484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739335" cy="720080"/>
          </a:xfrm>
        </p:spPr>
        <p:txBody>
          <a:bodyPr/>
          <a:lstStyle/>
          <a:p>
            <a:r>
              <a:rPr lang="el-GR" dirty="0"/>
              <a:t>Πιθανά προβλήματα που αντιμετωπίστηκαν</a:t>
            </a:r>
          </a:p>
        </p:txBody>
      </p:sp>
      <p:sp>
        <p:nvSpPr>
          <p:cNvPr id="3" name="Tijdelijke aanduiding voor verticale tekst 2"/>
          <p:cNvSpPr>
            <a:spLocks noGrp="1"/>
          </p:cNvSpPr>
          <p:nvPr>
            <p:ph type="body" orient="vert" idx="1"/>
          </p:nvPr>
        </p:nvSpPr>
        <p:spPr>
          <a:xfrm>
            <a:off x="404667" y="1556792"/>
            <a:ext cx="8055767" cy="4491880"/>
          </a:xfrm>
        </p:spPr>
        <p:txBody>
          <a:bodyPr vert="horz" wrap="none" lIns="0" tIns="0" rIns="0" bIns="0" rtlCol="0" anchor="t">
            <a:normAutofit/>
          </a:bodyPr>
          <a:lstStyle/>
          <a:p>
            <a:pPr marL="0" indent="0">
              <a:lnSpc>
                <a:spcPct val="100000"/>
              </a:lnSpc>
              <a:buNone/>
            </a:pPr>
            <a:r>
              <a:rPr lang="el-GR" sz="1400" dirty="0">
                <a:solidFill>
                  <a:srgbClr val="000000"/>
                </a:solidFill>
                <a:latin typeface="Calibri"/>
                <a:cs typeface="Calibri"/>
              </a:rPr>
              <a:t>Στα πλαίσια της Διερεύνησης και ανάλυσης των δεδομένων με χρήση φασματικών </a:t>
            </a:r>
          </a:p>
          <a:p>
            <a:pPr marL="0" indent="0">
              <a:lnSpc>
                <a:spcPct val="100000"/>
              </a:lnSpc>
              <a:buNone/>
            </a:pPr>
            <a:r>
              <a:rPr lang="el-GR" sz="1400" dirty="0">
                <a:solidFill>
                  <a:srgbClr val="000000"/>
                </a:solidFill>
                <a:latin typeface="Calibri"/>
                <a:cs typeface="Calibri"/>
              </a:rPr>
              <a:t>τεχνικών (</a:t>
            </a:r>
            <a:r>
              <a:rPr lang="en-US" sz="1400" dirty="0">
                <a:solidFill>
                  <a:srgbClr val="000000"/>
                </a:solidFill>
                <a:latin typeface="Calibri"/>
                <a:cs typeface="Calibri"/>
              </a:rPr>
              <a:t>XRF-Raman-FTIR) </a:t>
            </a:r>
            <a:r>
              <a:rPr lang="el-GR" sz="1400" dirty="0">
                <a:solidFill>
                  <a:srgbClr val="000000"/>
                </a:solidFill>
                <a:latin typeface="Calibri"/>
                <a:cs typeface="Calibri"/>
              </a:rPr>
              <a:t>απαιτήθηκε</a:t>
            </a:r>
            <a:r>
              <a:rPr lang="en-US" sz="1400" dirty="0">
                <a:solidFill>
                  <a:srgbClr val="000000"/>
                </a:solidFill>
                <a:latin typeface="Calibri"/>
                <a:cs typeface="Calibri"/>
              </a:rPr>
              <a:t> </a:t>
            </a:r>
            <a:r>
              <a:rPr lang="el-GR" sz="1400" dirty="0">
                <a:solidFill>
                  <a:srgbClr val="000000"/>
                </a:solidFill>
                <a:latin typeface="Calibri"/>
                <a:cs typeface="Calibri"/>
              </a:rPr>
              <a:t>η αγορά : α)</a:t>
            </a:r>
            <a:r>
              <a:rPr lang="el-GR" sz="1400">
                <a:solidFill>
                  <a:srgbClr val="000000"/>
                </a:solidFill>
                <a:latin typeface="Calibri"/>
                <a:cs typeface="Calibri"/>
              </a:rPr>
              <a:t> </a:t>
            </a:r>
            <a:r>
              <a:rPr lang="el-GR" sz="1400" dirty="0">
                <a:solidFill>
                  <a:srgbClr val="000000"/>
                </a:solidFill>
                <a:latin typeface="Calibri"/>
                <a:cs typeface="Calibri"/>
              </a:rPr>
              <a:t>εξειδικευμένου λογισμικού για </a:t>
            </a:r>
          </a:p>
          <a:p>
            <a:pPr marL="0" indent="0">
              <a:lnSpc>
                <a:spcPct val="100000"/>
              </a:lnSpc>
              <a:buNone/>
            </a:pPr>
            <a:r>
              <a:rPr lang="el-GR" sz="1400" dirty="0">
                <a:solidFill>
                  <a:srgbClr val="000000"/>
                </a:solidFill>
                <a:latin typeface="Calibri"/>
                <a:cs typeface="Calibri"/>
              </a:rPr>
              <a:t>την ανάλυση των δεδομένων (προσδιορισμός </a:t>
            </a:r>
            <a:r>
              <a:rPr lang="en-US" sz="1400" dirty="0">
                <a:solidFill>
                  <a:srgbClr val="000000"/>
                </a:solidFill>
                <a:latin typeface="Calibri"/>
                <a:cs typeface="Calibri"/>
              </a:rPr>
              <a:t>Raman peaks </a:t>
            </a:r>
            <a:r>
              <a:rPr lang="el-GR" sz="1400" dirty="0" err="1">
                <a:solidFill>
                  <a:srgbClr val="000000"/>
                </a:solidFill>
                <a:latin typeface="Calibri"/>
                <a:cs typeface="Calibri"/>
              </a:rPr>
              <a:t>κλπ</a:t>
            </a:r>
            <a:r>
              <a:rPr lang="el-GR" sz="1400" dirty="0">
                <a:solidFill>
                  <a:srgbClr val="000000"/>
                </a:solidFill>
                <a:latin typeface="Calibri"/>
                <a:cs typeface="Calibri"/>
              </a:rPr>
              <a:t>) και β)</a:t>
            </a:r>
            <a:r>
              <a:rPr lang="el-GR" sz="1400">
                <a:solidFill>
                  <a:srgbClr val="000000"/>
                </a:solidFill>
                <a:latin typeface="Calibri"/>
                <a:cs typeface="Calibri"/>
              </a:rPr>
              <a:t> </a:t>
            </a:r>
            <a:r>
              <a:rPr lang="el-GR" sz="1400" dirty="0">
                <a:solidFill>
                  <a:srgbClr val="000000"/>
                </a:solidFill>
                <a:latin typeface="Calibri"/>
                <a:cs typeface="Calibri"/>
              </a:rPr>
              <a:t>βάσης  δεδομένων χρωστικών </a:t>
            </a:r>
          </a:p>
          <a:p>
            <a:pPr marL="0" indent="0">
              <a:lnSpc>
                <a:spcPct val="100000"/>
              </a:lnSpc>
              <a:buNone/>
            </a:pPr>
            <a:r>
              <a:rPr lang="el-GR" sz="1400" dirty="0">
                <a:solidFill>
                  <a:srgbClr val="000000"/>
                </a:solidFill>
                <a:latin typeface="Calibri"/>
                <a:cs typeface="Calibri"/>
              </a:rPr>
              <a:t>για την ταυτοποίηση των χρωστικών που διερευνήθηκαν. </a:t>
            </a:r>
          </a:p>
          <a:p>
            <a:pPr marL="0" indent="0">
              <a:lnSpc>
                <a:spcPct val="100000"/>
              </a:lnSpc>
              <a:buNone/>
            </a:pPr>
            <a:r>
              <a:rPr lang="el-GR" sz="1400" dirty="0">
                <a:solidFill>
                  <a:srgbClr val="000000"/>
                </a:solidFill>
                <a:latin typeface="Calibri"/>
                <a:cs typeface="Calibri"/>
              </a:rPr>
              <a:t>Η λύση δόθηκε ως εξής:</a:t>
            </a:r>
          </a:p>
          <a:p>
            <a:pPr marL="0" indent="0">
              <a:lnSpc>
                <a:spcPct val="100000"/>
              </a:lnSpc>
              <a:buNone/>
            </a:pPr>
            <a:r>
              <a:rPr lang="el-GR" sz="1400" b="1" dirty="0">
                <a:solidFill>
                  <a:srgbClr val="000000"/>
                </a:solidFill>
                <a:latin typeface="Calibri"/>
                <a:cs typeface="Calibri"/>
              </a:rPr>
              <a:t>Α)</a:t>
            </a:r>
            <a:r>
              <a:rPr lang="en-US" sz="1400" b="1" dirty="0">
                <a:solidFill>
                  <a:srgbClr val="000000"/>
                </a:solidFill>
                <a:latin typeface="Calibri"/>
                <a:cs typeface="Calibri"/>
              </a:rPr>
              <a:t> </a:t>
            </a:r>
            <a:r>
              <a:rPr lang="el-GR" sz="1400" b="1" dirty="0">
                <a:solidFill>
                  <a:srgbClr val="000000"/>
                </a:solidFill>
                <a:latin typeface="Calibri"/>
                <a:cs typeface="Calibri"/>
              </a:rPr>
              <a:t>αγοράστηκε με χρηματοδότηση ΕΛΚΕ η άδεια του </a:t>
            </a:r>
            <a:endParaRPr lang="en-US" sz="1400" b="1">
              <a:solidFill>
                <a:srgbClr val="000000"/>
              </a:solidFill>
              <a:latin typeface="Calibri"/>
              <a:cs typeface="Calibri"/>
            </a:endParaRPr>
          </a:p>
          <a:p>
            <a:pPr marL="0" indent="0">
              <a:lnSpc>
                <a:spcPct val="100000"/>
              </a:lnSpc>
              <a:buNone/>
            </a:pPr>
            <a:r>
              <a:rPr lang="el-GR" sz="1400" b="1" dirty="0">
                <a:solidFill>
                  <a:srgbClr val="000000"/>
                </a:solidFill>
                <a:latin typeface="Calibri"/>
                <a:cs typeface="Calibri"/>
              </a:rPr>
              <a:t>εξειδικευμένου λογισμικού </a:t>
            </a:r>
            <a:r>
              <a:rPr lang="en-US" sz="1400" b="1" dirty="0" err="1">
                <a:solidFill>
                  <a:srgbClr val="000000"/>
                </a:solidFill>
                <a:latin typeface="Calibri"/>
                <a:cs typeface="Calibri"/>
              </a:rPr>
              <a:t>Spectragryph</a:t>
            </a:r>
            <a:r>
              <a:rPr lang="en-US" sz="1400" b="1" dirty="0">
                <a:solidFill>
                  <a:srgbClr val="000000"/>
                </a:solidFill>
                <a:latin typeface="Calibri"/>
                <a:cs typeface="Calibri"/>
              </a:rPr>
              <a:t> 1.2</a:t>
            </a:r>
            <a:r>
              <a:rPr lang="el-GR" sz="1400" b="1" dirty="0">
                <a:solidFill>
                  <a:srgbClr val="000000"/>
                </a:solidFill>
                <a:latin typeface="Calibri"/>
                <a:cs typeface="Calibri"/>
              </a:rPr>
              <a:t> για ερευνητικούς </a:t>
            </a:r>
          </a:p>
          <a:p>
            <a:pPr marL="0" indent="0">
              <a:lnSpc>
                <a:spcPct val="100000"/>
              </a:lnSpc>
              <a:buNone/>
            </a:pPr>
            <a:r>
              <a:rPr lang="el-GR" sz="1400" b="1" dirty="0">
                <a:solidFill>
                  <a:srgbClr val="000000"/>
                </a:solidFill>
                <a:latin typeface="Calibri"/>
                <a:cs typeface="Calibri"/>
              </a:rPr>
              <a:t>και εκπαιδευτικούς σκοπούς</a:t>
            </a:r>
          </a:p>
          <a:p>
            <a:pPr marL="0" indent="0">
              <a:lnSpc>
                <a:spcPct val="100000"/>
              </a:lnSpc>
              <a:buNone/>
            </a:pPr>
            <a:r>
              <a:rPr lang="el-GR" sz="1400" b="1" dirty="0">
                <a:solidFill>
                  <a:srgbClr val="000000"/>
                </a:solidFill>
                <a:latin typeface="Calibri"/>
                <a:cs typeface="Calibri"/>
              </a:rPr>
              <a:t>Β)</a:t>
            </a:r>
            <a:r>
              <a:rPr lang="en-US" sz="1400" b="1" dirty="0">
                <a:solidFill>
                  <a:srgbClr val="000000"/>
                </a:solidFill>
                <a:latin typeface="Calibri"/>
                <a:cs typeface="Calibri"/>
              </a:rPr>
              <a:t> </a:t>
            </a:r>
            <a:r>
              <a:rPr lang="el-GR" sz="1400" b="1" dirty="0">
                <a:solidFill>
                  <a:srgbClr val="000000"/>
                </a:solidFill>
                <a:latin typeface="Calibri"/>
                <a:cs typeface="Calibri"/>
              </a:rPr>
              <a:t>αγοράστηκε η Βάση Δεδομένων </a:t>
            </a:r>
            <a:r>
              <a:rPr lang="en-US" sz="1400" b="1" dirty="0">
                <a:solidFill>
                  <a:srgbClr val="000000"/>
                </a:solidFill>
                <a:latin typeface="Calibri"/>
                <a:cs typeface="Calibri"/>
              </a:rPr>
              <a:t>“Pigments checker”</a:t>
            </a:r>
            <a:r>
              <a:rPr lang="el-GR" sz="1400" b="1" dirty="0">
                <a:solidFill>
                  <a:srgbClr val="000000"/>
                </a:solidFill>
                <a:latin typeface="Calibri"/>
                <a:cs typeface="Calibri"/>
              </a:rPr>
              <a:t> μέσω </a:t>
            </a:r>
          </a:p>
          <a:p>
            <a:pPr marL="0" indent="0">
              <a:lnSpc>
                <a:spcPct val="100000"/>
              </a:lnSpc>
              <a:buNone/>
            </a:pPr>
            <a:r>
              <a:rPr lang="el-GR" sz="1400" b="1" dirty="0">
                <a:solidFill>
                  <a:srgbClr val="000000"/>
                </a:solidFill>
                <a:latin typeface="Calibri"/>
                <a:cs typeface="Calibri"/>
              </a:rPr>
              <a:t>χρηματοδότησης από ΠΜΣ για την ασφαλή αξιολόγηση των </a:t>
            </a:r>
          </a:p>
          <a:p>
            <a:pPr marL="0" indent="0">
              <a:lnSpc>
                <a:spcPct val="100000"/>
              </a:lnSpc>
              <a:buNone/>
            </a:pPr>
            <a:r>
              <a:rPr lang="el-GR" sz="1400" b="1" dirty="0">
                <a:solidFill>
                  <a:srgbClr val="000000"/>
                </a:solidFill>
                <a:latin typeface="Calibri"/>
                <a:cs typeface="Calibri"/>
              </a:rPr>
              <a:t>χρωστικών επίσης για ερευνητικούς και εκπαιδευτικούς σκοπούς </a:t>
            </a:r>
            <a:endParaRPr lang="en-US" sz="1400" b="1">
              <a:solidFill>
                <a:srgbClr val="000000"/>
              </a:solidFill>
              <a:latin typeface="Calibri"/>
              <a:cs typeface="Calibri"/>
            </a:endParaRPr>
          </a:p>
          <a:p>
            <a:pPr marL="0" indent="0">
              <a:lnSpc>
                <a:spcPct val="150000"/>
              </a:lnSpc>
              <a:buNone/>
            </a:pPr>
            <a:endParaRPr lang="el-GR" sz="2400" dirty="0">
              <a:solidFill>
                <a:srgbClr val="000000"/>
              </a:solidFill>
              <a:latin typeface="Calibri"/>
              <a:cs typeface="Calibri"/>
            </a:endParaRPr>
          </a:p>
          <a:p>
            <a:pPr marL="0" indent="0">
              <a:buNone/>
            </a:pPr>
            <a:endParaRPr lang="en-US" sz="2400" dirty="0">
              <a:solidFill>
                <a:srgbClr val="000000"/>
              </a:solidFill>
              <a:latin typeface="Calibri"/>
              <a:cs typeface="Calibri"/>
            </a:endParaRPr>
          </a:p>
        </p:txBody>
      </p:sp>
      <p:pic>
        <p:nvPicPr>
          <p:cNvPr id="4" name="Εικόνα 3"/>
          <p:cNvPicPr>
            <a:picLocks noChangeAspect="1"/>
          </p:cNvPicPr>
          <p:nvPr/>
        </p:nvPicPr>
        <p:blipFill>
          <a:blip r:embed="rId2" cstate="print"/>
          <a:stretch>
            <a:fillRect/>
          </a:stretch>
        </p:blipFill>
        <p:spPr>
          <a:xfrm>
            <a:off x="5049332" y="2544036"/>
            <a:ext cx="2655016" cy="1632674"/>
          </a:xfrm>
          <a:prstGeom prst="rect">
            <a:avLst/>
          </a:prstGeom>
        </p:spPr>
      </p:pic>
      <p:pic>
        <p:nvPicPr>
          <p:cNvPr id="5" name="Εικόνα 4"/>
          <p:cNvPicPr>
            <a:picLocks noChangeAspect="1"/>
          </p:cNvPicPr>
          <p:nvPr/>
        </p:nvPicPr>
        <p:blipFill>
          <a:blip r:embed="rId3" cstate="print"/>
          <a:stretch>
            <a:fillRect/>
          </a:stretch>
        </p:blipFill>
        <p:spPr>
          <a:xfrm>
            <a:off x="6660234" y="3169031"/>
            <a:ext cx="2483767" cy="3311690"/>
          </a:xfrm>
          <a:prstGeom prst="rect">
            <a:avLst/>
          </a:prstGeom>
        </p:spPr>
      </p:pic>
    </p:spTree>
    <p:extLst>
      <p:ext uri="{BB962C8B-B14F-4D97-AF65-F5344CB8AC3E}">
        <p14:creationId xmlns:p14="http://schemas.microsoft.com/office/powerpoint/2010/main" xmlns="" val="31395769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334670" cy="432048"/>
          </a:xfrm>
        </p:spPr>
        <p:txBody>
          <a:bodyPr vert="horz" lIns="0" tIns="0" rIns="0" bIns="0" rtlCol="0" anchor="ctr">
            <a:normAutofit/>
          </a:bodyPr>
          <a:lstStyle/>
          <a:p>
            <a:pPr>
              <a:lnSpc>
                <a:spcPct val="90000"/>
              </a:lnSpc>
            </a:pPr>
            <a:r>
              <a:rPr lang="en-US" sz="3100" b="1" i="0" kern="1200">
                <a:latin typeface="+mj-lt"/>
                <a:ea typeface="+mj-ea"/>
                <a:cs typeface="+mj-cs"/>
              </a:rPr>
              <a:t>Δημοσιεύσεις / συμμετοχή σε συνέδρια </a:t>
            </a:r>
          </a:p>
        </p:txBody>
      </p:sp>
      <p:sp>
        <p:nvSpPr>
          <p:cNvPr id="7" name="TextBox 6">
            <a:extLst>
              <a:ext uri="{FF2B5EF4-FFF2-40B4-BE49-F238E27FC236}">
                <a16:creationId xmlns:a16="http://schemas.microsoft.com/office/drawing/2014/main" xmlns="" id="{DA508550-1030-E5BB-29BF-A8A03AC32C03}"/>
              </a:ext>
            </a:extLst>
          </p:cNvPr>
          <p:cNvSpPr txBox="1"/>
          <p:nvPr/>
        </p:nvSpPr>
        <p:spPr>
          <a:xfrm>
            <a:off x="404664" y="1252836"/>
            <a:ext cx="4091501" cy="4795836"/>
          </a:xfrm>
          <a:prstGeom prst="rect">
            <a:avLst/>
          </a:prstGeom>
        </p:spPr>
        <p:txBody>
          <a:bodyPr vert="horz" lIns="0" tIns="0" rIns="0" bIns="0" rtlCol="0">
            <a:normAutofit/>
          </a:bodyPr>
          <a:lstStyle/>
          <a:p>
            <a:pPr marL="457200" defTabSz="685434">
              <a:lnSpc>
                <a:spcPct val="90000"/>
              </a:lnSpc>
              <a:spcBef>
                <a:spcPts val="450"/>
              </a:spcBef>
              <a:spcAft>
                <a:spcPts val="450"/>
              </a:spcAft>
              <a:buFont typeface="Arial" panose="020B0604020202020204" pitchFamily="34" charset="0"/>
            </a:pPr>
            <a:r>
              <a:rPr lang="en-US" sz="1400" b="1">
                <a:solidFill>
                  <a:srgbClr val="000000"/>
                </a:solidFill>
                <a:effectLst/>
              </a:rPr>
              <a:t>Συνέδρια</a:t>
            </a:r>
            <a:endParaRPr lang="en-US" sz="1400">
              <a:solidFill>
                <a:srgbClr val="000000"/>
              </a:solidFill>
              <a:effectLst/>
            </a:endParaRPr>
          </a:p>
          <a:p>
            <a:pPr marL="742950" indent="-285750" defTabSz="685434">
              <a:lnSpc>
                <a:spcPct val="90000"/>
              </a:lnSpc>
              <a:spcBef>
                <a:spcPts val="450"/>
              </a:spcBef>
              <a:spcAft>
                <a:spcPts val="450"/>
              </a:spcAft>
              <a:buFont typeface="Arial" panose="020B0604020202020204" pitchFamily="34" charset="0"/>
              <a:buChar char="•"/>
            </a:pPr>
            <a:r>
              <a:rPr lang="en-US" sz="1400">
                <a:solidFill>
                  <a:srgbClr val="000000"/>
                </a:solidFill>
                <a:effectLst/>
              </a:rPr>
              <a:t>8</a:t>
            </a:r>
            <a:r>
              <a:rPr lang="en-US" sz="1400" baseline="30000">
                <a:solidFill>
                  <a:srgbClr val="000000"/>
                </a:solidFill>
                <a:effectLst/>
              </a:rPr>
              <a:t>TH </a:t>
            </a:r>
            <a:r>
              <a:rPr lang="en-US" sz="1400">
                <a:solidFill>
                  <a:srgbClr val="000000"/>
                </a:solidFill>
                <a:effectLst/>
              </a:rPr>
              <a:t>Balkan Symposium on Archaeometry, Belgrade, 3</a:t>
            </a:r>
            <a:r>
              <a:rPr lang="en-US" sz="1400" baseline="30000">
                <a:solidFill>
                  <a:srgbClr val="000000"/>
                </a:solidFill>
                <a:effectLst/>
              </a:rPr>
              <a:t>rd</a:t>
            </a:r>
            <a:r>
              <a:rPr lang="en-US" sz="1400">
                <a:solidFill>
                  <a:srgbClr val="000000"/>
                </a:solidFill>
                <a:effectLst/>
              </a:rPr>
              <a:t>-6thOctober 2022</a:t>
            </a:r>
          </a:p>
          <a:p>
            <a:pPr marL="457200" defTabSz="685434">
              <a:lnSpc>
                <a:spcPct val="90000"/>
              </a:lnSpc>
              <a:spcBef>
                <a:spcPts val="450"/>
              </a:spcBef>
              <a:spcAft>
                <a:spcPts val="450"/>
              </a:spcAft>
              <a:buFont typeface="Arial" panose="020B0604020202020204" pitchFamily="34" charset="0"/>
            </a:pPr>
            <a:r>
              <a:rPr lang="en-US" sz="1400">
                <a:solidFill>
                  <a:srgbClr val="000000"/>
                </a:solidFill>
                <a:effectLst/>
              </a:rPr>
              <a:t>“Analysis of pigments palette attributes to Theophilos Chatzimichael from wall paintings in the House of Kontos (Theophilos Museum)”</a:t>
            </a:r>
          </a:p>
          <a:p>
            <a:pPr marL="742950" indent="-285750" defTabSz="685434">
              <a:lnSpc>
                <a:spcPct val="90000"/>
              </a:lnSpc>
              <a:spcBef>
                <a:spcPts val="450"/>
              </a:spcBef>
              <a:spcAft>
                <a:spcPts val="450"/>
              </a:spcAft>
              <a:buFont typeface="Arial" panose="020B0604020202020204" pitchFamily="34" charset="0"/>
              <a:buChar char="•"/>
            </a:pPr>
            <a:r>
              <a:rPr lang="en-US" sz="1400">
                <a:solidFill>
                  <a:srgbClr val="000000"/>
                </a:solidFill>
                <a:effectLst/>
              </a:rPr>
              <a:t>EuroMed 2022, 9th International Euro-Mediterranean Conference, Limassol, 7 – 11 November</a:t>
            </a:r>
          </a:p>
          <a:p>
            <a:pPr marL="457200" defTabSz="685434">
              <a:lnSpc>
                <a:spcPct val="90000"/>
              </a:lnSpc>
              <a:spcBef>
                <a:spcPts val="450"/>
              </a:spcBef>
              <a:spcAft>
                <a:spcPts val="450"/>
              </a:spcAft>
              <a:buFont typeface="Arial" panose="020B0604020202020204" pitchFamily="34" charset="0"/>
            </a:pPr>
            <a:r>
              <a:rPr lang="en-US" sz="1400">
                <a:solidFill>
                  <a:srgbClr val="000000"/>
                </a:solidFill>
                <a:effectLst/>
              </a:rPr>
              <a:t>“A non-destructive approach for pigments identification of the Byzantine wall paintings in the church of Saint Euphemianos in Cyprus”.</a:t>
            </a:r>
          </a:p>
          <a:p>
            <a:pPr marL="457200" defTabSz="685434">
              <a:lnSpc>
                <a:spcPct val="90000"/>
              </a:lnSpc>
              <a:spcBef>
                <a:spcPts val="450"/>
              </a:spcBef>
              <a:spcAft>
                <a:spcPts val="450"/>
              </a:spcAft>
              <a:buFont typeface="Arial" panose="020B0604020202020204" pitchFamily="34" charset="0"/>
            </a:pPr>
            <a:r>
              <a:rPr lang="en-US" sz="1400">
                <a:solidFill>
                  <a:srgbClr val="000000"/>
                </a:solidFill>
                <a:effectLst/>
              </a:rPr>
              <a:t>“Holistic documentation of Cypriot ceramic zoomorphic rhyta dating to the Hellenistic Period”.</a:t>
            </a:r>
          </a:p>
          <a:p>
            <a:pPr marL="457200" defTabSz="685434">
              <a:lnSpc>
                <a:spcPct val="90000"/>
              </a:lnSpc>
              <a:spcBef>
                <a:spcPts val="450"/>
              </a:spcBef>
              <a:spcAft>
                <a:spcPts val="450"/>
              </a:spcAft>
              <a:buFont typeface="Arial" panose="020B0604020202020204" pitchFamily="34" charset="0"/>
            </a:pPr>
            <a:r>
              <a:rPr lang="en-US" sz="1400">
                <a:solidFill>
                  <a:srgbClr val="000000"/>
                </a:solidFill>
                <a:effectLst/>
              </a:rPr>
              <a:t> </a:t>
            </a:r>
          </a:p>
          <a:p>
            <a:pPr marL="457200" defTabSz="685434">
              <a:lnSpc>
                <a:spcPct val="90000"/>
              </a:lnSpc>
              <a:spcBef>
                <a:spcPts val="450"/>
              </a:spcBef>
              <a:spcAft>
                <a:spcPts val="450"/>
              </a:spcAft>
              <a:buFont typeface="Arial" panose="020B0604020202020204" pitchFamily="34" charset="0"/>
            </a:pPr>
            <a:r>
              <a:rPr lang="en-US" sz="1400" b="1">
                <a:solidFill>
                  <a:srgbClr val="000000"/>
                </a:solidFill>
                <a:effectLst/>
              </a:rPr>
              <a:t>Upcoming Conferences</a:t>
            </a:r>
            <a:endParaRPr lang="en-US" sz="1400">
              <a:solidFill>
                <a:srgbClr val="000000"/>
              </a:solidFill>
              <a:effectLst/>
            </a:endParaRPr>
          </a:p>
          <a:p>
            <a:pPr marL="742950" indent="-285750" defTabSz="685434">
              <a:lnSpc>
                <a:spcPct val="90000"/>
              </a:lnSpc>
              <a:spcBef>
                <a:spcPts val="450"/>
              </a:spcBef>
              <a:spcAft>
                <a:spcPts val="450"/>
              </a:spcAft>
              <a:buFont typeface="Arial" panose="020B0604020202020204" pitchFamily="34" charset="0"/>
              <a:buChar char="•"/>
            </a:pPr>
            <a:r>
              <a:rPr lang="en-US" sz="1400">
                <a:solidFill>
                  <a:srgbClr val="000000"/>
                </a:solidFill>
                <a:effectLst/>
              </a:rPr>
              <a:t>Technart, Lisbon 7-12 May 2023</a:t>
            </a:r>
          </a:p>
        </p:txBody>
      </p:sp>
      <p:pic>
        <p:nvPicPr>
          <p:cNvPr id="2050" name="Picture 2" descr="Image preview">
            <a:extLst>
              <a:ext uri="{FF2B5EF4-FFF2-40B4-BE49-F238E27FC236}">
                <a16:creationId xmlns:a16="http://schemas.microsoft.com/office/drawing/2014/main" xmlns="" id="{538032B5-FFA7-AC90-7651-B9B13C24202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792" r="-2" b="9288"/>
          <a:stretch/>
        </p:blipFill>
        <p:spPr bwMode="auto">
          <a:xfrm>
            <a:off x="4648162" y="1252540"/>
            <a:ext cx="4091174" cy="4795837"/>
          </a:xfrm>
          <a:prstGeom prst="rect">
            <a:avLst/>
          </a:prstGeom>
          <a:solidFill>
            <a:srgbClr val="FFFFFF"/>
          </a:solidFill>
        </p:spPr>
      </p:pic>
    </p:spTree>
    <p:extLst>
      <p:ext uri="{BB962C8B-B14F-4D97-AF65-F5344CB8AC3E}">
        <p14:creationId xmlns:p14="http://schemas.microsoft.com/office/powerpoint/2010/main" xmlns="" val="4699641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739335" cy="720080"/>
          </a:xfrm>
        </p:spPr>
        <p:txBody>
          <a:bodyPr/>
          <a:lstStyle/>
          <a:p>
            <a:r>
              <a:rPr lang="el-GR" dirty="0"/>
              <a:t>Δημοσιεύσεις / συμμετοχή σε συνέδρια </a:t>
            </a:r>
          </a:p>
        </p:txBody>
      </p:sp>
      <p:sp>
        <p:nvSpPr>
          <p:cNvPr id="7" name="TextBox 6">
            <a:extLst>
              <a:ext uri="{FF2B5EF4-FFF2-40B4-BE49-F238E27FC236}">
                <a16:creationId xmlns:a16="http://schemas.microsoft.com/office/drawing/2014/main" xmlns="" id="{DA508550-1030-E5BB-29BF-A8A03AC32C03}"/>
              </a:ext>
            </a:extLst>
          </p:cNvPr>
          <p:cNvSpPr txBox="1"/>
          <p:nvPr/>
        </p:nvSpPr>
        <p:spPr>
          <a:xfrm>
            <a:off x="404666" y="1350257"/>
            <a:ext cx="7767734" cy="3926652"/>
          </a:xfrm>
          <a:prstGeom prst="rect">
            <a:avLst/>
          </a:prstGeom>
          <a:noFill/>
        </p:spPr>
        <p:txBody>
          <a:bodyPr wrap="square" lIns="91440" tIns="45720" rIns="91440" bIns="45720" anchor="t">
            <a:spAutoFit/>
          </a:bodyPr>
          <a:lstStyle/>
          <a:p>
            <a:pPr>
              <a:lnSpc>
                <a:spcPct val="107000"/>
              </a:lnSpc>
              <a:spcAft>
                <a:spcPts val="800"/>
              </a:spcAft>
            </a:pPr>
            <a:r>
              <a:rPr lang="el-GR" sz="1400" b="1" u="sng" dirty="0" err="1">
                <a:latin typeface="Calibri"/>
                <a:ea typeface="Calibri" panose="020F0502020204030204" pitchFamily="34" charset="0"/>
                <a:cs typeface="Calibri"/>
              </a:rPr>
              <a:t>Papers</a:t>
            </a:r>
            <a:endParaRPr lang="el-GR" sz="1400" b="1" u="sng" dirty="0">
              <a:latin typeface="Calibri"/>
              <a:ea typeface="Calibri" panose="020F0502020204030204" pitchFamily="34" charset="0"/>
              <a:cs typeface="Calibri"/>
            </a:endParaRPr>
          </a:p>
          <a:p>
            <a:pPr>
              <a:lnSpc>
                <a:spcPct val="107000"/>
              </a:lnSpc>
              <a:spcAft>
                <a:spcPts val="800"/>
              </a:spcAft>
            </a:pPr>
            <a:r>
              <a:rPr lang="el-GR" sz="1400" b="1" dirty="0">
                <a:effectLst/>
                <a:latin typeface="Calibri"/>
                <a:ea typeface="Calibri" panose="020F0502020204030204" pitchFamily="34" charset="0"/>
                <a:cs typeface="Calibri"/>
              </a:rPr>
              <a:t>Δημοσιευμένα</a:t>
            </a:r>
            <a:r>
              <a:rPr lang="en-US" sz="1400" b="1" dirty="0">
                <a:effectLst/>
                <a:latin typeface="Calibri"/>
                <a:ea typeface="Calibri" panose="020F0502020204030204" pitchFamily="34" charset="0"/>
                <a:cs typeface="Calibri"/>
              </a:rPr>
              <a:t>:</a:t>
            </a:r>
            <a:r>
              <a:rPr lang="en-US" sz="1400" dirty="0">
                <a:solidFill>
                  <a:srgbClr val="4D5156"/>
                </a:solidFill>
                <a:effectLst/>
                <a:latin typeface="Calibri"/>
                <a:ea typeface="Calibri" panose="020F0502020204030204" pitchFamily="34" charset="0"/>
                <a:cs typeface="Calibri"/>
              </a:rPr>
              <a:t> </a:t>
            </a:r>
            <a:r>
              <a:rPr lang="en-US" sz="1400" dirty="0">
                <a:effectLst/>
                <a:latin typeface="Calibri"/>
                <a:ea typeface="Calibri" panose="020F0502020204030204" pitchFamily="34" charset="0"/>
                <a:cs typeface="Times New Roman"/>
              </a:rPr>
              <a:t>International Journal of Arts 2021, 11(1): 6-13 “Multi-scale Spectroscopic Characterization in Greek Painting: Three Eminent Painters are Evolving” </a:t>
            </a:r>
            <a:r>
              <a:rPr lang="en-US" sz="1400" b="1" u="sng" dirty="0">
                <a:effectLst/>
                <a:latin typeface="Calibri"/>
                <a:ea typeface="Calibri" panose="020F0502020204030204" pitchFamily="34" charset="0"/>
                <a:cs typeface="Times New Roman"/>
              </a:rPr>
              <a:t>Konstantina </a:t>
            </a:r>
            <a:r>
              <a:rPr lang="en-US" sz="1400" b="1" u="sng" dirty="0" err="1">
                <a:effectLst/>
                <a:latin typeface="Calibri"/>
                <a:ea typeface="Calibri" panose="020F0502020204030204" pitchFamily="34" charset="0"/>
                <a:cs typeface="Times New Roman"/>
              </a:rPr>
              <a:t>Romantzi</a:t>
            </a:r>
            <a:r>
              <a:rPr lang="en-US" sz="1400" dirty="0">
                <a:effectLst/>
                <a:latin typeface="Calibri"/>
                <a:ea typeface="Calibri" panose="020F0502020204030204" pitchFamily="34" charset="0"/>
                <a:cs typeface="Times New Roman"/>
              </a:rPr>
              <a:t>, Theodore </a:t>
            </a:r>
            <a:r>
              <a:rPr lang="en-US" sz="1400" dirty="0" err="1">
                <a:effectLst/>
                <a:latin typeface="Calibri"/>
                <a:ea typeface="Calibri" panose="020F0502020204030204" pitchFamily="34" charset="0"/>
                <a:cs typeface="Times New Roman"/>
              </a:rPr>
              <a:t>Ganetsos</a:t>
            </a:r>
            <a:endParaRPr lang="en-US" sz="1400" dirty="0">
              <a:latin typeface="Calibri"/>
              <a:ea typeface="Calibri" panose="020F0502020204030204" pitchFamily="34" charset="0"/>
              <a:cs typeface="Times New Roman"/>
            </a:endParaRPr>
          </a:p>
          <a:p>
            <a:pPr>
              <a:lnSpc>
                <a:spcPct val="107000"/>
              </a:lnSpc>
              <a:spcAft>
                <a:spcPts val="800"/>
              </a:spcAft>
            </a:pPr>
            <a:r>
              <a:rPr lang="en-US" sz="1400" b="1" dirty="0">
                <a:effectLst/>
                <a:latin typeface="Calibri"/>
                <a:ea typeface="Times New Roman" panose="02020603050405020304" pitchFamily="18" charset="0"/>
                <a:cs typeface="Calibri"/>
              </a:rPr>
              <a:t>Υπό </a:t>
            </a:r>
            <a:r>
              <a:rPr lang="en-US" sz="1400" b="1" dirty="0" err="1">
                <a:effectLst/>
                <a:latin typeface="Calibri"/>
                <a:ea typeface="Times New Roman" panose="02020603050405020304" pitchFamily="18" charset="0"/>
                <a:cs typeface="Calibri"/>
              </a:rPr>
              <a:t>Δημοσ</a:t>
            </a:r>
            <a:r>
              <a:rPr lang="el-GR" sz="1400" b="1" dirty="0" err="1">
                <a:effectLst/>
                <a:latin typeface="Calibri"/>
                <a:ea typeface="Times New Roman" panose="02020603050405020304" pitchFamily="18" charset="0"/>
                <a:cs typeface="Calibri"/>
              </a:rPr>
              <a:t>ίε</a:t>
            </a:r>
            <a:r>
              <a:rPr lang="en-US" sz="1400" b="1" dirty="0" err="1">
                <a:effectLst/>
                <a:latin typeface="Calibri"/>
                <a:ea typeface="Times New Roman" panose="02020603050405020304" pitchFamily="18" charset="0"/>
                <a:cs typeface="Calibri"/>
              </a:rPr>
              <a:t>υση</a:t>
            </a:r>
            <a:r>
              <a:rPr lang="en-US" sz="1400" b="1" dirty="0">
                <a:effectLst/>
                <a:latin typeface="Calibri"/>
                <a:ea typeface="Times New Roman" panose="02020603050405020304" pitchFamily="18" charset="0"/>
                <a:cs typeface="Calibri"/>
              </a:rPr>
              <a:t>: </a:t>
            </a:r>
            <a:r>
              <a:rPr lang="en-US" sz="1400" b="0" dirty="0">
                <a:effectLst/>
                <a:latin typeface="Calibri"/>
                <a:ea typeface="Times New Roman" panose="02020603050405020304" pitchFamily="18" charset="0"/>
                <a:cs typeface="Calibri"/>
              </a:rPr>
              <a:t>“A non-destructive approach for pigments identification of the Byzantine wall paintings in the church of Saint </a:t>
            </a:r>
            <a:r>
              <a:rPr lang="en-US" sz="1400" b="0" dirty="0" err="1">
                <a:effectLst/>
                <a:latin typeface="Calibri"/>
                <a:ea typeface="Times New Roman" panose="02020603050405020304" pitchFamily="18" charset="0"/>
                <a:cs typeface="Calibri"/>
              </a:rPr>
              <a:t>Euphemianos</a:t>
            </a:r>
            <a:r>
              <a:rPr lang="en-US" sz="1400" b="0" dirty="0">
                <a:effectLst/>
                <a:latin typeface="Calibri"/>
                <a:ea typeface="Times New Roman" panose="02020603050405020304" pitchFamily="18" charset="0"/>
                <a:cs typeface="Calibri"/>
              </a:rPr>
              <a:t> in Cyprus”, </a:t>
            </a:r>
            <a:r>
              <a:rPr lang="en-US" sz="1400" b="0" dirty="0" err="1">
                <a:effectLst/>
                <a:latin typeface="Calibri"/>
                <a:ea typeface="Times New Roman" panose="02020603050405020304" pitchFamily="18" charset="0"/>
                <a:cs typeface="Calibri"/>
              </a:rPr>
              <a:t>Ganetsos</a:t>
            </a:r>
            <a:r>
              <a:rPr lang="en-US" sz="1400" b="0" dirty="0">
                <a:effectLst/>
                <a:latin typeface="Calibri"/>
                <a:ea typeface="Times New Roman" panose="02020603050405020304" pitchFamily="18" charset="0"/>
                <a:cs typeface="Calibri"/>
              </a:rPr>
              <a:t> Theodoros</a:t>
            </a:r>
            <a:r>
              <a:rPr lang="en-US" sz="1400" b="0" baseline="30000" dirty="0">
                <a:effectLst/>
                <a:latin typeface="Calibri"/>
                <a:ea typeface="Times New Roman" panose="02020603050405020304" pitchFamily="18" charset="0"/>
                <a:cs typeface="Calibri"/>
              </a:rPr>
              <a:t>1</a:t>
            </a:r>
            <a:r>
              <a:rPr lang="en-US" sz="1400" b="0" dirty="0">
                <a:effectLst/>
                <a:latin typeface="Calibri"/>
                <a:ea typeface="Times New Roman" panose="02020603050405020304" pitchFamily="18" charset="0"/>
                <a:cs typeface="Calibri"/>
              </a:rPr>
              <a:t>, </a:t>
            </a:r>
            <a:r>
              <a:rPr lang="en-US" sz="1400" b="1" u="sng" dirty="0">
                <a:effectLst/>
                <a:latin typeface="Calibri"/>
                <a:ea typeface="Times New Roman" panose="02020603050405020304" pitchFamily="18" charset="0"/>
                <a:cs typeface="Calibri"/>
              </a:rPr>
              <a:t>Romantzi Konstantina</a:t>
            </a:r>
            <a:r>
              <a:rPr lang="en-US" sz="1400" b="1" u="sng" baseline="30000" dirty="0">
                <a:effectLst/>
                <a:latin typeface="Calibri"/>
                <a:ea typeface="Times New Roman" panose="02020603050405020304" pitchFamily="18" charset="0"/>
                <a:cs typeface="Calibri"/>
              </a:rPr>
              <a:t>1</a:t>
            </a:r>
            <a:r>
              <a:rPr lang="en-US" sz="1400" b="0" dirty="0">
                <a:effectLst/>
                <a:latin typeface="Calibri"/>
                <a:ea typeface="Times New Roman" panose="02020603050405020304" pitchFamily="18" charset="0"/>
                <a:cs typeface="Calibri"/>
              </a:rPr>
              <a:t>, </a:t>
            </a:r>
            <a:r>
              <a:rPr lang="en-US" sz="1400" b="0" dirty="0" err="1">
                <a:effectLst/>
                <a:latin typeface="Calibri"/>
                <a:ea typeface="Times New Roman" panose="02020603050405020304" pitchFamily="18" charset="0"/>
                <a:cs typeface="Calibri"/>
              </a:rPr>
              <a:t>Papoytsidakis</a:t>
            </a:r>
            <a:r>
              <a:rPr lang="en-US" sz="1400" b="0" dirty="0">
                <a:effectLst/>
                <a:latin typeface="Calibri"/>
                <a:ea typeface="Times New Roman" panose="02020603050405020304" pitchFamily="18" charset="0"/>
                <a:cs typeface="Calibri"/>
              </a:rPr>
              <a:t> Michalis</a:t>
            </a:r>
            <a:r>
              <a:rPr lang="en-US" sz="1400" b="0" baseline="30000" dirty="0">
                <a:effectLst/>
                <a:latin typeface="Calibri"/>
                <a:ea typeface="Times New Roman" panose="02020603050405020304" pitchFamily="18" charset="0"/>
                <a:cs typeface="Calibri"/>
              </a:rPr>
              <a:t>1</a:t>
            </a:r>
            <a:r>
              <a:rPr lang="en-US" sz="1400" b="0" dirty="0">
                <a:effectLst/>
                <a:latin typeface="Calibri"/>
                <a:ea typeface="Times New Roman" panose="02020603050405020304" pitchFamily="18" charset="0"/>
                <a:cs typeface="Calibri"/>
              </a:rPr>
              <a:t>, Kyriakos Efstathiou</a:t>
            </a:r>
            <a:r>
              <a:rPr lang="en-US" sz="1400" b="0" baseline="30000" dirty="0">
                <a:effectLst/>
                <a:latin typeface="Calibri"/>
                <a:ea typeface="Times New Roman" panose="02020603050405020304" pitchFamily="18" charset="0"/>
                <a:cs typeface="Calibri"/>
              </a:rPr>
              <a:t>2</a:t>
            </a:r>
            <a:r>
              <a:rPr lang="en-US" sz="1400" b="0" dirty="0">
                <a:effectLst/>
                <a:latin typeface="Calibri"/>
                <a:ea typeface="Times New Roman" panose="02020603050405020304" pitchFamily="18" charset="0"/>
                <a:cs typeface="Calibri"/>
              </a:rPr>
              <a:t>, Thomas Nikidiotis</a:t>
            </a:r>
            <a:r>
              <a:rPr lang="en-US" sz="1400" b="0" baseline="30000" dirty="0">
                <a:effectLst/>
                <a:latin typeface="Calibri"/>
                <a:ea typeface="Times New Roman" panose="02020603050405020304" pitchFamily="18" charset="0"/>
                <a:cs typeface="Calibri"/>
              </a:rPr>
              <a:t>2</a:t>
            </a:r>
            <a:r>
              <a:rPr lang="en-US" sz="1400" b="0" dirty="0">
                <a:effectLst/>
                <a:latin typeface="Calibri"/>
                <a:ea typeface="Times New Roman" panose="02020603050405020304" pitchFamily="18" charset="0"/>
                <a:cs typeface="Calibri"/>
              </a:rPr>
              <a:t>, Georgiou Rafaella</a:t>
            </a:r>
            <a:r>
              <a:rPr lang="en-US" sz="1400" b="0" baseline="30000" dirty="0">
                <a:effectLst/>
                <a:latin typeface="Calibri"/>
                <a:ea typeface="Times New Roman" panose="02020603050405020304" pitchFamily="18" charset="0"/>
                <a:cs typeface="Calibri"/>
              </a:rPr>
              <a:t>2</a:t>
            </a:r>
            <a:r>
              <a:rPr lang="en-US" sz="1400" b="0" dirty="0">
                <a:effectLst/>
                <a:latin typeface="Calibri"/>
                <a:ea typeface="Times New Roman" panose="02020603050405020304" pitchFamily="18" charset="0"/>
                <a:cs typeface="Calibri"/>
              </a:rPr>
              <a:t>, Ioannides Marinos</a:t>
            </a:r>
            <a:r>
              <a:rPr lang="en-US" sz="1400" b="0" baseline="30000" dirty="0">
                <a:effectLst/>
                <a:latin typeface="Calibri"/>
                <a:ea typeface="Times New Roman" panose="02020603050405020304" pitchFamily="18" charset="0"/>
                <a:cs typeface="Calibri"/>
              </a:rPr>
              <a:t>2</a:t>
            </a:r>
            <a:r>
              <a:rPr lang="en-US" sz="1400" b="0" dirty="0">
                <a:effectLst/>
                <a:latin typeface="Calibri"/>
                <a:ea typeface="Times New Roman" panose="02020603050405020304" pitchFamily="18" charset="0"/>
                <a:cs typeface="Calibri"/>
              </a:rPr>
              <a:t>, </a:t>
            </a:r>
            <a:r>
              <a:rPr lang="en-US" sz="1400" b="0" dirty="0" err="1">
                <a:effectLst/>
                <a:latin typeface="Calibri"/>
                <a:ea typeface="Times New Roman" panose="02020603050405020304" pitchFamily="18" charset="0"/>
                <a:cs typeface="Calibri"/>
              </a:rPr>
              <a:t>Koukliotis</a:t>
            </a:r>
            <a:r>
              <a:rPr lang="en-US" sz="1400" b="0" dirty="0">
                <a:effectLst/>
                <a:latin typeface="Calibri"/>
                <a:ea typeface="Times New Roman" panose="02020603050405020304" pitchFamily="18" charset="0"/>
                <a:cs typeface="Calibri"/>
              </a:rPr>
              <a:t> Christos</a:t>
            </a:r>
            <a:r>
              <a:rPr lang="en-US" sz="1400" b="0" baseline="30000" dirty="0">
                <a:effectLst/>
                <a:latin typeface="Calibri"/>
                <a:ea typeface="Times New Roman" panose="02020603050405020304" pitchFamily="18" charset="0"/>
                <a:cs typeface="Calibri"/>
              </a:rPr>
              <a:t>3</a:t>
            </a:r>
            <a:r>
              <a:rPr lang="en-US" sz="1400" b="0" dirty="0">
                <a:effectLst/>
                <a:latin typeface="Calibri"/>
                <a:ea typeface="Times New Roman" panose="02020603050405020304" pitchFamily="18" charset="0"/>
                <a:cs typeface="Calibri"/>
              </a:rPr>
              <a:t>, Eliades Ioannis</a:t>
            </a:r>
            <a:r>
              <a:rPr lang="en-US" sz="1400" b="0" baseline="30000" dirty="0">
                <a:effectLst/>
                <a:latin typeface="Calibri"/>
                <a:ea typeface="Times New Roman" panose="02020603050405020304" pitchFamily="18" charset="0"/>
                <a:cs typeface="Calibri"/>
              </a:rPr>
              <a:t>3</a:t>
            </a:r>
            <a:r>
              <a:rPr lang="en-US" sz="1400" dirty="0">
                <a:latin typeface="Calibri"/>
                <a:ea typeface="Times New Roman" panose="02020603050405020304" pitchFamily="18" charset="0"/>
                <a:cs typeface="Calibri"/>
              </a:rPr>
              <a:t>, Springer journal</a:t>
            </a:r>
            <a:endParaRPr lang="en-US" sz="1400" baseline="30000" dirty="0">
              <a:effectLst/>
              <a:latin typeface="Calibri"/>
              <a:ea typeface="Times New Roman" panose="02020603050405020304" pitchFamily="18" charset="0"/>
              <a:cs typeface="Calibri"/>
            </a:endParaRPr>
          </a:p>
          <a:p>
            <a:pPr hangingPunct="0">
              <a:lnSpc>
                <a:spcPts val="1800"/>
              </a:lnSpc>
              <a:spcAft>
                <a:spcPts val="2400"/>
              </a:spcAft>
            </a:pPr>
            <a:r>
              <a:rPr lang="en-US" sz="1400" dirty="0">
                <a:latin typeface="Calibri"/>
                <a:ea typeface="Times New Roman" panose="02020603050405020304" pitchFamily="18" charset="0"/>
                <a:cs typeface="Calibri"/>
              </a:rPr>
              <a:t> </a:t>
            </a:r>
            <a:r>
              <a:rPr lang="en-US" sz="1400" b="0" dirty="0">
                <a:effectLst/>
                <a:latin typeface="Calibri"/>
                <a:ea typeface="Times New Roman" panose="02020603050405020304" pitchFamily="18" charset="0"/>
                <a:cs typeface="Calibri"/>
              </a:rPr>
              <a:t>“Holistic documentation of Cypriot ceramic zoomorphic rhyta dating to the Hellenistic Period” ,Efstathiou</a:t>
            </a:r>
            <a:r>
              <a:rPr lang="en-US" sz="1400" b="0" baseline="30000" dirty="0">
                <a:effectLst/>
                <a:latin typeface="Calibri"/>
                <a:ea typeface="Times New Roman" panose="02020603050405020304" pitchFamily="18" charset="0"/>
                <a:cs typeface="Calibri"/>
              </a:rPr>
              <a:t>1</a:t>
            </a:r>
            <a:r>
              <a:rPr lang="en-US" sz="1400" b="0" dirty="0">
                <a:effectLst/>
                <a:latin typeface="Calibri"/>
                <a:ea typeface="Times New Roman" panose="02020603050405020304" pitchFamily="18" charset="0"/>
                <a:cs typeface="Calibri"/>
              </a:rPr>
              <a:t>, K., Georgiou, R.</a:t>
            </a:r>
            <a:r>
              <a:rPr lang="en-US" sz="1400" b="0" baseline="30000" dirty="0">
                <a:effectLst/>
                <a:latin typeface="Calibri"/>
                <a:ea typeface="Times New Roman" panose="02020603050405020304" pitchFamily="18" charset="0"/>
                <a:cs typeface="Calibri"/>
              </a:rPr>
              <a:t>1</a:t>
            </a:r>
            <a:r>
              <a:rPr lang="en-US" sz="1400" b="0" dirty="0">
                <a:effectLst/>
                <a:latin typeface="Calibri"/>
                <a:ea typeface="Times New Roman" panose="02020603050405020304" pitchFamily="18" charset="0"/>
                <a:cs typeface="Calibri"/>
              </a:rPr>
              <a:t>, </a:t>
            </a:r>
            <a:r>
              <a:rPr lang="en-US" sz="1400" b="0" dirty="0" err="1">
                <a:effectLst/>
                <a:latin typeface="Calibri"/>
                <a:ea typeface="Times New Roman" panose="02020603050405020304" pitchFamily="18" charset="0"/>
                <a:cs typeface="Calibri"/>
              </a:rPr>
              <a:t>Nikidiotis</a:t>
            </a:r>
            <a:r>
              <a:rPr lang="en-US" sz="1400" b="0" dirty="0">
                <a:effectLst/>
                <a:latin typeface="Calibri"/>
                <a:ea typeface="Times New Roman" panose="02020603050405020304" pitchFamily="18" charset="0"/>
                <a:cs typeface="Calibri"/>
              </a:rPr>
              <a:t>, T.</a:t>
            </a:r>
            <a:r>
              <a:rPr lang="en-US" sz="1400" b="0" baseline="30000" dirty="0">
                <a:effectLst/>
                <a:latin typeface="Calibri"/>
                <a:ea typeface="Times New Roman" panose="02020603050405020304" pitchFamily="18" charset="0"/>
                <a:cs typeface="Calibri"/>
              </a:rPr>
              <a:t>1</a:t>
            </a:r>
            <a:r>
              <a:rPr lang="en-US" sz="1400" b="0" dirty="0">
                <a:effectLst/>
                <a:latin typeface="Calibri"/>
                <a:ea typeface="Times New Roman" panose="02020603050405020304" pitchFamily="18" charset="0"/>
                <a:cs typeface="Calibri"/>
              </a:rPr>
              <a:t>, Ioannides, M.</a:t>
            </a:r>
            <a:r>
              <a:rPr lang="en-US" sz="1400" b="0" baseline="30000" dirty="0">
                <a:effectLst/>
                <a:latin typeface="Calibri"/>
                <a:ea typeface="Times New Roman" panose="02020603050405020304" pitchFamily="18" charset="0"/>
                <a:cs typeface="Calibri"/>
              </a:rPr>
              <a:t> 1</a:t>
            </a:r>
            <a:r>
              <a:rPr lang="en-US" sz="1400" b="0" dirty="0">
                <a:effectLst/>
                <a:latin typeface="Calibri"/>
                <a:ea typeface="Times New Roman" panose="02020603050405020304" pitchFamily="18" charset="0"/>
                <a:cs typeface="Calibri"/>
              </a:rPr>
              <a:t>, </a:t>
            </a:r>
            <a:r>
              <a:rPr lang="en-US" sz="1400" b="0" dirty="0" err="1">
                <a:effectLst/>
                <a:latin typeface="Calibri"/>
                <a:ea typeface="Times New Roman" panose="02020603050405020304" pitchFamily="18" charset="0"/>
                <a:cs typeface="Calibri"/>
              </a:rPr>
              <a:t>Ganetsos</a:t>
            </a:r>
            <a:r>
              <a:rPr lang="en-US" sz="1400" b="0" dirty="0">
                <a:effectLst/>
                <a:latin typeface="Calibri"/>
                <a:ea typeface="Times New Roman" panose="02020603050405020304" pitchFamily="18" charset="0"/>
                <a:cs typeface="Calibri"/>
              </a:rPr>
              <a:t>, T.</a:t>
            </a:r>
            <a:r>
              <a:rPr lang="en-US" sz="1400" b="0" baseline="30000" dirty="0">
                <a:effectLst/>
                <a:latin typeface="Calibri"/>
                <a:ea typeface="Times New Roman" panose="02020603050405020304" pitchFamily="18" charset="0"/>
                <a:cs typeface="Calibri"/>
              </a:rPr>
              <a:t>2</a:t>
            </a:r>
            <a:r>
              <a:rPr lang="en-US" sz="1400" b="0" dirty="0">
                <a:effectLst/>
                <a:latin typeface="Calibri"/>
                <a:ea typeface="Times New Roman" panose="02020603050405020304" pitchFamily="18" charset="0"/>
                <a:cs typeface="Calibri"/>
              </a:rPr>
              <a:t>, </a:t>
            </a:r>
            <a:r>
              <a:rPr lang="en-US" sz="1400" b="1" u="sng" dirty="0" err="1">
                <a:effectLst/>
                <a:latin typeface="Calibri"/>
                <a:ea typeface="Times New Roman" panose="02020603050405020304" pitchFamily="18" charset="0"/>
                <a:cs typeface="Calibri"/>
              </a:rPr>
              <a:t>Romantzi</a:t>
            </a:r>
            <a:r>
              <a:rPr lang="en-US" sz="1400" b="1" u="sng" dirty="0">
                <a:effectLst/>
                <a:latin typeface="Calibri"/>
                <a:ea typeface="Times New Roman" panose="02020603050405020304" pitchFamily="18" charset="0"/>
                <a:cs typeface="Calibri"/>
              </a:rPr>
              <a:t>, K.</a:t>
            </a:r>
            <a:r>
              <a:rPr lang="en-US" sz="1400" b="0" baseline="30000" dirty="0">
                <a:effectLst/>
                <a:latin typeface="Calibri"/>
                <a:ea typeface="Times New Roman" panose="02020603050405020304" pitchFamily="18" charset="0"/>
                <a:cs typeface="Calibri"/>
              </a:rPr>
              <a:t>2</a:t>
            </a:r>
            <a:r>
              <a:rPr lang="en-US" sz="1400" b="0" dirty="0">
                <a:effectLst/>
                <a:latin typeface="Calibri"/>
                <a:ea typeface="Times New Roman" panose="02020603050405020304" pitchFamily="18" charset="0"/>
                <a:cs typeface="Calibri"/>
              </a:rPr>
              <a:t>, Papoytsidakis</a:t>
            </a:r>
            <a:r>
              <a:rPr lang="en-US" sz="1400" b="0" baseline="30000" dirty="0">
                <a:effectLst/>
                <a:latin typeface="Calibri"/>
                <a:ea typeface="Times New Roman" panose="02020603050405020304" pitchFamily="18" charset="0"/>
                <a:cs typeface="Calibri"/>
              </a:rPr>
              <a:t>2</a:t>
            </a:r>
            <a:r>
              <a:rPr lang="en-US" sz="1400" b="0" dirty="0">
                <a:effectLst/>
                <a:latin typeface="Calibri"/>
                <a:ea typeface="Times New Roman" panose="02020603050405020304" pitchFamily="18" charset="0"/>
                <a:cs typeface="Calibri"/>
              </a:rPr>
              <a:t>, M., Ioannou, L.</a:t>
            </a:r>
            <a:r>
              <a:rPr lang="en-US" sz="1400" b="0" baseline="30000" dirty="0">
                <a:effectLst/>
                <a:latin typeface="Calibri"/>
                <a:ea typeface="Times New Roman" panose="02020603050405020304" pitchFamily="18" charset="0"/>
                <a:cs typeface="Calibri"/>
              </a:rPr>
              <a:t>3</a:t>
            </a:r>
            <a:r>
              <a:rPr lang="en-US" sz="1400" b="0" dirty="0">
                <a:effectLst/>
                <a:latin typeface="Calibri"/>
                <a:ea typeface="Times New Roman" panose="02020603050405020304" pitchFamily="18" charset="0"/>
                <a:cs typeface="Calibri"/>
              </a:rPr>
              <a:t>, Kyriakou, M.</a:t>
            </a:r>
            <a:r>
              <a:rPr lang="en-US" sz="1400" b="0" baseline="30000" dirty="0">
                <a:effectLst/>
                <a:latin typeface="Calibri"/>
                <a:ea typeface="Times New Roman" panose="02020603050405020304" pitchFamily="18" charset="0"/>
                <a:cs typeface="Calibri"/>
              </a:rPr>
              <a:t> 3</a:t>
            </a:r>
            <a:r>
              <a:rPr lang="en-US" sz="1400" b="0" dirty="0">
                <a:effectLst/>
                <a:latin typeface="Calibri"/>
                <a:ea typeface="Times New Roman" panose="02020603050405020304" pitchFamily="18" charset="0"/>
                <a:cs typeface="Calibri"/>
              </a:rPr>
              <a:t>, </a:t>
            </a:r>
            <a:r>
              <a:rPr lang="en-US" sz="1400" b="0" dirty="0" err="1">
                <a:effectLst/>
                <a:latin typeface="Calibri"/>
                <a:ea typeface="Times New Roman" panose="02020603050405020304" pitchFamily="18" charset="0"/>
                <a:cs typeface="Calibri"/>
              </a:rPr>
              <a:t>Hadjichristodoulou</a:t>
            </a:r>
            <a:r>
              <a:rPr lang="en-US" sz="1400" b="0" dirty="0">
                <a:effectLst/>
                <a:latin typeface="Calibri"/>
                <a:ea typeface="Times New Roman" panose="02020603050405020304" pitchFamily="18" charset="0"/>
                <a:cs typeface="Calibri"/>
              </a:rPr>
              <a:t>, C.</a:t>
            </a:r>
            <a:r>
              <a:rPr lang="en-US" sz="1400" b="0" baseline="30000" dirty="0">
                <a:effectLst/>
                <a:latin typeface="Calibri"/>
                <a:ea typeface="Times New Roman" panose="02020603050405020304" pitchFamily="18" charset="0"/>
                <a:cs typeface="Calibri"/>
              </a:rPr>
              <a:t>4</a:t>
            </a:r>
            <a:r>
              <a:rPr lang="en-US" sz="1400" b="0" dirty="0">
                <a:effectLst/>
                <a:latin typeface="Calibri"/>
                <a:ea typeface="Times New Roman" panose="02020603050405020304" pitchFamily="18" charset="0"/>
                <a:cs typeface="Calibri"/>
              </a:rPr>
              <a:t> &amp; </a:t>
            </a:r>
            <a:r>
              <a:rPr lang="en-US" sz="1400" b="0" dirty="0" err="1">
                <a:effectLst/>
                <a:latin typeface="Calibri"/>
                <a:ea typeface="Times New Roman" panose="02020603050405020304" pitchFamily="18" charset="0"/>
                <a:cs typeface="Calibri"/>
              </a:rPr>
              <a:t>Siegkas</a:t>
            </a:r>
            <a:r>
              <a:rPr lang="en-US" sz="1400" b="0" dirty="0">
                <a:effectLst/>
                <a:latin typeface="Calibri"/>
                <a:ea typeface="Times New Roman" panose="02020603050405020304" pitchFamily="18" charset="0"/>
                <a:cs typeface="Calibri"/>
              </a:rPr>
              <a:t>, P.</a:t>
            </a:r>
            <a:r>
              <a:rPr lang="en-US" sz="1400" b="0" baseline="30000" dirty="0">
                <a:effectLst/>
                <a:latin typeface="Calibri"/>
                <a:ea typeface="Times New Roman" panose="02020603050405020304" pitchFamily="18" charset="0"/>
                <a:cs typeface="Calibri"/>
              </a:rPr>
              <a:t>5</a:t>
            </a:r>
            <a:r>
              <a:rPr lang="en-US" sz="1400" dirty="0">
                <a:ea typeface="+mn-lt"/>
                <a:cs typeface="+mn-lt"/>
              </a:rPr>
              <a:t>, Springer journal</a:t>
            </a:r>
            <a:endParaRPr lang="en-US" sz="1400" b="1" dirty="0">
              <a:latin typeface="Calibri"/>
              <a:ea typeface="Times New Roman" panose="02020603050405020304" pitchFamily="18" charset="0"/>
              <a:cs typeface="Calibri"/>
            </a:endParaRPr>
          </a:p>
          <a:p>
            <a:pPr hangingPunct="0">
              <a:lnSpc>
                <a:spcPts val="1800"/>
              </a:lnSpc>
              <a:spcAft>
                <a:spcPts val="2400"/>
              </a:spcAft>
            </a:pPr>
            <a:r>
              <a:rPr lang="el-GR" sz="1400" b="1" dirty="0">
                <a:effectLst/>
                <a:latin typeface="Calibri"/>
                <a:ea typeface="Calibri" panose="020F0502020204030204" pitchFamily="34" charset="0"/>
                <a:cs typeface="Times New Roman"/>
              </a:rPr>
              <a:t>Υπό Κρίση</a:t>
            </a:r>
            <a:r>
              <a:rPr lang="en-US" sz="1400" b="1" dirty="0">
                <a:effectLst/>
                <a:latin typeface="Calibri"/>
                <a:ea typeface="Calibri" panose="020F0502020204030204" pitchFamily="34" charset="0"/>
                <a:cs typeface="Times New Roman"/>
              </a:rPr>
              <a:t>: </a:t>
            </a:r>
            <a:r>
              <a:rPr lang="en-US" sz="1400" dirty="0">
                <a:solidFill>
                  <a:srgbClr val="000000"/>
                </a:solidFill>
                <a:effectLst/>
                <a:latin typeface="Calibri"/>
                <a:ea typeface="Calibri" panose="020F0502020204030204" pitchFamily="34" charset="0"/>
                <a:cs typeface="Calibri"/>
              </a:rPr>
              <a:t> “ Analysis of pigments palette attributes to Theophilos </a:t>
            </a:r>
            <a:r>
              <a:rPr lang="en-US" sz="1400" dirty="0" err="1">
                <a:solidFill>
                  <a:srgbClr val="000000"/>
                </a:solidFill>
                <a:effectLst/>
                <a:latin typeface="Calibri"/>
                <a:ea typeface="Calibri" panose="020F0502020204030204" pitchFamily="34" charset="0"/>
                <a:cs typeface="Calibri"/>
              </a:rPr>
              <a:t>Chatzimichael</a:t>
            </a:r>
            <a:r>
              <a:rPr lang="en-US" sz="1400" dirty="0">
                <a:solidFill>
                  <a:srgbClr val="000000"/>
                </a:solidFill>
                <a:effectLst/>
                <a:latin typeface="Calibri"/>
                <a:ea typeface="Calibri" panose="020F0502020204030204" pitchFamily="34" charset="0"/>
                <a:cs typeface="Calibri"/>
              </a:rPr>
              <a:t> from wall paintings in the House of Kontos (Theophilos Museum)”, </a:t>
            </a:r>
            <a:r>
              <a:rPr lang="en-US" sz="1400" b="1" u="sng" dirty="0">
                <a:solidFill>
                  <a:srgbClr val="000000"/>
                </a:solidFill>
                <a:effectLst/>
                <a:latin typeface="Calibri"/>
                <a:ea typeface="Calibri" panose="020F0502020204030204" pitchFamily="34" charset="0"/>
                <a:cs typeface="Calibri"/>
              </a:rPr>
              <a:t>Romantzi Konstantina</a:t>
            </a:r>
            <a:r>
              <a:rPr lang="en-US" sz="1400" dirty="0">
                <a:solidFill>
                  <a:srgbClr val="000000"/>
                </a:solidFill>
                <a:effectLst/>
                <a:latin typeface="Calibri"/>
                <a:ea typeface="Calibri" panose="020F0502020204030204" pitchFamily="34" charset="0"/>
                <a:cs typeface="Calibri"/>
              </a:rPr>
              <a:t>, </a:t>
            </a:r>
            <a:r>
              <a:rPr lang="en-US" sz="1400" dirty="0" err="1">
                <a:solidFill>
                  <a:srgbClr val="000000"/>
                </a:solidFill>
                <a:effectLst/>
                <a:latin typeface="Calibri"/>
                <a:ea typeface="Calibri" panose="020F0502020204030204" pitchFamily="34" charset="0"/>
                <a:cs typeface="Calibri"/>
              </a:rPr>
              <a:t>Ganetsos</a:t>
            </a:r>
            <a:r>
              <a:rPr lang="en-US" sz="1400" dirty="0">
                <a:solidFill>
                  <a:srgbClr val="000000"/>
                </a:solidFill>
                <a:effectLst/>
                <a:latin typeface="Calibri"/>
                <a:ea typeface="Calibri" panose="020F0502020204030204" pitchFamily="34" charset="0"/>
                <a:cs typeface="Calibri"/>
              </a:rPr>
              <a:t> Theodore in the </a:t>
            </a:r>
            <a:r>
              <a:rPr lang="en-US" sz="1400" b="0" i="0" dirty="0">
                <a:solidFill>
                  <a:srgbClr val="242424"/>
                </a:solidFill>
                <a:effectLst/>
                <a:latin typeface="Calibri"/>
                <a:cs typeface="Calibri"/>
              </a:rPr>
              <a:t> journal IANSA (</a:t>
            </a:r>
            <a:r>
              <a:rPr lang="en-US" sz="1400" b="0" i="0" dirty="0" err="1">
                <a:solidFill>
                  <a:srgbClr val="242424"/>
                </a:solidFill>
                <a:effectLst/>
                <a:latin typeface="Calibri"/>
                <a:cs typeface="Calibri"/>
              </a:rPr>
              <a:t>Interdisciplinaria</a:t>
            </a:r>
            <a:r>
              <a:rPr lang="en-US" sz="1400" b="0" i="0" dirty="0">
                <a:solidFill>
                  <a:srgbClr val="242424"/>
                </a:solidFill>
                <a:effectLst/>
                <a:latin typeface="Calibri"/>
                <a:cs typeface="Calibri"/>
              </a:rPr>
              <a:t> </a:t>
            </a:r>
            <a:r>
              <a:rPr lang="en-US" sz="1400" b="0" i="0" dirty="0" err="1">
                <a:solidFill>
                  <a:srgbClr val="242424"/>
                </a:solidFill>
                <a:effectLst/>
                <a:latin typeface="Calibri"/>
                <a:cs typeface="Calibri"/>
              </a:rPr>
              <a:t>Archaeologica</a:t>
            </a:r>
            <a:r>
              <a:rPr lang="en-US" sz="1400" b="0" i="0" dirty="0">
                <a:solidFill>
                  <a:srgbClr val="242424"/>
                </a:solidFill>
                <a:effectLst/>
                <a:latin typeface="Calibri"/>
                <a:cs typeface="Calibri"/>
              </a:rPr>
              <a:t> Natural Sciences in Archaeology) special issue in February 2023.</a:t>
            </a:r>
            <a:r>
              <a:rPr lang="en-US" sz="1400" dirty="0">
                <a:solidFill>
                  <a:srgbClr val="242424"/>
                </a:solidFill>
                <a:latin typeface="Calibri"/>
                <a:cs typeface="Calibri"/>
              </a:rPr>
              <a:t> </a:t>
            </a:r>
            <a:endParaRPr lang="el-GR" sz="14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xmlns="" val="289562214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739335" cy="720080"/>
          </a:xfrm>
        </p:spPr>
        <p:txBody>
          <a:bodyPr/>
          <a:lstStyle/>
          <a:p>
            <a:pPr>
              <a:lnSpc>
                <a:spcPct val="150000"/>
              </a:lnSpc>
            </a:pPr>
            <a:r>
              <a:rPr lang="el-GR" dirty="0"/>
              <a:t>Επόμενα ερευνητικά βήματα</a:t>
            </a:r>
          </a:p>
        </p:txBody>
      </p:sp>
      <p:sp>
        <p:nvSpPr>
          <p:cNvPr id="3" name="Tijdelijke aanduiding voor verticale tekst 2"/>
          <p:cNvSpPr>
            <a:spLocks noGrp="1"/>
          </p:cNvSpPr>
          <p:nvPr>
            <p:ph type="body" orient="vert" idx="1"/>
          </p:nvPr>
        </p:nvSpPr>
        <p:spPr>
          <a:xfrm>
            <a:off x="179512" y="1556792"/>
            <a:ext cx="8199785" cy="4563888"/>
          </a:xfrm>
        </p:spPr>
        <p:txBody>
          <a:bodyPr>
            <a:normAutofit/>
          </a:bodyPr>
          <a:lstStyle/>
          <a:p>
            <a:pPr marL="342900" indent="-342900">
              <a:lnSpc>
                <a:spcPct val="150000"/>
              </a:lnSpc>
              <a:buFont typeface="Arial" panose="020B0604020202020204" pitchFamily="34" charset="0"/>
              <a:buChar char="•"/>
            </a:pPr>
            <a:endParaRPr lang="el-GR" sz="1400" dirty="0"/>
          </a:p>
          <a:p>
            <a:pPr marL="342900" indent="-342900">
              <a:lnSpc>
                <a:spcPct val="150000"/>
              </a:lnSpc>
              <a:buFont typeface="Arial" panose="020B0604020202020204" pitchFamily="34" charset="0"/>
              <a:buChar char="•"/>
            </a:pPr>
            <a:endParaRPr lang="el-GR" sz="1400" dirty="0"/>
          </a:p>
          <a:p>
            <a:pPr marL="342900" indent="-342900">
              <a:lnSpc>
                <a:spcPct val="150000"/>
              </a:lnSpc>
              <a:buFont typeface="Arial" panose="020B0604020202020204" pitchFamily="34" charset="0"/>
              <a:buChar char="•"/>
            </a:pPr>
            <a:endParaRPr lang="el-GR" sz="1400" dirty="0"/>
          </a:p>
          <a:p>
            <a:pPr marL="0" indent="0">
              <a:buNone/>
            </a:pPr>
            <a:endParaRPr lang="en-US" sz="1400" dirty="0"/>
          </a:p>
        </p:txBody>
      </p:sp>
      <p:sp>
        <p:nvSpPr>
          <p:cNvPr id="6" name="TextBox 5">
            <a:extLst>
              <a:ext uri="{FF2B5EF4-FFF2-40B4-BE49-F238E27FC236}">
                <a16:creationId xmlns:a16="http://schemas.microsoft.com/office/drawing/2014/main" xmlns="" id="{09AFC806-AEC1-F3D8-6CF9-2A4375C07572}"/>
              </a:ext>
            </a:extLst>
          </p:cNvPr>
          <p:cNvSpPr txBox="1"/>
          <p:nvPr/>
        </p:nvSpPr>
        <p:spPr>
          <a:xfrm>
            <a:off x="402405" y="1556792"/>
            <a:ext cx="6455595" cy="265527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Αίτηση για μετρήσεις στον </a:t>
            </a:r>
            <a:r>
              <a:rPr lang="el-GR" dirty="0">
                <a:latin typeface="Calibri" panose="020F0502020204030204" pitchFamily="34" charset="0"/>
                <a:ea typeface="Calibri" panose="020F0502020204030204" pitchFamily="34" charset="0"/>
                <a:cs typeface="Times New Roman" panose="02020603050405020304" pitchFamily="18" charset="0"/>
              </a:rPr>
              <a:t>ιερό ναό των </a:t>
            </a:r>
            <a:r>
              <a:rPr lang="el-GR" dirty="0" err="1">
                <a:latin typeface="Calibri" panose="020F0502020204030204" pitchFamily="34" charset="0"/>
                <a:ea typeface="Calibri" panose="020F0502020204030204" pitchFamily="34" charset="0"/>
                <a:cs typeface="Times New Roman" panose="02020603050405020304" pitchFamily="18" charset="0"/>
              </a:rPr>
              <a:t>Εισοδίων</a:t>
            </a:r>
            <a:r>
              <a:rPr lang="el-GR" dirty="0">
                <a:latin typeface="Calibri" panose="020F0502020204030204" pitchFamily="34" charset="0"/>
                <a:ea typeface="Calibri" panose="020F0502020204030204" pitchFamily="34" charset="0"/>
                <a:cs typeface="Times New Roman" panose="02020603050405020304" pitchFamily="18" charset="0"/>
              </a:rPr>
              <a:t> της Θεοτόκου, γνωστός ως </a:t>
            </a:r>
            <a:r>
              <a:rPr lang="el-GR" dirty="0" err="1">
                <a:latin typeface="Calibri" panose="020F0502020204030204" pitchFamily="34" charset="0"/>
                <a:ea typeface="Calibri" panose="020F0502020204030204" pitchFamily="34" charset="0"/>
                <a:cs typeface="Times New Roman" panose="02020603050405020304" pitchFamily="18" charset="0"/>
              </a:rPr>
              <a:t>Καπνικαρέα</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για να μελετηθούν οι τοιχογραφίες του Φώτη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Κόντογλου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(12/2022)</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Αίτηση για μετρήσεις στον Ναό Ζωοδόχου Πηγής, Παιανία, για μελέτη τοιχογραφιών Φώτη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Κόντογλου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στην Πλατυτέρα. (12/2022)</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Μελέτη Αγιογραφιών Σπύρου Παπαλουκά, καθώς και σε δύο από τους πίνακες του ζωγράφου Νίκου Εγγονόπουλου (2/2023</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0447545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Χρονοδιάγραμμα </a:t>
            </a:r>
          </a:p>
        </p:txBody>
      </p:sp>
    </p:spTree>
    <p:extLst>
      <p:ext uri="{BB962C8B-B14F-4D97-AF65-F5344CB8AC3E}">
        <p14:creationId xmlns:p14="http://schemas.microsoft.com/office/powerpoint/2010/main" xmlns="" val="51244039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Χρονοδιάγραμμα </a:t>
            </a:r>
          </a:p>
        </p:txBody>
      </p:sp>
    </p:spTree>
    <p:extLst>
      <p:ext uri="{BB962C8B-B14F-4D97-AF65-F5344CB8AC3E}">
        <p14:creationId xmlns:p14="http://schemas.microsoft.com/office/powerpoint/2010/main" xmlns="" val="270260436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739335" cy="720080"/>
          </a:xfrm>
        </p:spPr>
        <p:txBody>
          <a:bodyPr/>
          <a:lstStyle/>
          <a:p>
            <a:pPr>
              <a:lnSpc>
                <a:spcPct val="150000"/>
              </a:lnSpc>
            </a:pPr>
            <a:r>
              <a:rPr lang="el-GR" dirty="0"/>
              <a:t>Ευχαριστίες</a:t>
            </a:r>
          </a:p>
        </p:txBody>
      </p:sp>
      <p:sp>
        <p:nvSpPr>
          <p:cNvPr id="3" name="Tijdelijke aanduiding voor verticale tekst 2"/>
          <p:cNvSpPr>
            <a:spLocks noGrp="1"/>
          </p:cNvSpPr>
          <p:nvPr>
            <p:ph type="body" orient="vert" idx="1"/>
          </p:nvPr>
        </p:nvSpPr>
        <p:spPr>
          <a:xfrm>
            <a:off x="2111209" y="4954284"/>
            <a:ext cx="4393211" cy="751517"/>
          </a:xfrm>
        </p:spPr>
        <p:txBody>
          <a:bodyPr>
            <a:normAutofit/>
          </a:bodyPr>
          <a:lstStyle/>
          <a:p>
            <a:pPr marL="342900" indent="-342900">
              <a:lnSpc>
                <a:spcPct val="150000"/>
              </a:lnSpc>
              <a:buFont typeface="Arial" panose="020B0604020202020204" pitchFamily="34" charset="0"/>
              <a:buChar char="•"/>
            </a:pPr>
            <a:endParaRPr lang="el-GR" sz="1400" dirty="0"/>
          </a:p>
          <a:p>
            <a:pPr marL="342900" indent="-342900">
              <a:lnSpc>
                <a:spcPct val="150000"/>
              </a:lnSpc>
              <a:buFont typeface="Arial" panose="020B0604020202020204" pitchFamily="34" charset="0"/>
              <a:buChar char="•"/>
            </a:pPr>
            <a:endParaRPr lang="el-GR" sz="1400" dirty="0"/>
          </a:p>
          <a:p>
            <a:pPr marL="342900" indent="-342900">
              <a:lnSpc>
                <a:spcPct val="150000"/>
              </a:lnSpc>
              <a:buFont typeface="Arial" panose="020B0604020202020204" pitchFamily="34" charset="0"/>
              <a:buChar char="•"/>
            </a:pPr>
            <a:endParaRPr lang="el-GR" sz="1400" dirty="0"/>
          </a:p>
          <a:p>
            <a:pPr marL="0" indent="0">
              <a:buNone/>
            </a:pPr>
            <a:endParaRPr lang="en-US" sz="1400" dirty="0"/>
          </a:p>
        </p:txBody>
      </p:sp>
      <p:sp>
        <p:nvSpPr>
          <p:cNvPr id="6" name="TextBox 5">
            <a:extLst>
              <a:ext uri="{FF2B5EF4-FFF2-40B4-BE49-F238E27FC236}">
                <a16:creationId xmlns:a16="http://schemas.microsoft.com/office/drawing/2014/main" xmlns="" id="{09AFC806-AEC1-F3D8-6CF9-2A4375C07572}"/>
              </a:ext>
            </a:extLst>
          </p:cNvPr>
          <p:cNvSpPr txBox="1"/>
          <p:nvPr/>
        </p:nvSpPr>
        <p:spPr>
          <a:xfrm>
            <a:off x="404607" y="1414191"/>
            <a:ext cx="4899095" cy="2655279"/>
          </a:xfrm>
          <a:prstGeom prst="rect">
            <a:avLst/>
          </a:prstGeom>
          <a:noFill/>
        </p:spPr>
        <p:txBody>
          <a:bodyPr wrap="square">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Στον ΕΛΚΕ για την χρηματοδότηση της Υπ. Διδάκτορος Κωνσταντίνας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Ρωμαντζή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το έτος 2021-2022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Οι μετρήσεις στο εξωτερικό και οι μετακινήσεις σε συνέδρια γίνονται μέσω του προγράμματος </a:t>
            </a:r>
            <a:r>
              <a:rPr lang="en-US" dirty="0">
                <a:latin typeface="Calibri" panose="020F0502020204030204" pitchFamily="34" charset="0"/>
                <a:ea typeface="Calibri" panose="020F0502020204030204" pitchFamily="34" charset="0"/>
                <a:cs typeface="Times New Roman" panose="02020603050405020304" pitchFamily="18" charset="0"/>
              </a:rPr>
              <a:t>Erasmus+</a:t>
            </a:r>
          </a:p>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Η κάλυψη των εξόδων στην Κύπρο έγινε από το Τεχνολογικό Πανεπιστήμιο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Image preview">
            <a:extLst>
              <a:ext uri="{FF2B5EF4-FFF2-40B4-BE49-F238E27FC236}">
                <a16:creationId xmlns:a16="http://schemas.microsoft.com/office/drawing/2014/main" xmlns="" id="{BB1C10AB-C7B0-605E-2798-E8C05648603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26991" y="1415415"/>
            <a:ext cx="3312368" cy="2484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796449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2"/>
          </p:nvPr>
        </p:nvSpPr>
        <p:spPr>
          <a:xfrm>
            <a:off x="2" y="4"/>
            <a:ext cx="9144001" cy="4509117"/>
          </a:xfrm>
        </p:spPr>
        <p:txBody>
          <a:bodyPr/>
          <a:lstStyle/>
          <a:p>
            <a:endParaRPr lang="en-US" dirty="0"/>
          </a:p>
        </p:txBody>
      </p:sp>
      <p:sp>
        <p:nvSpPr>
          <p:cNvPr id="6" name="Titel 5"/>
          <p:cNvSpPr>
            <a:spLocks noGrp="1"/>
          </p:cNvSpPr>
          <p:nvPr>
            <p:ph type="title"/>
          </p:nvPr>
        </p:nvSpPr>
        <p:spPr/>
        <p:txBody>
          <a:bodyPr/>
          <a:lstStyle/>
          <a:p>
            <a:r>
              <a:rPr lang="el-GR" dirty="0"/>
              <a:t>Τέλος παρουσίασης </a:t>
            </a:r>
            <a:endParaRPr lang="en-US"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6" y="3429002"/>
            <a:ext cx="3456481" cy="882485"/>
          </a:xfrm>
          <a:prstGeom prst="rect">
            <a:avLst/>
          </a:prstGeom>
        </p:spPr>
      </p:pic>
      <p:sp>
        <p:nvSpPr>
          <p:cNvPr id="7" name="Titel 3"/>
          <p:cNvSpPr txBox="1">
            <a:spLocks/>
          </p:cNvSpPr>
          <p:nvPr/>
        </p:nvSpPr>
        <p:spPr>
          <a:xfrm>
            <a:off x="31384" y="4540743"/>
            <a:ext cx="8964487" cy="1405996"/>
          </a:xfrm>
          <a:prstGeom prst="rect">
            <a:avLst/>
          </a:prstGeom>
        </p:spPr>
        <p:txBody>
          <a:bodyPr vert="horz" lIns="0" tIns="0" rIns="0" bIns="0" rtlCol="0" anchor="ctr">
            <a:noAutofit/>
          </a:bodyPr>
          <a:lstStyle>
            <a:lvl1pPr algn="l" defTabSz="685434" rtl="0" eaLnBrk="1" latinLnBrk="0" hangingPunct="1">
              <a:spcBef>
                <a:spcPct val="0"/>
              </a:spcBef>
              <a:buNone/>
              <a:defRPr sz="4800" b="1" i="0" kern="1200" baseline="0">
                <a:solidFill>
                  <a:schemeClr val="bg1"/>
                </a:solidFill>
                <a:latin typeface="+mj-lt"/>
                <a:ea typeface="+mj-ea"/>
                <a:cs typeface="+mj-cs"/>
              </a:defRPr>
            </a:lvl1pPr>
          </a:lstStyle>
          <a:p>
            <a:pPr algn="ctr"/>
            <a:r>
              <a:rPr lang="el-GR" sz="2000" dirty="0">
                <a:solidFill>
                  <a:srgbClr val="002060"/>
                </a:solidFill>
              </a:rPr>
              <a:t>«Κοινωνικοπολιτική ανάλυση και συγκριτική μελέτη της Γενιάς του ’30. </a:t>
            </a:r>
          </a:p>
          <a:p>
            <a:pPr algn="ctr"/>
            <a:r>
              <a:rPr lang="el-GR" sz="2000" dirty="0">
                <a:solidFill>
                  <a:srgbClr val="002060"/>
                </a:solidFill>
              </a:rPr>
              <a:t>Η περίπτωση των Φώτη  </a:t>
            </a:r>
            <a:r>
              <a:rPr lang="el-GR" sz="2000" dirty="0" err="1">
                <a:solidFill>
                  <a:srgbClr val="002060"/>
                </a:solidFill>
              </a:rPr>
              <a:t>Κόντογλου</a:t>
            </a:r>
            <a:r>
              <a:rPr lang="el-GR" sz="2000" dirty="0">
                <a:solidFill>
                  <a:srgbClr val="002060"/>
                </a:solidFill>
              </a:rPr>
              <a:t> και Γεώργιου Γουναρόπουλου. </a:t>
            </a:r>
          </a:p>
          <a:p>
            <a:pPr algn="ctr"/>
            <a:r>
              <a:rPr lang="el-GR" sz="2000" dirty="0">
                <a:solidFill>
                  <a:srgbClr val="002060"/>
                </a:solidFill>
              </a:rPr>
              <a:t>Ανάλυση και μελέτη του χρώματος στο έργο τους με  </a:t>
            </a:r>
            <a:r>
              <a:rPr lang="el-GR" sz="2000" dirty="0" err="1">
                <a:solidFill>
                  <a:srgbClr val="002060"/>
                </a:solidFill>
              </a:rPr>
              <a:t>αρχαιομετρικές</a:t>
            </a:r>
            <a:r>
              <a:rPr lang="el-GR" sz="2000" dirty="0">
                <a:solidFill>
                  <a:srgbClr val="002060"/>
                </a:solidFill>
              </a:rPr>
              <a:t> προσεγγίσεις»</a:t>
            </a:r>
            <a:endParaRPr lang="en-US" sz="2000" dirty="0">
              <a:solidFill>
                <a:srgbClr val="002060"/>
              </a:solidFill>
            </a:endParaRPr>
          </a:p>
        </p:txBody>
      </p:sp>
      <p:sp>
        <p:nvSpPr>
          <p:cNvPr id="8" name="Tijdelijke aanduiding voor tekst 4"/>
          <p:cNvSpPr txBox="1">
            <a:spLocks/>
          </p:cNvSpPr>
          <p:nvPr/>
        </p:nvSpPr>
        <p:spPr>
          <a:xfrm>
            <a:off x="31385" y="5946738"/>
            <a:ext cx="8964487" cy="393700"/>
          </a:xfrm>
          <a:prstGeom prst="rect">
            <a:avLst/>
          </a:prstGeom>
        </p:spPr>
        <p:txBody>
          <a:bodyPr>
            <a:noAutofit/>
          </a:bodyPr>
          <a:lst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400" kern="1200">
                <a:solidFill>
                  <a:schemeClr val="bg2">
                    <a:lumMod val="50000"/>
                  </a:schemeClr>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600" kern="1200" baseline="0">
                <a:solidFill>
                  <a:schemeClr val="bg2">
                    <a:lumMod val="50000"/>
                  </a:schemeClr>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600" b="1" kern="1200">
                <a:solidFill>
                  <a:schemeClr val="bg2">
                    <a:lumMod val="50000"/>
                  </a:schemeClr>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400" kern="1200">
                <a:solidFill>
                  <a:schemeClr val="bg2">
                    <a:lumMod val="50000"/>
                  </a:schemeClr>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9pPr>
          </a:lstStyle>
          <a:p>
            <a:pPr marL="0" indent="0">
              <a:buNone/>
            </a:pPr>
            <a:r>
              <a:rPr lang="el-GR" sz="2400" dirty="0">
                <a:solidFill>
                  <a:srgbClr val="002060"/>
                </a:solidFill>
              </a:rPr>
              <a:t>Ονοματεπώνυμο Υπ. Διδάκτορα: ΚΩΝΣΤΑΝΤΙΝΑ ΡΩΜΑΝΤΖΗ </a:t>
            </a:r>
            <a:endParaRPr lang="en-US" sz="2400" dirty="0">
              <a:solidFill>
                <a:srgbClr val="002060"/>
              </a:solidFill>
            </a:endParaRPr>
          </a:p>
        </p:txBody>
      </p:sp>
      <p:sp>
        <p:nvSpPr>
          <p:cNvPr id="9" name="Tijdelijke aanduiding voor datum 12"/>
          <p:cNvSpPr txBox="1">
            <a:spLocks/>
          </p:cNvSpPr>
          <p:nvPr/>
        </p:nvSpPr>
        <p:spPr>
          <a:xfrm>
            <a:off x="2334745" y="2413612"/>
            <a:ext cx="6598476" cy="394127"/>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b="1" u="sng" dirty="0"/>
              <a:t> Ετήσια Έκθεση Προόδου ΕΛΚΕ - </a:t>
            </a:r>
            <a:r>
              <a:rPr lang="el-GR" sz="2400" b="1" u="sng" dirty="0" err="1"/>
              <a:t>Πα.Δ.Α</a:t>
            </a:r>
            <a:r>
              <a:rPr lang="el-GR" sz="2400" b="1" u="sng" dirty="0"/>
              <a:t>.</a:t>
            </a:r>
            <a:endParaRPr lang="en-US" sz="2400" b="1" u="sng" dirty="0"/>
          </a:p>
        </p:txBody>
      </p:sp>
    </p:spTree>
    <p:extLst>
      <p:ext uri="{BB962C8B-B14F-4D97-AF65-F5344CB8AC3E}">
        <p14:creationId xmlns:p14="http://schemas.microsoft.com/office/powerpoint/2010/main" xmlns="" val="25268358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Περιεχόμενα</a:t>
            </a:r>
            <a:endParaRPr lang="en-US" dirty="0"/>
          </a:p>
        </p:txBody>
      </p:sp>
      <p:sp>
        <p:nvSpPr>
          <p:cNvPr id="3" name="Tijdelijke aanduiding voor verticale tekst 2"/>
          <p:cNvSpPr>
            <a:spLocks noGrp="1"/>
          </p:cNvSpPr>
          <p:nvPr>
            <p:ph type="body" orient="vert" idx="1"/>
          </p:nvPr>
        </p:nvSpPr>
        <p:spPr>
          <a:xfrm>
            <a:off x="404667" y="1252836"/>
            <a:ext cx="8055767" cy="4795836"/>
          </a:xfrm>
        </p:spPr>
        <p:txBody>
          <a:bodyPr>
            <a:normAutofit/>
          </a:bodyPr>
          <a:lstStyle/>
          <a:p>
            <a:pPr>
              <a:lnSpc>
                <a:spcPct val="150000"/>
              </a:lnSpc>
            </a:pPr>
            <a:r>
              <a:rPr lang="el-GR" dirty="0"/>
              <a:t>Στόχος και αντικείμενο διδακτορικής έρευνας</a:t>
            </a:r>
          </a:p>
          <a:p>
            <a:pPr>
              <a:lnSpc>
                <a:spcPct val="150000"/>
              </a:lnSpc>
            </a:pPr>
            <a:r>
              <a:rPr lang="el-GR" dirty="0"/>
              <a:t>Αναφορά προόδου</a:t>
            </a:r>
          </a:p>
          <a:p>
            <a:pPr>
              <a:lnSpc>
                <a:spcPct val="150000"/>
              </a:lnSpc>
            </a:pPr>
            <a:r>
              <a:rPr lang="el-GR" dirty="0"/>
              <a:t>Αρχικά αποτελέσματα</a:t>
            </a:r>
            <a:r>
              <a:rPr lang="en-US" dirty="0"/>
              <a:t> </a:t>
            </a:r>
            <a:r>
              <a:rPr lang="el-GR" dirty="0"/>
              <a:t>(πίνακες, σχήματα, εικόνες, διαγράμματα)</a:t>
            </a:r>
          </a:p>
          <a:p>
            <a:pPr>
              <a:lnSpc>
                <a:spcPct val="150000"/>
              </a:lnSpc>
            </a:pPr>
            <a:r>
              <a:rPr lang="el-GR" dirty="0"/>
              <a:t>Πιθανά προβλήματα που αντιμετωπίστηκαν </a:t>
            </a:r>
          </a:p>
          <a:p>
            <a:pPr>
              <a:lnSpc>
                <a:spcPct val="150000"/>
              </a:lnSpc>
            </a:pPr>
            <a:r>
              <a:rPr lang="el-GR" dirty="0"/>
              <a:t>Δημοσιεύσεις / συμμετοχή σε συνέδρια </a:t>
            </a:r>
            <a:endParaRPr lang="en-US" dirty="0"/>
          </a:p>
          <a:p>
            <a:pPr>
              <a:lnSpc>
                <a:spcPct val="150000"/>
              </a:lnSpc>
            </a:pPr>
            <a:r>
              <a:rPr lang="el-GR" dirty="0"/>
              <a:t>Επόμενα ερευνητικά βήματα</a:t>
            </a:r>
          </a:p>
          <a:p>
            <a:pPr>
              <a:lnSpc>
                <a:spcPct val="150000"/>
              </a:lnSpc>
            </a:pPr>
            <a:r>
              <a:rPr lang="el-GR" dirty="0"/>
              <a:t>Χρονοδιάγραμμα</a:t>
            </a:r>
          </a:p>
          <a:p>
            <a:pPr marL="0" indent="0">
              <a:lnSpc>
                <a:spcPct val="150000"/>
              </a:lnSpc>
              <a:buNone/>
            </a:pPr>
            <a:endParaRPr lang="en-US" dirty="0"/>
          </a:p>
        </p:txBody>
      </p:sp>
    </p:spTree>
    <p:extLst>
      <p:ext uri="{BB962C8B-B14F-4D97-AF65-F5344CB8AC3E}">
        <p14:creationId xmlns:p14="http://schemas.microsoft.com/office/powerpoint/2010/main" xmlns="" val="166210502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739335" cy="720080"/>
          </a:xfrm>
        </p:spPr>
        <p:txBody>
          <a:bodyPr/>
          <a:lstStyle/>
          <a:p>
            <a:r>
              <a:rPr lang="el-GR" dirty="0"/>
              <a:t>Στόχος και αντικείμενο διδακτορικής διατριβής</a:t>
            </a:r>
          </a:p>
        </p:txBody>
      </p:sp>
      <p:sp>
        <p:nvSpPr>
          <p:cNvPr id="3" name="Tijdelijke aanduiding voor verticale tekst 2"/>
          <p:cNvSpPr>
            <a:spLocks noGrp="1"/>
          </p:cNvSpPr>
          <p:nvPr>
            <p:ph type="body" orient="vert" idx="1"/>
          </p:nvPr>
        </p:nvSpPr>
        <p:spPr>
          <a:xfrm>
            <a:off x="404667" y="1628800"/>
            <a:ext cx="8343799" cy="4419872"/>
          </a:xfrm>
        </p:spPr>
        <p:txBody>
          <a:bodyPr vert="horz" wrap="none" lIns="0" tIns="0" rIns="0" bIns="0" rtlCol="0" anchor="t">
            <a:normAutofit/>
          </a:bodyPr>
          <a:lstStyle/>
          <a:p>
            <a:pPr marL="171450" indent="-171450">
              <a:lnSpc>
                <a:spcPct val="100000"/>
              </a:lnSpc>
              <a:buFont typeface="Wingdings" panose="05000000000000000000" pitchFamily="2" charset="2"/>
              <a:buChar char="§"/>
            </a:pPr>
            <a:r>
              <a:rPr lang="el-GR" sz="1200" dirty="0">
                <a:solidFill>
                  <a:srgbClr val="000000"/>
                </a:solidFill>
              </a:rPr>
              <a:t>Με την απόφαση Π1/10-01-2019 και υπό την επίβλεψη του Δρ. Θεόδωρου </a:t>
            </a:r>
            <a:r>
              <a:rPr lang="el-GR" sz="1200" dirty="0" err="1">
                <a:solidFill>
                  <a:srgbClr val="000000"/>
                </a:solidFill>
              </a:rPr>
              <a:t>Γκανέτσου</a:t>
            </a:r>
            <a:r>
              <a:rPr lang="el-GR" sz="1200" dirty="0">
                <a:solidFill>
                  <a:srgbClr val="000000"/>
                </a:solidFill>
              </a:rPr>
              <a:t>, </a:t>
            </a:r>
            <a:r>
              <a:rPr lang="en-US" sz="1200" dirty="0">
                <a:solidFill>
                  <a:srgbClr val="000000"/>
                </a:solidFill>
              </a:rPr>
              <a:t> </a:t>
            </a:r>
            <a:r>
              <a:rPr lang="el-GR" sz="1200" dirty="0">
                <a:solidFill>
                  <a:srgbClr val="000000"/>
                </a:solidFill>
              </a:rPr>
              <a:t>ξεκίνησα τη Διδακτορική μου διατριβή </a:t>
            </a:r>
            <a:endParaRPr lang="en-US"/>
          </a:p>
          <a:p>
            <a:pPr marL="0" indent="0">
              <a:lnSpc>
                <a:spcPct val="100000"/>
              </a:lnSpc>
              <a:buNone/>
            </a:pPr>
            <a:r>
              <a:rPr lang="el-GR" sz="1200" dirty="0">
                <a:solidFill>
                  <a:srgbClr val="000000"/>
                </a:solidFill>
              </a:rPr>
              <a:t>υπό τον τίτλο: «Κοινωνικοπολιτική ανάλυση και συγκριτική μελέτη της Γενιάς του ’30. </a:t>
            </a:r>
            <a:r>
              <a:rPr lang="en-US" sz="1200" dirty="0">
                <a:solidFill>
                  <a:srgbClr val="000000"/>
                </a:solidFill>
              </a:rPr>
              <a:t> </a:t>
            </a:r>
            <a:r>
              <a:rPr lang="el-GR" sz="1200" dirty="0">
                <a:solidFill>
                  <a:srgbClr val="000000"/>
                </a:solidFill>
              </a:rPr>
              <a:t>Η περίπτωση των</a:t>
            </a:r>
            <a:endParaRPr lang="en-US" sz="1200" dirty="0">
              <a:solidFill>
                <a:srgbClr val="000000"/>
              </a:solidFill>
            </a:endParaRPr>
          </a:p>
          <a:p>
            <a:pPr marL="0" indent="0">
              <a:lnSpc>
                <a:spcPct val="100000"/>
              </a:lnSpc>
              <a:buNone/>
            </a:pPr>
            <a:r>
              <a:rPr lang="el-GR" sz="1200" dirty="0">
                <a:solidFill>
                  <a:srgbClr val="000000"/>
                </a:solidFill>
              </a:rPr>
              <a:t>Φώτη </a:t>
            </a:r>
            <a:r>
              <a:rPr lang="el-GR" sz="1200" dirty="0" err="1">
                <a:solidFill>
                  <a:srgbClr val="000000"/>
                </a:solidFill>
              </a:rPr>
              <a:t>Κόντογλου</a:t>
            </a:r>
            <a:r>
              <a:rPr lang="el-GR" sz="1200" dirty="0">
                <a:solidFill>
                  <a:srgbClr val="000000"/>
                </a:solidFill>
              </a:rPr>
              <a:t> και Γεώργιου Γουναρόπουλου. Ανάλυση και μελέτη του χρώματος στο έργο τους</a:t>
            </a:r>
            <a:r>
              <a:rPr lang="en-US" sz="1200" dirty="0">
                <a:solidFill>
                  <a:srgbClr val="000000"/>
                </a:solidFill>
              </a:rPr>
              <a:t> </a:t>
            </a:r>
            <a:r>
              <a:rPr lang="el-GR" sz="1200" dirty="0">
                <a:solidFill>
                  <a:srgbClr val="000000"/>
                </a:solidFill>
              </a:rPr>
              <a:t>με </a:t>
            </a:r>
            <a:r>
              <a:rPr lang="el-GR" sz="1200" dirty="0" err="1">
                <a:solidFill>
                  <a:srgbClr val="000000"/>
                </a:solidFill>
              </a:rPr>
              <a:t>αρχαιομετρικές</a:t>
            </a:r>
            <a:r>
              <a:rPr lang="el-GR" sz="1200" dirty="0">
                <a:solidFill>
                  <a:srgbClr val="000000"/>
                </a:solidFill>
              </a:rPr>
              <a:t> προσεγγίσεις.»</a:t>
            </a:r>
            <a:endParaRPr lang="en-US" sz="1200" dirty="0">
              <a:solidFill>
                <a:srgbClr val="000000"/>
              </a:solidFill>
            </a:endParaRPr>
          </a:p>
          <a:p>
            <a:pPr marL="0" indent="0">
              <a:lnSpc>
                <a:spcPct val="100000"/>
              </a:lnSpc>
              <a:buNone/>
            </a:pPr>
            <a:r>
              <a:rPr lang="el-GR" sz="1200" dirty="0">
                <a:solidFill>
                  <a:srgbClr val="000000"/>
                </a:solidFill>
              </a:rPr>
              <a:t>στο Τμήμα </a:t>
            </a:r>
            <a:r>
              <a:rPr lang="el-GR" sz="1200" dirty="0" err="1">
                <a:solidFill>
                  <a:srgbClr val="000000"/>
                </a:solidFill>
              </a:rPr>
              <a:t>Μυχανικών</a:t>
            </a:r>
            <a:r>
              <a:rPr lang="el-GR" sz="1200" dirty="0">
                <a:solidFill>
                  <a:srgbClr val="000000"/>
                </a:solidFill>
              </a:rPr>
              <a:t> Βιομηχανικής Σχεδίασης &amp; Παραγωγής. </a:t>
            </a:r>
          </a:p>
          <a:p>
            <a:pPr marL="0" indent="0">
              <a:lnSpc>
                <a:spcPct val="100000"/>
              </a:lnSpc>
              <a:buNone/>
            </a:pPr>
            <a:endParaRPr lang="el-GR" sz="1200" dirty="0">
              <a:solidFill>
                <a:srgbClr val="000000"/>
              </a:solidFill>
            </a:endParaRPr>
          </a:p>
          <a:p>
            <a:pPr marL="171450" indent="-171450">
              <a:lnSpc>
                <a:spcPct val="100000"/>
              </a:lnSpc>
              <a:buFont typeface="Wingdings" panose="05000000000000000000" pitchFamily="2" charset="2"/>
              <a:buChar char="§"/>
            </a:pPr>
            <a:r>
              <a:rPr lang="el-GR" sz="1200" b="1" u="sng" dirty="0">
                <a:solidFill>
                  <a:srgbClr val="000000"/>
                </a:solidFill>
              </a:rPr>
              <a:t>Στόχος διδακτορικής έρευνας</a:t>
            </a:r>
            <a:r>
              <a:rPr lang="el-GR" sz="1200" dirty="0">
                <a:solidFill>
                  <a:srgbClr val="000000"/>
                </a:solidFill>
              </a:rPr>
              <a:t>: Επεξεργασία χρωστικών και ανασύσταση χρωματικής παλέτας των ζωγράφων της πιο σημαντικής</a:t>
            </a:r>
          </a:p>
          <a:p>
            <a:pPr marL="0" indent="0">
              <a:lnSpc>
                <a:spcPct val="100000"/>
              </a:lnSpc>
              <a:buNone/>
            </a:pPr>
            <a:r>
              <a:rPr lang="el-GR" sz="1200" dirty="0">
                <a:solidFill>
                  <a:srgbClr val="000000"/>
                </a:solidFill>
              </a:rPr>
              <a:t> καλλιτεχνικής γενιάς στη Νεοελληνική Τέχνη, με σκοπό να διερευνηθεί η εξέλιξη του έργου τους: κατά πόσο επηρεάζονται από την </a:t>
            </a:r>
          </a:p>
          <a:p>
            <a:pPr marL="0" indent="0">
              <a:lnSpc>
                <a:spcPct val="100000"/>
              </a:lnSpc>
              <a:buNone/>
            </a:pPr>
            <a:r>
              <a:rPr lang="el-GR" sz="1200" dirty="0">
                <a:solidFill>
                  <a:srgbClr val="000000"/>
                </a:solidFill>
              </a:rPr>
              <a:t>παραμονή τους στο εξωτερικό και από τα σύγχρονα καλλιτεχνικά ρεύματα.</a:t>
            </a:r>
          </a:p>
          <a:p>
            <a:pPr marL="0" indent="0">
              <a:lnSpc>
                <a:spcPct val="100000"/>
              </a:lnSpc>
              <a:buNone/>
            </a:pPr>
            <a:endParaRPr lang="el-GR" sz="1200" dirty="0">
              <a:solidFill>
                <a:srgbClr val="000000"/>
              </a:solidFill>
            </a:endParaRPr>
          </a:p>
          <a:p>
            <a:pPr marL="171450" indent="-171450">
              <a:lnSpc>
                <a:spcPct val="100000"/>
              </a:lnSpc>
              <a:buFont typeface="Wingdings" panose="05000000000000000000" pitchFamily="2" charset="2"/>
              <a:buChar char="§"/>
            </a:pPr>
            <a:r>
              <a:rPr lang="el-GR" sz="1200" b="1" u="sng" dirty="0">
                <a:solidFill>
                  <a:srgbClr val="000000"/>
                </a:solidFill>
              </a:rPr>
              <a:t>Αντικείμενο</a:t>
            </a:r>
            <a:r>
              <a:rPr lang="en-US" sz="1200" b="1" u="sng" dirty="0">
                <a:solidFill>
                  <a:srgbClr val="000000"/>
                </a:solidFill>
              </a:rPr>
              <a:t> </a:t>
            </a:r>
            <a:r>
              <a:rPr lang="el-GR" sz="1200" b="1" u="sng" dirty="0">
                <a:solidFill>
                  <a:srgbClr val="000000"/>
                </a:solidFill>
              </a:rPr>
              <a:t>Διατριβής</a:t>
            </a:r>
            <a:r>
              <a:rPr lang="el-GR" sz="1200" u="sng" dirty="0">
                <a:solidFill>
                  <a:srgbClr val="000000"/>
                </a:solidFill>
              </a:rPr>
              <a:t>:</a:t>
            </a:r>
            <a:r>
              <a:rPr lang="el-GR" sz="1200" dirty="0">
                <a:solidFill>
                  <a:srgbClr val="000000"/>
                </a:solidFill>
              </a:rPr>
              <a:t> Αντικείμενο της έρευνας αποτελεί η ανάλυση χρωστικών σε έργα τέχνης με χρήση </a:t>
            </a:r>
            <a:r>
              <a:rPr lang="en-US" sz="1200" dirty="0">
                <a:solidFill>
                  <a:srgbClr val="000000"/>
                </a:solidFill>
              </a:rPr>
              <a:t>N.D.T. </a:t>
            </a:r>
          </a:p>
          <a:p>
            <a:pPr marL="0" indent="0">
              <a:lnSpc>
                <a:spcPct val="100000"/>
              </a:lnSpc>
              <a:buNone/>
            </a:pPr>
            <a:r>
              <a:rPr lang="el-GR" sz="1200" dirty="0">
                <a:solidFill>
                  <a:srgbClr val="000000"/>
                </a:solidFill>
              </a:rPr>
              <a:t>Ειδικότερα το έργο του Γεώργιου Γουναρόπουλου δεν έχει αναλυθεί έως τώρα με μη καταστροφικές μεθόδους, παρά</a:t>
            </a:r>
            <a:r>
              <a:rPr lang="en-US" sz="1200" dirty="0">
                <a:solidFill>
                  <a:srgbClr val="000000"/>
                </a:solidFill>
              </a:rPr>
              <a:t> </a:t>
            </a:r>
            <a:r>
              <a:rPr lang="el-GR" sz="1200" dirty="0">
                <a:solidFill>
                  <a:srgbClr val="000000"/>
                </a:solidFill>
              </a:rPr>
              <a:t>μόνο θεωρητικά. </a:t>
            </a:r>
            <a:endParaRPr lang="en-US" sz="1200" dirty="0">
              <a:solidFill>
                <a:srgbClr val="000000"/>
              </a:solidFill>
            </a:endParaRPr>
          </a:p>
          <a:p>
            <a:pPr marL="0" indent="0">
              <a:lnSpc>
                <a:spcPct val="100000"/>
              </a:lnSpc>
              <a:buNone/>
            </a:pPr>
            <a:r>
              <a:rPr lang="el-GR" sz="1200" dirty="0">
                <a:solidFill>
                  <a:srgbClr val="000000"/>
                </a:solidFill>
              </a:rPr>
              <a:t>Η έρευνα θα δώσει χρήσιμες απαντήσεις στα ερωτήματα των ιστορικών τέχνης και θα συνδράμει στο έργο του Μουσείου Γ. Γουναρόπουλου</a:t>
            </a:r>
            <a:endParaRPr lang="en-US" sz="1200" dirty="0">
              <a:solidFill>
                <a:srgbClr val="000000"/>
              </a:solidFill>
            </a:endParaRPr>
          </a:p>
          <a:p>
            <a:pPr marL="0" indent="0">
              <a:lnSpc>
                <a:spcPct val="100000"/>
              </a:lnSpc>
              <a:buNone/>
            </a:pPr>
            <a:r>
              <a:rPr lang="el-GR" sz="1200" dirty="0">
                <a:solidFill>
                  <a:srgbClr val="000000"/>
                </a:solidFill>
              </a:rPr>
              <a:t>καθώς  θα δημιουργηθεί συμπληρωματικά βάση δεδομένων που αφορά στη χρωματική παλέτα</a:t>
            </a:r>
            <a:r>
              <a:rPr lang="en-US" sz="1200" dirty="0">
                <a:solidFill>
                  <a:srgbClr val="000000"/>
                </a:solidFill>
              </a:rPr>
              <a:t> </a:t>
            </a:r>
            <a:r>
              <a:rPr lang="el-GR" sz="1200" dirty="0">
                <a:solidFill>
                  <a:srgbClr val="000000"/>
                </a:solidFill>
              </a:rPr>
              <a:t>του ζωγράφου.</a:t>
            </a:r>
          </a:p>
          <a:p>
            <a:pPr marL="342900" indent="-342900">
              <a:lnSpc>
                <a:spcPct val="100000"/>
              </a:lnSpc>
              <a:buFont typeface="Wingdings" panose="05000000000000000000" pitchFamily="2" charset="2"/>
              <a:buChar char="§"/>
            </a:pPr>
            <a:endParaRPr lang="el-GR" sz="2400" dirty="0">
              <a:solidFill>
                <a:srgbClr val="000000"/>
              </a:solidFill>
            </a:endParaRPr>
          </a:p>
          <a:p>
            <a:pPr marL="342900" indent="-342900">
              <a:buFont typeface="Wingdings" panose="05000000000000000000" pitchFamily="2" charset="2"/>
              <a:buChar char="§"/>
            </a:pPr>
            <a:endParaRPr lang="en-US" sz="2400" dirty="0">
              <a:solidFill>
                <a:srgbClr val="000000"/>
              </a:solidFill>
            </a:endParaRPr>
          </a:p>
        </p:txBody>
      </p:sp>
    </p:spTree>
    <p:extLst>
      <p:ext uri="{BB962C8B-B14F-4D97-AF65-F5344CB8AC3E}">
        <p14:creationId xmlns:p14="http://schemas.microsoft.com/office/powerpoint/2010/main" xmlns="" val="372509384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739335" cy="720080"/>
          </a:xfrm>
        </p:spPr>
        <p:txBody>
          <a:bodyPr/>
          <a:lstStyle/>
          <a:p>
            <a:r>
              <a:rPr lang="el-GR" dirty="0"/>
              <a:t>Αναφορά προόδου</a:t>
            </a:r>
          </a:p>
        </p:txBody>
      </p:sp>
      <p:sp>
        <p:nvSpPr>
          <p:cNvPr id="9" name="TextBox 8">
            <a:extLst>
              <a:ext uri="{FF2B5EF4-FFF2-40B4-BE49-F238E27FC236}">
                <a16:creationId xmlns:a16="http://schemas.microsoft.com/office/drawing/2014/main" xmlns="" id="{807DBB79-13B2-BDBE-7B6C-93C8F8B3D2DC}"/>
              </a:ext>
            </a:extLst>
          </p:cNvPr>
          <p:cNvSpPr txBox="1"/>
          <p:nvPr/>
        </p:nvSpPr>
        <p:spPr>
          <a:xfrm>
            <a:off x="404666" y="1412776"/>
            <a:ext cx="5895528" cy="1661417"/>
          </a:xfrm>
          <a:prstGeom prst="rect">
            <a:avLst/>
          </a:prstGeom>
          <a:noFill/>
        </p:spPr>
        <p:txBody>
          <a:bodyPr wrap="square" lIns="91440" tIns="45720" rIns="91440" bIns="45720" rtlCol="0" anchor="t">
            <a:spAutoFit/>
          </a:bodyPr>
          <a:lstStyle/>
          <a:p>
            <a:pPr marL="285750" lvl="0" indent="-285750">
              <a:lnSpc>
                <a:spcPct val="107000"/>
              </a:lnSpc>
              <a:spcAft>
                <a:spcPts val="800"/>
              </a:spcAft>
              <a:buFont typeface="Arial"/>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Το Σεπτέμβριο, Οκτώβριο και Νοέμβριο 2021 πραγματοποίησα η επεξεργασία των μετρήσεων που έλαβαν χώρα στην Εθνική Πινακοθήκη της Λιουμπλιάνας το καλοκαίρι 2021. Από τη συνεργασία αυτή προέκυψε ένα </a:t>
            </a:r>
            <a:r>
              <a:rPr lang="en-US" sz="1600" dirty="0">
                <a:effectLst/>
                <a:latin typeface="Calibri" panose="020F0502020204030204" pitchFamily="34" charset="0"/>
                <a:ea typeface="Calibri" panose="020F0502020204030204" pitchFamily="34" charset="0"/>
                <a:cs typeface="Times New Roman" panose="02020603050405020304" pitchFamily="18" charset="0"/>
              </a:rPr>
              <a:t>paper </a:t>
            </a:r>
            <a:r>
              <a:rPr lang="el-GR" sz="1600" dirty="0">
                <a:effectLst/>
                <a:latin typeface="Calibri" panose="020F0502020204030204" pitchFamily="34" charset="0"/>
                <a:ea typeface="Calibri" panose="020F0502020204030204" pitchFamily="34" charset="0"/>
                <a:cs typeface="Times New Roman" panose="02020603050405020304" pitchFamily="18" charset="0"/>
              </a:rPr>
              <a:t>που θα δημοσιευτεί στο </a:t>
            </a:r>
            <a:r>
              <a:rPr lang="en-US" sz="1600" dirty="0">
                <a:effectLst/>
                <a:latin typeface="Calibri" panose="020F0502020204030204" pitchFamily="34" charset="0"/>
                <a:ea typeface="Calibri" panose="020F0502020204030204" pitchFamily="34" charset="0"/>
                <a:cs typeface="Times New Roman" panose="02020603050405020304" pitchFamily="18" charset="0"/>
              </a:rPr>
              <a:t>Journal of Archaeological Science</a:t>
            </a:r>
            <a:r>
              <a:rPr lang="el-GR" sz="1600" dirty="0">
                <a:effectLst/>
                <a:latin typeface="Calibri" panose="020F0502020204030204" pitchFamily="34" charset="0"/>
                <a:ea typeface="Calibri" panose="020F0502020204030204" pitchFamily="34" charset="0"/>
                <a:cs typeface="Times New Roman" panose="02020603050405020304" pitchFamily="18" charset="0"/>
              </a:rPr>
              <a:t>. (Ερευνητικό Πρόγραμμα στα πλαίσια διακρατικής συνεργασίας)</a:t>
            </a:r>
            <a:endParaRPr lang="en-US"/>
          </a:p>
        </p:txBody>
      </p:sp>
      <p:sp>
        <p:nvSpPr>
          <p:cNvPr id="10" name="TextBox 9">
            <a:extLst>
              <a:ext uri="{FF2B5EF4-FFF2-40B4-BE49-F238E27FC236}">
                <a16:creationId xmlns:a16="http://schemas.microsoft.com/office/drawing/2014/main" xmlns="" id="{F29A54E4-C3FC-84AD-8842-11C20BA9824A}"/>
              </a:ext>
            </a:extLst>
          </p:cNvPr>
          <p:cNvSpPr txBox="1"/>
          <p:nvPr/>
        </p:nvSpPr>
        <p:spPr>
          <a:xfrm>
            <a:off x="386394" y="3566507"/>
            <a:ext cx="8434078" cy="2027478"/>
          </a:xfrm>
          <a:prstGeom prst="rect">
            <a:avLst/>
          </a:prstGeom>
          <a:noFill/>
        </p:spPr>
        <p:txBody>
          <a:bodyPr wrap="square" lIns="91440" tIns="45720" rIns="91440" bIns="45720" rtlCol="0" anchor="t">
            <a:spAutoFit/>
          </a:bodyPr>
          <a:lstStyle/>
          <a:p>
            <a:pPr marL="285750" lvl="0" indent="-285750">
              <a:lnSpc>
                <a:spcPct val="107000"/>
              </a:lnSpc>
              <a:spcAft>
                <a:spcPts val="800"/>
              </a:spcAft>
              <a:buFont typeface="Arial"/>
              <a:buChar char="•"/>
            </a:pPr>
            <a:r>
              <a:rPr lang="el-GR" sz="1600" dirty="0">
                <a:effectLst/>
                <a:latin typeface="Calibri" panose="020F0502020204030204" pitchFamily="34" charset="0"/>
                <a:ea typeface="Calibri" panose="020F0502020204030204" pitchFamily="34" charset="0"/>
                <a:cs typeface="Calibri" panose="020F0502020204030204" pitchFamily="34" charset="0"/>
              </a:rPr>
              <a:t>Τον Δεκέμβριο, Ιανουάριο, Φεβρουάριο και Μάρτιο 2022 έγινε η επεξεργασία των μετρήσεων από το Δημαρχείο Αθηνών πάνω στις τοιχογραφίες των Γουναρόπουλου και </a:t>
            </a:r>
            <a:r>
              <a:rPr lang="el-GR" sz="1600" dirty="0" err="1">
                <a:effectLst/>
                <a:latin typeface="Calibri" panose="020F0502020204030204" pitchFamily="34" charset="0"/>
                <a:ea typeface="Calibri" panose="020F0502020204030204" pitchFamily="34" charset="0"/>
                <a:cs typeface="Calibri" panose="020F0502020204030204" pitchFamily="34" charset="0"/>
              </a:rPr>
              <a:t>Κόντογλου</a:t>
            </a:r>
            <a:r>
              <a:rPr lang="el-GR" sz="1600" dirty="0">
                <a:effectLst/>
                <a:latin typeface="Calibri" panose="020F0502020204030204" pitchFamily="34" charset="0"/>
                <a:ea typeface="Calibri" panose="020F0502020204030204" pitchFamily="34" charset="0"/>
                <a:cs typeface="Calibri" panose="020F0502020204030204" pitchFamily="34" charset="0"/>
              </a:rPr>
              <a:t>. (Στα πλαίσια της Διδακτορικής μου Διατριβής).Τα αποτελέσματα θα ανακοινωθούν στο συνέδριο </a:t>
            </a:r>
            <a:r>
              <a:rPr lang="en-US" sz="1600" dirty="0" err="1">
                <a:effectLst/>
                <a:latin typeface="Calibri" panose="020F0502020204030204" pitchFamily="34" charset="0"/>
                <a:ea typeface="Calibri" panose="020F0502020204030204" pitchFamily="34" charset="0"/>
                <a:cs typeface="Calibri" panose="020F0502020204030204" pitchFamily="34" charset="0"/>
              </a:rPr>
              <a:t>Technart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l-GR" sz="1600" dirty="0">
                <a:effectLst/>
                <a:latin typeface="Calibri" panose="020F0502020204030204" pitchFamily="34" charset="0"/>
                <a:ea typeface="Calibri" panose="020F0502020204030204" pitchFamily="34" charset="0"/>
                <a:cs typeface="Calibri" panose="020F0502020204030204" pitchFamily="34" charset="0"/>
              </a:rPr>
              <a:t>στη </a:t>
            </a:r>
            <a:r>
              <a:rPr lang="el-GR" sz="1600" dirty="0" err="1">
                <a:effectLst/>
                <a:latin typeface="Calibri" panose="020F0502020204030204" pitchFamily="34" charset="0"/>
                <a:ea typeface="Calibri" panose="020F0502020204030204" pitchFamily="34" charset="0"/>
                <a:cs typeface="Calibri" panose="020F0502020204030204" pitchFamily="34" charset="0"/>
              </a:rPr>
              <a:t>Λισσαβώνα</a:t>
            </a:r>
            <a:r>
              <a:rPr lang="el-GR" sz="1600" dirty="0">
                <a:effectLst/>
                <a:latin typeface="Calibri" panose="020F0502020204030204" pitchFamily="34" charset="0"/>
                <a:ea typeface="Calibri" panose="020F0502020204030204" pitchFamily="34" charset="0"/>
                <a:cs typeface="Calibri" panose="020F0502020204030204" pitchFamily="34" charset="0"/>
              </a:rPr>
              <a:t> το Μάιο 2023.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a:buChar char="•"/>
            </a:pPr>
            <a:r>
              <a:rPr lang="el-GR" sz="1600" dirty="0">
                <a:effectLst/>
                <a:latin typeface="Calibri" panose="020F0502020204030204" pitchFamily="34" charset="0"/>
                <a:ea typeface="Calibri" panose="020F0502020204030204" pitchFamily="34" charset="0"/>
                <a:cs typeface="Calibri" panose="020F0502020204030204" pitchFamily="34" charset="0"/>
              </a:rPr>
              <a:t>Παράλληλα τον Απρίλιο 2022 έγινε χρήση </a:t>
            </a:r>
            <a:r>
              <a:rPr lang="el-GR" sz="1600" dirty="0" err="1">
                <a:effectLst/>
                <a:latin typeface="Calibri" panose="020F0502020204030204" pitchFamily="34" charset="0"/>
                <a:ea typeface="Calibri" panose="020F0502020204030204" pitchFamily="34" charset="0"/>
                <a:cs typeface="Calibri" panose="020F0502020204030204" pitchFamily="34" charset="0"/>
              </a:rPr>
              <a:t>πολυφασματικής</a:t>
            </a:r>
            <a:r>
              <a:rPr lang="el-GR" sz="1600" dirty="0">
                <a:effectLst/>
                <a:latin typeface="Calibri" panose="020F0502020204030204" pitchFamily="34" charset="0"/>
                <a:ea typeface="Calibri" panose="020F0502020204030204" pitchFamily="34" charset="0"/>
                <a:cs typeface="Calibri" panose="020F0502020204030204" pitchFamily="34" charset="0"/>
              </a:rPr>
              <a:t> κάμερας (</a:t>
            </a:r>
            <a:r>
              <a:rPr lang="en-US" sz="1600" dirty="0">
                <a:effectLst/>
                <a:latin typeface="Calibri" panose="020F0502020204030204" pitchFamily="34" charset="0"/>
                <a:ea typeface="Calibri" panose="020F0502020204030204" pitchFamily="34" charset="0"/>
                <a:cs typeface="Calibri" panose="020F0502020204030204" pitchFamily="34" charset="0"/>
              </a:rPr>
              <a:t>multispectral camera</a:t>
            </a:r>
            <a:r>
              <a:rPr lang="el-GR" sz="1600" dirty="0">
                <a:effectLst/>
                <a:latin typeface="Calibri" panose="020F0502020204030204" pitchFamily="34" charset="0"/>
                <a:ea typeface="Calibri" panose="020F0502020204030204" pitchFamily="34" charset="0"/>
                <a:cs typeface="Calibri" panose="020F0502020204030204" pitchFamily="34" charset="0"/>
              </a:rPr>
              <a:t>) σε πίνακες του Γουναρόπουλου στο μουσείο Γ. Γουναρόπουλος, προκειμένου να εξετασθεί η πορεία και η τεχνική σύνθεση του έργου. (Στα πλαίσια της Διδακτορικής μου Διατριβής).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22BC666F-1FA5-831A-3245-DEAC9CB8D8D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289884"/>
            <a:ext cx="2088232" cy="27843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480663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404664"/>
            <a:ext cx="8739335" cy="720080"/>
          </a:xfrm>
        </p:spPr>
        <p:txBody>
          <a:bodyPr/>
          <a:lstStyle/>
          <a:p>
            <a:r>
              <a:rPr lang="el-GR"/>
              <a:t>Αναφορά προόδου</a:t>
            </a:r>
            <a:endParaRPr lang="el-GR" dirty="0"/>
          </a:p>
        </p:txBody>
      </p:sp>
      <p:sp>
        <p:nvSpPr>
          <p:cNvPr id="8" name="TextBox 7">
            <a:extLst>
              <a:ext uri="{FF2B5EF4-FFF2-40B4-BE49-F238E27FC236}">
                <a16:creationId xmlns:a16="http://schemas.microsoft.com/office/drawing/2014/main" xmlns="" id="{B25BD6D1-E14D-15F5-4F54-E14576BB6EC5}"/>
              </a:ext>
            </a:extLst>
          </p:cNvPr>
          <p:cNvSpPr txBox="1"/>
          <p:nvPr/>
        </p:nvSpPr>
        <p:spPr>
          <a:xfrm>
            <a:off x="377398" y="1412776"/>
            <a:ext cx="6027921" cy="4206023"/>
          </a:xfrm>
          <a:prstGeom prst="rect">
            <a:avLst/>
          </a:prstGeom>
          <a:noFill/>
        </p:spPr>
        <p:txBody>
          <a:bodyPr wrap="square" lIns="91440" tIns="45720" rIns="91440" bIns="45720" rtlCol="0" anchor="t">
            <a:spAutoFit/>
          </a:bodyPr>
          <a:lstStyle/>
          <a:p>
            <a:pPr marL="285750" indent="-285750">
              <a:lnSpc>
                <a:spcPct val="107000"/>
              </a:lnSpc>
              <a:spcAft>
                <a:spcPts val="800"/>
              </a:spcAft>
              <a:buFont typeface="Arial"/>
              <a:buChar char="•"/>
            </a:pPr>
            <a:r>
              <a:rPr lang="el-GR" sz="1400">
                <a:effectLst/>
                <a:latin typeface="Calibri"/>
                <a:ea typeface="Calibri" panose="020F0502020204030204" pitchFamily="34" charset="0"/>
                <a:cs typeface="Calibri"/>
              </a:rPr>
              <a:t>Το Φεβρουάριο 2022 πραγματοποιήθηκαν μετρήσεις με</a:t>
            </a:r>
            <a:r>
              <a:rPr lang="el-GR" sz="1400">
                <a:latin typeface="Calibri"/>
                <a:ea typeface="Calibri" panose="020F0502020204030204" pitchFamily="34" charset="0"/>
                <a:cs typeface="Calibri"/>
              </a:rPr>
              <a:t> </a:t>
            </a:r>
            <a:r>
              <a:rPr lang="el-GR" sz="1400">
                <a:effectLst/>
                <a:latin typeface="Calibri"/>
                <a:ea typeface="Calibri" panose="020F0502020204030204" pitchFamily="34" charset="0"/>
                <a:cs typeface="Calibri"/>
              </a:rPr>
              <a:t> </a:t>
            </a:r>
            <a:r>
              <a:rPr lang="en-US" sz="1400">
                <a:effectLst/>
                <a:latin typeface="Calibri"/>
                <a:ea typeface="Calibri" panose="020F0502020204030204" pitchFamily="34" charset="0"/>
                <a:cs typeface="Calibri"/>
              </a:rPr>
              <a:t>XRF</a:t>
            </a:r>
            <a:r>
              <a:rPr lang="el-GR" sz="1400">
                <a:effectLst/>
                <a:latin typeface="Calibri"/>
                <a:ea typeface="Calibri" panose="020F0502020204030204" pitchFamily="34" charset="0"/>
                <a:cs typeface="Calibri"/>
              </a:rPr>
              <a:t> σε </a:t>
            </a:r>
            <a:r>
              <a:rPr lang="el-GR" sz="1400" err="1">
                <a:effectLst/>
                <a:latin typeface="Calibri"/>
                <a:ea typeface="Calibri" panose="020F0502020204030204" pitchFamily="34" charset="0"/>
                <a:cs typeface="Calibri"/>
              </a:rPr>
              <a:t>τέχνεργα</a:t>
            </a:r>
            <a:r>
              <a:rPr lang="el-GR" sz="1400">
                <a:effectLst/>
                <a:latin typeface="Calibri"/>
                <a:ea typeface="Calibri" panose="020F0502020204030204" pitchFamily="34" charset="0"/>
                <a:cs typeface="Calibri"/>
              </a:rPr>
              <a:t> στο αρχαιολογικό μουσείο Λαμίας. Τα αποτελέσματα της μελέτης αυτής θα δημοσιευτούν στο </a:t>
            </a:r>
            <a:r>
              <a:rPr lang="en-US" sz="1400">
                <a:solidFill>
                  <a:srgbClr val="242424"/>
                </a:solidFill>
                <a:effectLst/>
                <a:latin typeface="Calibri"/>
                <a:ea typeface="Calibri" panose="020F0502020204030204" pitchFamily="34" charset="0"/>
                <a:cs typeface="Calibri"/>
              </a:rPr>
              <a:t> journal IANSA</a:t>
            </a:r>
            <a:r>
              <a:rPr lang="el-GR" sz="1400">
                <a:solidFill>
                  <a:srgbClr val="242424"/>
                </a:solidFill>
                <a:effectLst/>
                <a:latin typeface="Calibri"/>
                <a:ea typeface="Calibri" panose="020F0502020204030204" pitchFamily="34" charset="0"/>
                <a:cs typeface="Calibri"/>
              </a:rPr>
              <a:t> (</a:t>
            </a:r>
            <a:r>
              <a:rPr lang="en-US" sz="1400" err="1">
                <a:solidFill>
                  <a:srgbClr val="242424"/>
                </a:solidFill>
                <a:effectLst/>
                <a:latin typeface="Calibri"/>
                <a:ea typeface="Calibri" panose="020F0502020204030204" pitchFamily="34" charset="0"/>
                <a:cs typeface="Calibri"/>
              </a:rPr>
              <a:t>Interdisciplinaria</a:t>
            </a:r>
            <a:r>
              <a:rPr lang="en-US" sz="1400">
                <a:solidFill>
                  <a:srgbClr val="242424"/>
                </a:solidFill>
                <a:effectLst/>
                <a:latin typeface="Calibri"/>
                <a:ea typeface="Calibri" panose="020F0502020204030204" pitchFamily="34" charset="0"/>
                <a:cs typeface="Calibri"/>
              </a:rPr>
              <a:t> </a:t>
            </a:r>
            <a:r>
              <a:rPr lang="en-US" sz="1400" err="1">
                <a:solidFill>
                  <a:srgbClr val="242424"/>
                </a:solidFill>
                <a:effectLst/>
                <a:latin typeface="Calibri"/>
                <a:ea typeface="Calibri" panose="020F0502020204030204" pitchFamily="34" charset="0"/>
                <a:cs typeface="Calibri"/>
              </a:rPr>
              <a:t>Archaeologica</a:t>
            </a:r>
            <a:r>
              <a:rPr lang="en-US" sz="1400">
                <a:solidFill>
                  <a:srgbClr val="242424"/>
                </a:solidFill>
                <a:effectLst/>
                <a:latin typeface="Calibri"/>
                <a:ea typeface="Calibri" panose="020F0502020204030204" pitchFamily="34" charset="0"/>
                <a:cs typeface="Calibri"/>
              </a:rPr>
              <a:t> Natural Sciences in Archaeology</a:t>
            </a:r>
            <a:r>
              <a:rPr lang="el-GR" sz="1400">
                <a:solidFill>
                  <a:srgbClr val="242424"/>
                </a:solidFill>
                <a:effectLst/>
                <a:latin typeface="Calibri"/>
                <a:ea typeface="Calibri" panose="020F0502020204030204" pitchFamily="34" charset="0"/>
                <a:cs typeface="Calibri"/>
              </a:rPr>
              <a:t>) </a:t>
            </a:r>
            <a:r>
              <a:rPr lang="en-US" sz="1400">
                <a:solidFill>
                  <a:srgbClr val="242424"/>
                </a:solidFill>
                <a:effectLst/>
                <a:latin typeface="Calibri"/>
                <a:ea typeface="Calibri" panose="020F0502020204030204" pitchFamily="34" charset="0"/>
                <a:cs typeface="Calibri"/>
              </a:rPr>
              <a:t>special issue </a:t>
            </a:r>
            <a:r>
              <a:rPr lang="el-GR" sz="1400">
                <a:solidFill>
                  <a:srgbClr val="242424"/>
                </a:solidFill>
                <a:effectLst/>
                <a:latin typeface="Calibri"/>
                <a:ea typeface="Calibri" panose="020F0502020204030204" pitchFamily="34" charset="0"/>
                <a:cs typeface="Calibri"/>
              </a:rPr>
              <a:t>το Φεβρουάριο 2023. (Ερευνητική Συνεργασία).</a:t>
            </a:r>
            <a:endParaRPr lang="en-US" sz="1400">
              <a:latin typeface="Franklin Gothic Book"/>
              <a:cs typeface="Calibri"/>
            </a:endParaRPr>
          </a:p>
          <a:p>
            <a:pPr marL="285750" indent="-285750">
              <a:lnSpc>
                <a:spcPct val="107000"/>
              </a:lnSpc>
              <a:spcAft>
                <a:spcPts val="800"/>
              </a:spcAft>
              <a:buFont typeface="Arial"/>
              <a:buChar char="•"/>
            </a:pPr>
            <a:r>
              <a:rPr lang="el-GR" sz="1400">
                <a:effectLst/>
                <a:latin typeface="Calibri"/>
                <a:ea typeface="Calibri" panose="020F0502020204030204" pitchFamily="34" charset="0"/>
                <a:cs typeface="Calibri"/>
              </a:rPr>
              <a:t>Το Μάρτιο 2022 πραγματοποιήθηκαν μετρήσεις με τις μη καταστρεπτικές τεχνικές </a:t>
            </a:r>
            <a:r>
              <a:rPr lang="en-US" sz="1400">
                <a:effectLst/>
                <a:latin typeface="Calibri"/>
                <a:ea typeface="Calibri" panose="020F0502020204030204" pitchFamily="34" charset="0"/>
                <a:cs typeface="Calibri"/>
              </a:rPr>
              <a:t>Raman</a:t>
            </a:r>
            <a:r>
              <a:rPr lang="el-GR" sz="1400">
                <a:latin typeface="Calibri"/>
                <a:ea typeface="Calibri" panose="020F0502020204030204" pitchFamily="34" charset="0"/>
                <a:cs typeface="Calibri"/>
              </a:rPr>
              <a:t> </a:t>
            </a:r>
            <a:r>
              <a:rPr lang="el-GR" sz="1400">
                <a:effectLst/>
                <a:latin typeface="Calibri"/>
                <a:ea typeface="Calibri" panose="020F0502020204030204" pitchFamily="34" charset="0"/>
                <a:cs typeface="Calibri"/>
              </a:rPr>
              <a:t> </a:t>
            </a:r>
            <a:r>
              <a:rPr lang="en-US" sz="1400">
                <a:effectLst/>
                <a:latin typeface="Calibri"/>
                <a:ea typeface="Calibri" panose="020F0502020204030204" pitchFamily="34" charset="0"/>
                <a:cs typeface="Calibri"/>
              </a:rPr>
              <a:t>Spectroscopy</a:t>
            </a:r>
            <a:r>
              <a:rPr lang="el-GR" sz="1400">
                <a:effectLst/>
                <a:latin typeface="Calibri"/>
                <a:ea typeface="Calibri" panose="020F0502020204030204" pitchFamily="34" charset="0"/>
                <a:cs typeface="Calibri"/>
              </a:rPr>
              <a:t> και </a:t>
            </a:r>
            <a:r>
              <a:rPr lang="en-US" sz="1400" err="1">
                <a:effectLst/>
                <a:latin typeface="Calibri"/>
                <a:ea typeface="Calibri" panose="020F0502020204030204" pitchFamily="34" charset="0"/>
                <a:cs typeface="Calibri"/>
              </a:rPr>
              <a:t>Xrf</a:t>
            </a:r>
            <a:r>
              <a:rPr lang="el-GR" sz="1400">
                <a:effectLst/>
                <a:latin typeface="Calibri"/>
                <a:ea typeface="Calibri" panose="020F0502020204030204" pitchFamily="34" charset="0"/>
                <a:cs typeface="Calibri"/>
              </a:rPr>
              <a:t> σε πίνακα του Γουναρόπουλου προερχόμενο από την ιδιωτική συλλογή Νικολόπουλου (Στα πλαίσια της Διδακτορικής μου Διατριβής).</a:t>
            </a:r>
            <a:endParaRPr lang="el-GR" sz="1400">
              <a:latin typeface="Calibri"/>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a:buChar char="•"/>
            </a:pPr>
            <a:r>
              <a:rPr lang="el-GR" sz="1400">
                <a:effectLst/>
                <a:latin typeface="Calibri"/>
                <a:ea typeface="Calibri" panose="020F0502020204030204" pitchFamily="34" charset="0"/>
                <a:cs typeface="Calibri"/>
              </a:rPr>
              <a:t>Ταυτόχρονα κατατέθηκε αίτηση στην Υπηρεσία Νεότερων Μνημείων και Τεχνικών Έργων Θεσσαλίας και Κεντρικής Ελλάδος, ώστε να μελετηθούν οι τοιχογραφίες του ζωγράφου Θεόφιλου που είχε φιλοτεχνήσει στην Οικία Κοντού. Μετά τη θετική ανταπόκριση, το Μάιο 2022 έγιναν </a:t>
            </a:r>
            <a:r>
              <a:rPr lang="en-US" sz="1400">
                <a:effectLst/>
                <a:latin typeface="Calibri"/>
                <a:ea typeface="Calibri" panose="020F0502020204030204" pitchFamily="34" charset="0"/>
                <a:cs typeface="Calibri"/>
              </a:rPr>
              <a:t>in situ</a:t>
            </a:r>
            <a:r>
              <a:rPr lang="el-GR" sz="1400">
                <a:effectLst/>
                <a:latin typeface="Calibri"/>
                <a:ea typeface="Calibri" panose="020F0502020204030204" pitchFamily="34" charset="0"/>
                <a:cs typeface="Calibri"/>
              </a:rPr>
              <a:t> οι απαιτούμενες μετρήσεις με </a:t>
            </a:r>
            <a:r>
              <a:rPr lang="en-US" sz="1400" err="1">
                <a:effectLst/>
                <a:latin typeface="Calibri"/>
                <a:ea typeface="Calibri" panose="020F0502020204030204" pitchFamily="34" charset="0"/>
                <a:cs typeface="Calibri"/>
              </a:rPr>
              <a:t>Xrf</a:t>
            </a:r>
            <a:r>
              <a:rPr lang="el-GR" sz="1400">
                <a:effectLst/>
                <a:latin typeface="Calibri"/>
                <a:ea typeface="Calibri" panose="020F0502020204030204" pitchFamily="34" charset="0"/>
                <a:cs typeface="Calibri"/>
              </a:rPr>
              <a:t> και </a:t>
            </a:r>
            <a:r>
              <a:rPr lang="en-US" sz="1400">
                <a:effectLst/>
                <a:latin typeface="Calibri"/>
                <a:ea typeface="Calibri" panose="020F0502020204030204" pitchFamily="34" charset="0"/>
                <a:cs typeface="Calibri"/>
              </a:rPr>
              <a:t>Raman Spectroscopy</a:t>
            </a:r>
            <a:r>
              <a:rPr lang="el-GR" sz="1400">
                <a:effectLst/>
                <a:latin typeface="Calibri"/>
                <a:ea typeface="Calibri" panose="020F0502020204030204" pitchFamily="34" charset="0"/>
                <a:cs typeface="Calibri"/>
              </a:rPr>
              <a:t>. Μετά από συμπληρωματική αίτηση έγιναν μετρήσεις και με </a:t>
            </a:r>
            <a:r>
              <a:rPr lang="el-GR" sz="1400" err="1">
                <a:effectLst/>
                <a:latin typeface="Calibri"/>
                <a:ea typeface="Calibri" panose="020F0502020204030204" pitchFamily="34" charset="0"/>
                <a:cs typeface="Calibri"/>
              </a:rPr>
              <a:t>πολυφασματική</a:t>
            </a:r>
            <a:r>
              <a:rPr lang="el-GR" sz="1400">
                <a:effectLst/>
                <a:latin typeface="Calibri"/>
                <a:ea typeface="Calibri" panose="020F0502020204030204" pitchFamily="34" charset="0"/>
                <a:cs typeface="Calibri"/>
              </a:rPr>
              <a:t> κάμερα (</a:t>
            </a:r>
            <a:r>
              <a:rPr lang="en-US" sz="1400">
                <a:effectLst/>
                <a:latin typeface="Calibri"/>
                <a:ea typeface="Calibri" panose="020F0502020204030204" pitchFamily="34" charset="0"/>
                <a:cs typeface="Calibri"/>
              </a:rPr>
              <a:t>multispectral camera</a:t>
            </a:r>
            <a:r>
              <a:rPr lang="el-GR" sz="1400">
                <a:effectLst/>
                <a:latin typeface="Calibri"/>
                <a:ea typeface="Calibri" panose="020F0502020204030204" pitchFamily="34" charset="0"/>
                <a:cs typeface="Calibri"/>
              </a:rPr>
              <a:t>). Τα αποτελέσματα παρουσιάστηκαν στο Βαλκανικό Συμπόσιο </a:t>
            </a:r>
            <a:r>
              <a:rPr lang="el-GR" sz="1400" err="1">
                <a:effectLst/>
                <a:latin typeface="Calibri"/>
                <a:ea typeface="Calibri" panose="020F0502020204030204" pitchFamily="34" charset="0"/>
                <a:cs typeface="Calibri"/>
              </a:rPr>
              <a:t>Αρχαιομετρίας</a:t>
            </a:r>
            <a:r>
              <a:rPr lang="el-GR" sz="1400">
                <a:effectLst/>
                <a:latin typeface="Calibri"/>
                <a:ea typeface="Calibri" panose="020F0502020204030204" pitchFamily="34" charset="0"/>
                <a:cs typeface="Calibri"/>
              </a:rPr>
              <a:t> </a:t>
            </a:r>
            <a:r>
              <a:rPr lang="en-US" sz="1400">
                <a:effectLst/>
                <a:latin typeface="Calibri"/>
                <a:ea typeface="Calibri" panose="020F0502020204030204" pitchFamily="34" charset="0"/>
                <a:cs typeface="Calibri"/>
              </a:rPr>
              <a:t>BSA</a:t>
            </a:r>
            <a:r>
              <a:rPr lang="el-GR" sz="1400">
                <a:effectLst/>
                <a:latin typeface="Calibri"/>
                <a:ea typeface="Calibri" panose="020F0502020204030204" pitchFamily="34" charset="0"/>
                <a:cs typeface="Calibri"/>
              </a:rPr>
              <a:t> 8, στο Βελιγράδι τον Οκτώβριο 2022.</a:t>
            </a:r>
            <a:endParaRPr lang="el-GR" sz="1400">
              <a:effectLst/>
              <a:latin typeface="Calibri"/>
              <a:ea typeface="Calibri" panose="020F0502020204030204" pitchFamily="34" charset="0"/>
              <a:cs typeface="Times New Roman" panose="02020603050405020304" pitchFamily="18" charset="0"/>
            </a:endParaRPr>
          </a:p>
        </p:txBody>
      </p:sp>
      <p:pic>
        <p:nvPicPr>
          <p:cNvPr id="3" name="Picture 3" descr="A picture containing indoor, floor, gallery, scene&#10;&#10;Description automatically generated">
            <a:extLst>
              <a:ext uri="{FF2B5EF4-FFF2-40B4-BE49-F238E27FC236}">
                <a16:creationId xmlns:a16="http://schemas.microsoft.com/office/drawing/2014/main" xmlns="" id="{9F3C7959-2963-385C-B457-490AEA00D8B3}"/>
              </a:ext>
            </a:extLst>
          </p:cNvPr>
          <p:cNvPicPr>
            <a:picLocks noChangeAspect="1"/>
          </p:cNvPicPr>
          <p:nvPr/>
        </p:nvPicPr>
        <p:blipFill>
          <a:blip r:embed="rId2" cstate="print"/>
          <a:stretch>
            <a:fillRect/>
          </a:stretch>
        </p:blipFill>
        <p:spPr>
          <a:xfrm>
            <a:off x="6402504" y="1762749"/>
            <a:ext cx="2628900" cy="3505200"/>
          </a:xfrm>
          <a:prstGeom prst="rect">
            <a:avLst/>
          </a:prstGeom>
        </p:spPr>
      </p:pic>
    </p:spTree>
    <p:extLst>
      <p:ext uri="{BB962C8B-B14F-4D97-AF65-F5344CB8AC3E}">
        <p14:creationId xmlns:p14="http://schemas.microsoft.com/office/powerpoint/2010/main" xmlns="" val="411552373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81112002-F134-BDFB-521C-7B81E813234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4430035" cy="332098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preview">
            <a:extLst>
              <a:ext uri="{FF2B5EF4-FFF2-40B4-BE49-F238E27FC236}">
                <a16:creationId xmlns:a16="http://schemas.microsoft.com/office/drawing/2014/main" xmlns="" id="{E3657315-17F8-B6F0-39BE-21421D0A0D0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 y="3320988"/>
            <a:ext cx="4303999" cy="31323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mage preview">
            <a:extLst>
              <a:ext uri="{FF2B5EF4-FFF2-40B4-BE49-F238E27FC236}">
                <a16:creationId xmlns:a16="http://schemas.microsoft.com/office/drawing/2014/main" xmlns="" id="{D3980A82-8A7C-6A67-4ED9-4F8FA18DDCB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03998" y="0"/>
            <a:ext cx="4840002" cy="64533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46A7B154-07C2-2BB8-4A0B-CA5AFD241AA1}"/>
              </a:ext>
            </a:extLst>
          </p:cNvPr>
          <p:cNvSpPr txBox="1"/>
          <p:nvPr/>
        </p:nvSpPr>
        <p:spPr>
          <a:xfrm>
            <a:off x="531799" y="5805264"/>
            <a:ext cx="8068444" cy="369332"/>
          </a:xfrm>
          <a:prstGeom prst="rect">
            <a:avLst/>
          </a:prstGeom>
          <a:solidFill>
            <a:srgbClr val="1C1C1C">
              <a:alpha val="60000"/>
            </a:srgbClr>
          </a:solidFill>
        </p:spPr>
        <p:txBody>
          <a:bodyPr wrap="square" rtlCol="0">
            <a:spAutoFit/>
          </a:bodyPr>
          <a:lstStyle/>
          <a:p>
            <a:pPr algn="ctr"/>
            <a:r>
              <a:rPr lang="el-GR" b="1" dirty="0">
                <a:solidFill>
                  <a:schemeClr val="bg1"/>
                </a:solidFill>
                <a:latin typeface="Calibri" panose="020F0502020204030204" pitchFamily="34" charset="0"/>
                <a:cs typeface="Calibri" panose="020F0502020204030204" pitchFamily="34" charset="0"/>
              </a:rPr>
              <a:t>Γ. Γουναρόπουλος (Ιδιωτική συλλογή Νικολόπουλου)  /  Οικία Κοντού</a:t>
            </a:r>
          </a:p>
        </p:txBody>
      </p:sp>
    </p:spTree>
    <p:extLst>
      <p:ext uri="{BB962C8B-B14F-4D97-AF65-F5344CB8AC3E}">
        <p14:creationId xmlns:p14="http://schemas.microsoft.com/office/powerpoint/2010/main" xmlns="" val="192227866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6" y="116632"/>
            <a:ext cx="8739335" cy="720080"/>
          </a:xfrm>
        </p:spPr>
        <p:txBody>
          <a:bodyPr/>
          <a:lstStyle/>
          <a:p>
            <a:r>
              <a:rPr lang="el-GR" dirty="0"/>
              <a:t>Αναφορά προόδου</a:t>
            </a:r>
          </a:p>
        </p:txBody>
      </p:sp>
      <p:sp>
        <p:nvSpPr>
          <p:cNvPr id="8" name="TextBox 7">
            <a:extLst>
              <a:ext uri="{FF2B5EF4-FFF2-40B4-BE49-F238E27FC236}">
                <a16:creationId xmlns:a16="http://schemas.microsoft.com/office/drawing/2014/main" xmlns="" id="{B25BD6D1-E14D-15F5-4F54-E14576BB6EC5}"/>
              </a:ext>
            </a:extLst>
          </p:cNvPr>
          <p:cNvSpPr txBox="1"/>
          <p:nvPr/>
        </p:nvSpPr>
        <p:spPr>
          <a:xfrm>
            <a:off x="404666" y="1052736"/>
            <a:ext cx="6759622" cy="2188356"/>
          </a:xfrm>
          <a:prstGeom prst="rect">
            <a:avLst/>
          </a:prstGeom>
          <a:noFill/>
        </p:spPr>
        <p:txBody>
          <a:bodyPr wrap="square" lIns="91440" tIns="45720" rIns="91440" bIns="45720" rtlCol="0" anchor="t">
            <a:spAutoFit/>
          </a:bodyPr>
          <a:lstStyle/>
          <a:p>
            <a:pPr marL="285750" lvl="0" indent="-285750">
              <a:lnSpc>
                <a:spcPct val="107000"/>
              </a:lnSpc>
              <a:spcAft>
                <a:spcPts val="800"/>
              </a:spcAft>
              <a:buFont typeface="Arial"/>
              <a:buChar char="•"/>
            </a:pPr>
            <a:r>
              <a:rPr lang="el-GR" sz="1600" dirty="0">
                <a:effectLst/>
                <a:latin typeface="Calibri" panose="020F0502020204030204" pitchFamily="34" charset="0"/>
                <a:ea typeface="Calibri" panose="020F0502020204030204" pitchFamily="34" charset="0"/>
              </a:rPr>
              <a:t>Το Μάιο 2022 έλαβα μέρος σε ερευνητικό πρόγραμμα στη Λευκωσία, όπου έγιναν μετρήσεις σε </a:t>
            </a:r>
            <a:r>
              <a:rPr lang="el-GR" sz="1600" dirty="0" err="1">
                <a:effectLst/>
                <a:latin typeface="Calibri" panose="020F0502020204030204" pitchFamily="34" charset="0"/>
                <a:ea typeface="Calibri" panose="020F0502020204030204" pitchFamily="34" charset="0"/>
              </a:rPr>
              <a:t>τέχνεργα</a:t>
            </a:r>
            <a:r>
              <a:rPr lang="el-GR" sz="1600" dirty="0">
                <a:effectLst/>
                <a:latin typeface="Calibri" panose="020F0502020204030204" pitchFamily="34" charset="0"/>
                <a:ea typeface="Calibri" panose="020F0502020204030204" pitchFamily="34" charset="0"/>
              </a:rPr>
              <a:t> στο Αρχαιολογικό Μουσείο της Τράπεζας Κύπρου, καθώς και σε τοιχογραφίες από τον Άγιο </a:t>
            </a:r>
            <a:r>
              <a:rPr lang="el-GR" sz="1600" dirty="0" err="1">
                <a:effectLst/>
                <a:latin typeface="Calibri" panose="020F0502020204030204" pitchFamily="34" charset="0"/>
                <a:ea typeface="Calibri" panose="020F0502020204030204" pitchFamily="34" charset="0"/>
              </a:rPr>
              <a:t>Ευφημιανό</a:t>
            </a:r>
            <a:r>
              <a:rPr lang="el-GR" sz="1600" dirty="0">
                <a:effectLst/>
                <a:latin typeface="Calibri" panose="020F0502020204030204" pitchFamily="34" charset="0"/>
                <a:ea typeface="Calibri" panose="020F0502020204030204" pitchFamily="34" charset="0"/>
              </a:rPr>
              <a:t> στο Βυζαντινό Μουσείο. Τα αποτελέσματα της έρευνας θα δημοσιευτούν στο περιοδικό </a:t>
            </a:r>
            <a:r>
              <a:rPr lang="en-US" sz="1600" dirty="0">
                <a:effectLst/>
                <a:latin typeface="Calibri" panose="020F0502020204030204" pitchFamily="34" charset="0"/>
                <a:ea typeface="Calibri" panose="020F0502020204030204" pitchFamily="34" charset="0"/>
              </a:rPr>
              <a:t>Springer Journal</a:t>
            </a:r>
            <a:r>
              <a:rPr lang="el-GR" sz="1600" dirty="0">
                <a:effectLst/>
                <a:latin typeface="Calibri" panose="020F0502020204030204" pitchFamily="34" charset="0"/>
                <a:ea typeface="Calibri" panose="020F0502020204030204" pitchFamily="34" charset="0"/>
              </a:rPr>
              <a:t> (Νοέμβριος 2022). Παράλληλα </a:t>
            </a:r>
            <a:r>
              <a:rPr lang="el-GR" sz="1600" dirty="0">
                <a:latin typeface="Calibri" panose="020F0502020204030204" pitchFamily="34" charset="0"/>
                <a:ea typeface="Calibri" panose="020F0502020204030204" pitchFamily="34" charset="0"/>
              </a:rPr>
              <a:t>ανακοινώθηκαν</a:t>
            </a:r>
            <a:r>
              <a:rPr lang="el-GR" sz="1600" dirty="0">
                <a:effectLst/>
                <a:latin typeface="Calibri" panose="020F0502020204030204" pitchFamily="34" charset="0"/>
                <a:ea typeface="Calibri" panose="020F0502020204030204" pitchFamily="34" charset="0"/>
              </a:rPr>
              <a:t> στο Συνέδριο </a:t>
            </a:r>
            <a:r>
              <a:rPr lang="en-US" sz="1600" dirty="0">
                <a:effectLst/>
                <a:latin typeface="Calibri" panose="020F0502020204030204" pitchFamily="34" charset="0"/>
                <a:ea typeface="Calibri" panose="020F0502020204030204" pitchFamily="34" charset="0"/>
              </a:rPr>
              <a:t>Euro</a:t>
            </a:r>
            <a:r>
              <a:rPr lang="el-GR" sz="1600" dirty="0">
                <a:effectLst/>
                <a:latin typeface="Calibri" panose="020F0502020204030204" pitchFamily="34" charset="0"/>
                <a:ea typeface="Calibri" panose="020F0502020204030204" pitchFamily="34" charset="0"/>
              </a:rPr>
              <a:t>Μ</a:t>
            </a:r>
            <a:r>
              <a:rPr lang="en-US" sz="1600" dirty="0">
                <a:effectLst/>
                <a:latin typeface="Calibri" panose="020F0502020204030204" pitchFamily="34" charset="0"/>
                <a:ea typeface="Calibri" panose="020F0502020204030204" pitchFamily="34" charset="0"/>
              </a:rPr>
              <a:t>ed </a:t>
            </a:r>
            <a:r>
              <a:rPr lang="el-GR" sz="1600" dirty="0">
                <a:effectLst/>
                <a:latin typeface="Calibri" panose="020F0502020204030204" pitchFamily="34" charset="0"/>
                <a:ea typeface="Calibri" panose="020F0502020204030204" pitchFamily="34" charset="0"/>
              </a:rPr>
              <a:t>που πραγματοποιήθηκε υβριδικά στη Λεμεσό της Κύπρου 7-11 Νοεμβρίου 2022. (Στα πλαίσια Διακρατικής Συνεργασίας Ελλάδας-Κύπρου).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Image preview">
            <a:extLst>
              <a:ext uri="{FF2B5EF4-FFF2-40B4-BE49-F238E27FC236}">
                <a16:creationId xmlns:a16="http://schemas.microsoft.com/office/drawing/2014/main" xmlns="" id="{CE729C1B-2351-7EBD-A347-84414396993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4608" y="3601132"/>
            <a:ext cx="2031690" cy="270892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 preview">
            <a:extLst>
              <a:ext uri="{FF2B5EF4-FFF2-40B4-BE49-F238E27FC236}">
                <a16:creationId xmlns:a16="http://schemas.microsoft.com/office/drawing/2014/main" xmlns="" id="{7F29DF81-BCE0-FFD8-869D-2863C7C2ACB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601132"/>
            <a:ext cx="2031690" cy="2708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393713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04665" y="188640"/>
            <a:ext cx="8334670" cy="432048"/>
          </a:xfrm>
        </p:spPr>
        <p:txBody>
          <a:bodyPr/>
          <a:lstStyle/>
          <a:p>
            <a:r>
              <a:rPr lang="el-GR" dirty="0"/>
              <a:t>Αρχικά αποτελέσματα – Οικία Κοντού</a:t>
            </a:r>
          </a:p>
        </p:txBody>
      </p:sp>
      <p:pic>
        <p:nvPicPr>
          <p:cNvPr id="27" name="Google Shape;239;p18" descr="A picture containing text, painting">
            <a:extLst>
              <a:ext uri="{FF2B5EF4-FFF2-40B4-BE49-F238E27FC236}">
                <a16:creationId xmlns:a16="http://schemas.microsoft.com/office/drawing/2014/main" xmlns="" id="{56C54FD3-50FE-7095-FF40-703D790A632A}"/>
              </a:ext>
            </a:extLst>
          </p:cNvPr>
          <p:cNvPicPr preferRelativeResize="0"/>
          <p:nvPr/>
        </p:nvPicPr>
        <p:blipFill rotWithShape="1">
          <a:blip r:embed="rId2" cstate="print">
            <a:alphaModFix/>
          </a:blip>
          <a:srcRect/>
          <a:stretch/>
        </p:blipFill>
        <p:spPr>
          <a:xfrm>
            <a:off x="5858148" y="1483980"/>
            <a:ext cx="3285852" cy="4753332"/>
          </a:xfrm>
          <a:prstGeom prst="rect">
            <a:avLst/>
          </a:prstGeom>
          <a:noFill/>
          <a:ln>
            <a:noFill/>
          </a:ln>
        </p:spPr>
      </p:pic>
      <p:graphicFrame>
        <p:nvGraphicFramePr>
          <p:cNvPr id="30" name="Google Shape;245;p19">
            <a:extLst>
              <a:ext uri="{FF2B5EF4-FFF2-40B4-BE49-F238E27FC236}">
                <a16:creationId xmlns:a16="http://schemas.microsoft.com/office/drawing/2014/main" xmlns="" id="{C23141DF-292E-41B4-63E1-68325BE8903E}"/>
              </a:ext>
            </a:extLst>
          </p:cNvPr>
          <p:cNvGraphicFramePr/>
          <p:nvPr>
            <p:extLst>
              <p:ext uri="{D42A27DB-BD31-4B8C-83A1-F6EECF244321}">
                <p14:modId xmlns:p14="http://schemas.microsoft.com/office/powerpoint/2010/main" xmlns="" val="631295022"/>
              </p:ext>
            </p:extLst>
          </p:nvPr>
        </p:nvGraphicFramePr>
        <p:xfrm>
          <a:off x="179512" y="2865207"/>
          <a:ext cx="5594475" cy="3372105"/>
        </p:xfrm>
        <a:graphic>
          <a:graphicData uri="http://schemas.openxmlformats.org/drawingml/2006/table">
            <a:tbl>
              <a:tblPr firstRow="1" bandRow="1">
                <a:noFill/>
              </a:tblPr>
              <a:tblGrid>
                <a:gridCol w="1495918">
                  <a:extLst>
                    <a:ext uri="{9D8B030D-6E8A-4147-A177-3AD203B41FA5}">
                      <a16:colId xmlns:a16="http://schemas.microsoft.com/office/drawing/2014/main" xmlns="" val="20000"/>
                    </a:ext>
                  </a:extLst>
                </a:gridCol>
                <a:gridCol w="1621724">
                  <a:extLst>
                    <a:ext uri="{9D8B030D-6E8A-4147-A177-3AD203B41FA5}">
                      <a16:colId xmlns:a16="http://schemas.microsoft.com/office/drawing/2014/main" xmlns="" val="20001"/>
                    </a:ext>
                  </a:extLst>
                </a:gridCol>
                <a:gridCol w="2476833">
                  <a:extLst>
                    <a:ext uri="{9D8B030D-6E8A-4147-A177-3AD203B41FA5}">
                      <a16:colId xmlns:a16="http://schemas.microsoft.com/office/drawing/2014/main" xmlns="" val="20002"/>
                    </a:ext>
                  </a:extLst>
                </a:gridCol>
              </a:tblGrid>
              <a:tr h="271523">
                <a:tc>
                  <a:txBody>
                    <a:bodyPr/>
                    <a:lstStyle/>
                    <a:p>
                      <a:pPr marL="0" marR="0" lvl="0" indent="0" algn="l" rtl="0">
                        <a:spcBef>
                          <a:spcPts val="0"/>
                        </a:spcBef>
                        <a:spcAft>
                          <a:spcPts val="0"/>
                        </a:spcAft>
                        <a:buNone/>
                      </a:pPr>
                      <a:r>
                        <a:rPr lang="en-US" sz="1100" b="1" u="none" strike="noStrike" cap="none" dirty="0">
                          <a:latin typeface="Calibri"/>
                          <a:ea typeface="Calibri"/>
                          <a:cs typeface="Calibri"/>
                          <a:sym typeface="Calibri"/>
                        </a:rPr>
                        <a:t>Spot of analysis</a:t>
                      </a:r>
                      <a:endParaRPr sz="1100" b="1" dirty="0">
                        <a:latin typeface="Calibri"/>
                        <a:ea typeface="Calibri"/>
                        <a:cs typeface="Calibri"/>
                        <a:sym typeface="Calibri"/>
                      </a:endParaRPr>
                    </a:p>
                  </a:txBody>
                  <a:tcPr marL="91450" marR="91450" marT="45725" marB="45725">
                    <a:solidFill>
                      <a:schemeClr val="lt2"/>
                    </a:solidFill>
                  </a:tcPr>
                </a:tc>
                <a:tc>
                  <a:txBody>
                    <a:bodyPr/>
                    <a:lstStyle/>
                    <a:p>
                      <a:pPr marL="0" marR="0" lvl="0" indent="0" algn="l" rtl="0">
                        <a:spcBef>
                          <a:spcPts val="0"/>
                        </a:spcBef>
                        <a:spcAft>
                          <a:spcPts val="0"/>
                        </a:spcAft>
                        <a:buNone/>
                      </a:pPr>
                      <a:r>
                        <a:rPr lang="en-US" sz="1100" b="1">
                          <a:latin typeface="Calibri"/>
                          <a:ea typeface="Calibri"/>
                          <a:cs typeface="Calibri"/>
                          <a:sym typeface="Calibri"/>
                        </a:rPr>
                        <a:t>Elements</a:t>
                      </a:r>
                      <a:endParaRPr sz="1100" b="1">
                        <a:latin typeface="Calibri"/>
                        <a:ea typeface="Calibri"/>
                        <a:cs typeface="Calibri"/>
                        <a:sym typeface="Calibri"/>
                      </a:endParaRPr>
                    </a:p>
                  </a:txBody>
                  <a:tcPr marL="91450" marR="91450" marT="45725" marB="45725">
                    <a:solidFill>
                      <a:schemeClr val="lt2"/>
                    </a:solidFill>
                  </a:tcPr>
                </a:tc>
                <a:tc>
                  <a:txBody>
                    <a:bodyPr/>
                    <a:lstStyle/>
                    <a:p>
                      <a:pPr marL="0" marR="0" lvl="0" indent="0" algn="l" rtl="0">
                        <a:spcBef>
                          <a:spcPts val="0"/>
                        </a:spcBef>
                        <a:spcAft>
                          <a:spcPts val="0"/>
                        </a:spcAft>
                        <a:buNone/>
                      </a:pPr>
                      <a:r>
                        <a:rPr lang="en-US" sz="1100" b="1" dirty="0">
                          <a:latin typeface="Calibri"/>
                          <a:ea typeface="Calibri"/>
                          <a:cs typeface="Calibri"/>
                          <a:sym typeface="Calibri"/>
                        </a:rPr>
                        <a:t>Potential Pigment</a:t>
                      </a:r>
                      <a:endParaRPr sz="1100" b="1" dirty="0">
                        <a:latin typeface="Calibri"/>
                        <a:ea typeface="Calibri"/>
                        <a:cs typeface="Calibri"/>
                        <a:sym typeface="Calibri"/>
                      </a:endParaRPr>
                    </a:p>
                  </a:txBody>
                  <a:tcPr marL="91450" marR="91450" marT="45725" marB="45725">
                    <a:solidFill>
                      <a:schemeClr val="lt2"/>
                    </a:solidFill>
                  </a:tcPr>
                </a:tc>
                <a:extLst>
                  <a:ext uri="{0D108BD9-81ED-4DB2-BD59-A6C34878D82A}">
                    <a16:rowId xmlns:a16="http://schemas.microsoft.com/office/drawing/2014/main" xmlns="" val="10000"/>
                  </a:ext>
                </a:extLst>
              </a:tr>
              <a:tr h="429956">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Red (4)</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Red (11)</a:t>
                      </a:r>
                      <a:endParaRPr sz="1100" dirty="0">
                        <a:latin typeface="Calibri"/>
                        <a:ea typeface="Calibri"/>
                        <a:cs typeface="Calibri"/>
                        <a:sym typeface="Calibri"/>
                      </a:endParaRPr>
                    </a:p>
                  </a:txBody>
                  <a:tcPr marL="91450" marR="91450" marT="45725" marB="45725"/>
                </a:tc>
                <a:tc>
                  <a:txBody>
                    <a:bodyPr/>
                    <a:lstStyle/>
                    <a:p>
                      <a:pPr marL="2540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Bi, Pb, Zn, V, </a:t>
                      </a:r>
                      <a:r>
                        <a:rPr lang="en-US" sz="1100" dirty="0" err="1">
                          <a:latin typeface="Calibri"/>
                          <a:ea typeface="Calibri"/>
                          <a:cs typeface="Calibri"/>
                          <a:sym typeface="Calibri"/>
                        </a:rPr>
                        <a:t>Ti</a:t>
                      </a:r>
                      <a:r>
                        <a:rPr lang="en-US" sz="1100" dirty="0">
                          <a:latin typeface="Calibri"/>
                          <a:ea typeface="Calibri"/>
                          <a:cs typeface="Calibri"/>
                          <a:sym typeface="Calibri"/>
                        </a:rPr>
                        <a:t>, Fe, Hg</a:t>
                      </a:r>
                      <a:endParaRPr sz="1100" dirty="0">
                        <a:latin typeface="Calibri"/>
                        <a:ea typeface="Calibri"/>
                        <a:cs typeface="Calibri"/>
                        <a:sym typeface="Calibri"/>
                      </a:endParaRPr>
                    </a:p>
                    <a:p>
                      <a:pPr marL="2540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Bi, Pb, Zn, Hg</a:t>
                      </a:r>
                      <a:endParaRPr sz="1100" dirty="0">
                        <a:latin typeface="Calibri"/>
                        <a:ea typeface="Calibri"/>
                        <a:cs typeface="Calibri"/>
                        <a:sym typeface="Calibri"/>
                      </a:endParaRPr>
                    </a:p>
                  </a:txBody>
                  <a:tcPr marL="91450" marR="91450" marT="45725" marB="45725"/>
                </a:tc>
                <a:tc>
                  <a:txBody>
                    <a:bodyPr/>
                    <a:lstStyle/>
                    <a:p>
                      <a:pPr marL="2540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Vermillion (Hg)</a:t>
                      </a:r>
                      <a:endParaRPr sz="1100" dirty="0">
                        <a:latin typeface="Calibri"/>
                        <a:ea typeface="Calibri"/>
                        <a:cs typeface="Calibri"/>
                        <a:sym typeface="Calibri"/>
                      </a:endParaRPr>
                    </a:p>
                    <a:p>
                      <a:pPr marL="2540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Red Lead ( Pb)</a:t>
                      </a:r>
                      <a:endParaRPr sz="1100" dirty="0">
                        <a:latin typeface="Calibri"/>
                        <a:ea typeface="Calibri"/>
                        <a:cs typeface="Calibri"/>
                        <a:sym typeface="Calibri"/>
                      </a:endParaRPr>
                    </a:p>
                  </a:txBody>
                  <a:tcPr marL="91450" marR="91450" marT="45725" marB="45725"/>
                </a:tc>
                <a:extLst>
                  <a:ext uri="{0D108BD9-81ED-4DB2-BD59-A6C34878D82A}">
                    <a16:rowId xmlns:a16="http://schemas.microsoft.com/office/drawing/2014/main" xmlns="" val="10001"/>
                  </a:ext>
                </a:extLst>
              </a:tr>
              <a:tr h="624510">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Light Blue (3)</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Turquoise (15)</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Blue (8)</a:t>
                      </a:r>
                      <a:endParaRPr sz="1100" dirty="0">
                        <a:latin typeface="Calibri"/>
                        <a:ea typeface="Calibri"/>
                        <a:cs typeface="Calibri"/>
                        <a:sym typeface="Calibri"/>
                      </a:endParaRPr>
                    </a:p>
                  </a:txBody>
                  <a:tcPr marL="91450" marR="91450" marT="45725" marB="45725"/>
                </a:tc>
                <a:tc>
                  <a:txBody>
                    <a:bodyPr/>
                    <a:lstStyle/>
                    <a:p>
                      <a:pPr marL="25400" marR="0" lvl="0" indent="0" algn="l" rtl="0">
                        <a:spcBef>
                          <a:spcPts val="0"/>
                        </a:spcBef>
                        <a:spcAft>
                          <a:spcPts val="0"/>
                        </a:spcAft>
                        <a:buSzPts val="1400"/>
                        <a:buFont typeface="Calibri"/>
                        <a:buNone/>
                      </a:pPr>
                      <a:r>
                        <a:rPr lang="en-US" sz="1100" dirty="0">
                          <a:latin typeface="Calibri"/>
                          <a:ea typeface="Calibri"/>
                          <a:cs typeface="Calibri"/>
                          <a:sym typeface="Calibri"/>
                        </a:rPr>
                        <a:t>Al, Pb, Zn, Cu, Fe</a:t>
                      </a:r>
                      <a:endParaRPr sz="1100" dirty="0">
                        <a:latin typeface="Calibri"/>
                        <a:ea typeface="Calibri"/>
                        <a:cs typeface="Calibri"/>
                        <a:sym typeface="Calibri"/>
                      </a:endParaRPr>
                    </a:p>
                    <a:p>
                      <a:pPr marL="25400" marR="0" lvl="0" indent="0" algn="l" rtl="0">
                        <a:spcBef>
                          <a:spcPts val="0"/>
                        </a:spcBef>
                        <a:spcAft>
                          <a:spcPts val="0"/>
                        </a:spcAft>
                        <a:buSzPts val="1400"/>
                        <a:buFont typeface="Calibri"/>
                        <a:buNone/>
                      </a:pPr>
                      <a:r>
                        <a:rPr lang="en-US" sz="1100" dirty="0">
                          <a:latin typeface="Calibri"/>
                          <a:ea typeface="Calibri"/>
                          <a:cs typeface="Calibri"/>
                          <a:sym typeface="Calibri"/>
                        </a:rPr>
                        <a:t>Pb, Zn, Cu, Fe</a:t>
                      </a:r>
                      <a:endParaRPr sz="1100" dirty="0">
                        <a:latin typeface="Calibri"/>
                        <a:ea typeface="Calibri"/>
                        <a:cs typeface="Calibri"/>
                        <a:sym typeface="Calibri"/>
                      </a:endParaRPr>
                    </a:p>
                    <a:p>
                      <a:pPr marL="25400" marR="0" lvl="0" indent="0" algn="l" rtl="0">
                        <a:spcBef>
                          <a:spcPts val="0"/>
                        </a:spcBef>
                        <a:spcAft>
                          <a:spcPts val="0"/>
                        </a:spcAft>
                        <a:buSzPts val="1400"/>
                        <a:buFont typeface="Calibri"/>
                        <a:buNone/>
                      </a:pPr>
                      <a:r>
                        <a:rPr lang="en-US" sz="1100" dirty="0">
                          <a:latin typeface="Calibri"/>
                          <a:ea typeface="Calibri"/>
                          <a:cs typeface="Calibri"/>
                          <a:sym typeface="Calibri"/>
                        </a:rPr>
                        <a:t>Al, Bi, Pb, Zn, Cu, Si</a:t>
                      </a:r>
                      <a:endParaRPr sz="1100" dirty="0">
                        <a:latin typeface="Calibri"/>
                        <a:ea typeface="Calibri"/>
                        <a:cs typeface="Calibri"/>
                        <a:sym typeface="Calibri"/>
                      </a:endParaRPr>
                    </a:p>
                  </a:txBody>
                  <a:tcPr marL="91450" marR="91450" marT="45725" marB="45725"/>
                </a:tc>
                <a:tc>
                  <a:txBody>
                    <a:bodyPr/>
                    <a:lstStyle/>
                    <a:p>
                      <a:pPr marL="25400" marR="0" lvl="0" indent="0" algn="l" rtl="0">
                        <a:spcBef>
                          <a:spcPts val="0"/>
                        </a:spcBef>
                        <a:spcAft>
                          <a:spcPts val="0"/>
                        </a:spcAft>
                        <a:buSzPts val="1400"/>
                        <a:buFont typeface="Calibri"/>
                        <a:buNone/>
                      </a:pPr>
                      <a:r>
                        <a:rPr lang="en-US" sz="1100" dirty="0">
                          <a:latin typeface="Calibri"/>
                          <a:ea typeface="Calibri"/>
                          <a:cs typeface="Calibri"/>
                          <a:sym typeface="Calibri"/>
                        </a:rPr>
                        <a:t>Ultramarine (Al, Si) +Zinc White (Zn)</a:t>
                      </a:r>
                      <a:endParaRPr sz="1100" dirty="0">
                        <a:latin typeface="Calibri"/>
                        <a:ea typeface="Calibri"/>
                        <a:cs typeface="Calibri"/>
                        <a:sym typeface="Calibri"/>
                      </a:endParaRPr>
                    </a:p>
                    <a:p>
                      <a:pPr marL="25400" marR="0" lvl="0" indent="0" algn="l" rtl="0">
                        <a:spcBef>
                          <a:spcPts val="0"/>
                        </a:spcBef>
                        <a:spcAft>
                          <a:spcPts val="0"/>
                        </a:spcAft>
                        <a:buSzPts val="1400"/>
                        <a:buFont typeface="Calibri"/>
                        <a:buNone/>
                      </a:pPr>
                      <a:r>
                        <a:rPr lang="en-US" sz="1100" dirty="0">
                          <a:latin typeface="Calibri"/>
                          <a:ea typeface="Calibri"/>
                          <a:cs typeface="Calibri"/>
                          <a:sym typeface="Calibri"/>
                        </a:rPr>
                        <a:t>Prussian Blue (Fe) + Zinc White (Zn)</a:t>
                      </a:r>
                      <a:endParaRPr sz="1100" dirty="0">
                        <a:latin typeface="Calibri"/>
                        <a:ea typeface="Calibri"/>
                        <a:cs typeface="Calibri"/>
                        <a:sym typeface="Calibri"/>
                      </a:endParaRPr>
                    </a:p>
                    <a:p>
                      <a:pPr marL="25400" marR="0" lvl="0" indent="0" algn="l" rtl="0">
                        <a:spcBef>
                          <a:spcPts val="0"/>
                        </a:spcBef>
                        <a:spcAft>
                          <a:spcPts val="0"/>
                        </a:spcAft>
                        <a:buSzPts val="1400"/>
                        <a:buFont typeface="Calibri"/>
                        <a:buNone/>
                      </a:pPr>
                      <a:r>
                        <a:rPr lang="en-US" sz="1100" dirty="0">
                          <a:latin typeface="Calibri"/>
                          <a:ea typeface="Calibri"/>
                          <a:cs typeface="Calibri"/>
                          <a:sym typeface="Calibri"/>
                        </a:rPr>
                        <a:t>Ultramarine Nat (Al, Si)</a:t>
                      </a:r>
                      <a:endParaRPr sz="1100" dirty="0">
                        <a:latin typeface="Calibri"/>
                        <a:ea typeface="Calibri"/>
                        <a:cs typeface="Calibri"/>
                        <a:sym typeface="Calibri"/>
                      </a:endParaRPr>
                    </a:p>
                  </a:txBody>
                  <a:tcPr marL="91450" marR="91450" marT="45725" marB="45725"/>
                </a:tc>
                <a:extLst>
                  <a:ext uri="{0D108BD9-81ED-4DB2-BD59-A6C34878D82A}">
                    <a16:rowId xmlns:a16="http://schemas.microsoft.com/office/drawing/2014/main" xmlns="" val="10002"/>
                  </a:ext>
                </a:extLst>
              </a:tr>
              <a:tr h="271523">
                <a:tc>
                  <a:txBody>
                    <a:bodyPr/>
                    <a:lstStyle/>
                    <a:p>
                      <a:pPr marL="0" marR="0" lvl="0" indent="0" algn="l" rtl="0">
                        <a:spcBef>
                          <a:spcPts val="0"/>
                        </a:spcBef>
                        <a:spcAft>
                          <a:spcPts val="0"/>
                        </a:spcAft>
                        <a:buNone/>
                      </a:pPr>
                      <a:r>
                        <a:rPr lang="en-US" sz="1100" dirty="0" err="1">
                          <a:latin typeface="Calibri"/>
                          <a:ea typeface="Calibri"/>
                          <a:cs typeface="Calibri"/>
                          <a:sym typeface="Calibri"/>
                        </a:rPr>
                        <a:t>Orangered</a:t>
                      </a:r>
                      <a:r>
                        <a:rPr lang="en-US" sz="1100" dirty="0">
                          <a:latin typeface="Calibri"/>
                          <a:ea typeface="Calibri"/>
                          <a:cs typeface="Calibri"/>
                          <a:sym typeface="Calibri"/>
                        </a:rPr>
                        <a:t> (5)</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a:latin typeface="Calibri"/>
                          <a:ea typeface="Calibri"/>
                          <a:cs typeface="Calibri"/>
                          <a:sym typeface="Calibri"/>
                        </a:rPr>
                        <a:t>Bi, Pb, Zn, Fe, As, Cu</a:t>
                      </a:r>
                      <a:endParaRPr sz="11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a:latin typeface="Calibri"/>
                          <a:ea typeface="Calibri"/>
                          <a:cs typeface="Calibri"/>
                          <a:sym typeface="Calibri"/>
                        </a:rPr>
                        <a:t>Red Lead (Pb) + Orpiment (As)</a:t>
                      </a:r>
                      <a:endParaRPr sz="1100">
                        <a:latin typeface="Calibri"/>
                        <a:ea typeface="Calibri"/>
                        <a:cs typeface="Calibri"/>
                        <a:sym typeface="Calibri"/>
                      </a:endParaRPr>
                    </a:p>
                  </a:txBody>
                  <a:tcPr marL="91450" marR="91450" marT="45725" marB="45725"/>
                </a:tc>
                <a:extLst>
                  <a:ext uri="{0D108BD9-81ED-4DB2-BD59-A6C34878D82A}">
                    <a16:rowId xmlns:a16="http://schemas.microsoft.com/office/drawing/2014/main" xmlns="" val="10003"/>
                  </a:ext>
                </a:extLst>
              </a:tr>
              <a:tr h="290749">
                <a:tc>
                  <a:txBody>
                    <a:bodyPr/>
                    <a:lstStyle/>
                    <a:p>
                      <a:pPr marL="0" marR="0" lvl="0" indent="0" algn="l" rtl="0">
                        <a:spcBef>
                          <a:spcPts val="0"/>
                        </a:spcBef>
                        <a:spcAft>
                          <a:spcPts val="0"/>
                        </a:spcAft>
                        <a:buNone/>
                      </a:pPr>
                      <a:r>
                        <a:rPr lang="en-US" sz="1100" dirty="0" err="1">
                          <a:latin typeface="Calibri"/>
                          <a:ea typeface="Calibri"/>
                          <a:cs typeface="Calibri"/>
                          <a:sym typeface="Calibri"/>
                        </a:rPr>
                        <a:t>Blackgrey</a:t>
                      </a:r>
                      <a:r>
                        <a:rPr lang="en-US" sz="1100" dirty="0">
                          <a:latin typeface="Calibri"/>
                          <a:ea typeface="Calibri"/>
                          <a:cs typeface="Calibri"/>
                          <a:sym typeface="Calibri"/>
                        </a:rPr>
                        <a:t> (12)</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a:latin typeface="Calibri"/>
                          <a:ea typeface="Calibri"/>
                          <a:cs typeface="Calibri"/>
                          <a:sym typeface="Calibri"/>
                        </a:rPr>
                        <a:t>Pb, Fe, As, Ca, Mn</a:t>
                      </a:r>
                      <a:endParaRPr sz="11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a:latin typeface="Calibri"/>
                          <a:ea typeface="Calibri"/>
                          <a:cs typeface="Calibri"/>
                          <a:sym typeface="Calibri"/>
                        </a:rPr>
                        <a:t>Lamb Black (C) + Lead White (Pb)</a:t>
                      </a:r>
                      <a:endParaRPr sz="1100">
                        <a:latin typeface="Calibri"/>
                        <a:ea typeface="Calibri"/>
                        <a:cs typeface="Calibri"/>
                        <a:sym typeface="Calibri"/>
                      </a:endParaRPr>
                    </a:p>
                  </a:txBody>
                  <a:tcPr marL="91450" marR="91450" marT="45725" marB="45725"/>
                </a:tc>
                <a:extLst>
                  <a:ext uri="{0D108BD9-81ED-4DB2-BD59-A6C34878D82A}">
                    <a16:rowId xmlns:a16="http://schemas.microsoft.com/office/drawing/2014/main" xmlns="" val="10004"/>
                  </a:ext>
                </a:extLst>
              </a:tr>
              <a:tr h="295246">
                <a:tc>
                  <a:txBody>
                    <a:bodyPr/>
                    <a:lstStyle/>
                    <a:p>
                      <a:pPr marL="0" marR="0" lvl="0" indent="0" algn="l" rtl="0">
                        <a:spcBef>
                          <a:spcPts val="0"/>
                        </a:spcBef>
                        <a:spcAft>
                          <a:spcPts val="0"/>
                        </a:spcAft>
                        <a:buNone/>
                      </a:pPr>
                      <a:r>
                        <a:rPr lang="en-US" sz="1100" dirty="0">
                          <a:latin typeface="Calibri"/>
                          <a:ea typeface="Calibri"/>
                          <a:cs typeface="Calibri"/>
                          <a:sym typeface="Calibri"/>
                        </a:rPr>
                        <a:t>White (13)</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a:latin typeface="Calibri"/>
                          <a:ea typeface="Calibri"/>
                          <a:cs typeface="Calibri"/>
                          <a:sym typeface="Calibri"/>
                        </a:rPr>
                        <a:t>Pb, Zn, Cu, Fe </a:t>
                      </a:r>
                      <a:endParaRPr sz="11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dirty="0">
                          <a:latin typeface="Calibri"/>
                          <a:ea typeface="Calibri"/>
                          <a:cs typeface="Calibri"/>
                          <a:sym typeface="Calibri"/>
                        </a:rPr>
                        <a:t>Zinc White (Zn)</a:t>
                      </a:r>
                      <a:endParaRPr sz="1100" dirty="0">
                        <a:latin typeface="Calibri"/>
                        <a:ea typeface="Calibri"/>
                        <a:cs typeface="Calibri"/>
                        <a:sym typeface="Calibri"/>
                      </a:endParaRPr>
                    </a:p>
                  </a:txBody>
                  <a:tcPr marL="91450" marR="91450" marT="45725" marB="45725"/>
                </a:tc>
                <a:extLst>
                  <a:ext uri="{0D108BD9-81ED-4DB2-BD59-A6C34878D82A}">
                    <a16:rowId xmlns:a16="http://schemas.microsoft.com/office/drawing/2014/main" xmlns="" val="10005"/>
                  </a:ext>
                </a:extLst>
              </a:tr>
              <a:tr h="487119">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Green (6)</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Khaki (extra)</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Pb, Zn, Cu, Fe, As</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Bi, Pb, Fe, Cu, As</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Emerald Green (As)</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Emerald Green (As) + Lead White (Pb)</a:t>
                      </a:r>
                    </a:p>
                  </a:txBody>
                  <a:tcPr marL="91450" marR="91450" marT="45725" marB="45725"/>
                </a:tc>
                <a:extLst>
                  <a:ext uri="{0D108BD9-81ED-4DB2-BD59-A6C34878D82A}">
                    <a16:rowId xmlns:a16="http://schemas.microsoft.com/office/drawing/2014/main" xmlns="" val="10006"/>
                  </a:ext>
                </a:extLst>
              </a:tr>
              <a:tr h="429956">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Yellow (10)</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Bright Yellow (extra)</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Pb, Zn, Cu, Cd, As</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Bi, Pb, Sn, As, Fe, Cd</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Orpiment (As)</a:t>
                      </a:r>
                      <a:endParaRPr sz="1100" dirty="0">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100" dirty="0">
                          <a:latin typeface="Calibri"/>
                          <a:ea typeface="Calibri"/>
                          <a:cs typeface="Calibri"/>
                          <a:sym typeface="Calibri"/>
                        </a:rPr>
                        <a:t>Lead Tin Yellow (Pb, Sn)</a:t>
                      </a:r>
                      <a:endParaRPr sz="1100" dirty="0">
                        <a:latin typeface="Calibri"/>
                        <a:ea typeface="Calibri"/>
                        <a:cs typeface="Calibri"/>
                        <a:sym typeface="Calibri"/>
                      </a:endParaRPr>
                    </a:p>
                  </a:txBody>
                  <a:tcPr marL="91450" marR="91450" marT="45725" marB="45725"/>
                </a:tc>
                <a:extLst>
                  <a:ext uri="{0D108BD9-81ED-4DB2-BD59-A6C34878D82A}">
                    <a16:rowId xmlns:a16="http://schemas.microsoft.com/office/drawing/2014/main" xmlns="" val="10007"/>
                  </a:ext>
                </a:extLst>
              </a:tr>
              <a:tr h="271523">
                <a:tc>
                  <a:txBody>
                    <a:bodyPr/>
                    <a:lstStyle/>
                    <a:p>
                      <a:pPr marL="0" marR="0" lvl="0" indent="0" algn="l" rtl="0">
                        <a:spcBef>
                          <a:spcPts val="0"/>
                        </a:spcBef>
                        <a:spcAft>
                          <a:spcPts val="0"/>
                        </a:spcAft>
                        <a:buNone/>
                      </a:pPr>
                      <a:r>
                        <a:rPr lang="en-US" sz="1100" dirty="0">
                          <a:latin typeface="Calibri"/>
                          <a:ea typeface="Calibri"/>
                          <a:cs typeface="Calibri"/>
                          <a:sym typeface="Calibri"/>
                        </a:rPr>
                        <a:t>Brown Light</a:t>
                      </a:r>
                      <a:endParaRPr sz="11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a:latin typeface="Calibri"/>
                          <a:ea typeface="Calibri"/>
                          <a:cs typeface="Calibri"/>
                          <a:sym typeface="Calibri"/>
                        </a:rPr>
                        <a:t>Bi, Pb, Zn, Fe, Mn</a:t>
                      </a:r>
                      <a:endParaRPr sz="11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dirty="0">
                          <a:latin typeface="Calibri"/>
                          <a:ea typeface="Calibri"/>
                          <a:cs typeface="Calibri"/>
                          <a:sym typeface="Calibri"/>
                        </a:rPr>
                        <a:t>Burnt Sienna (Fe) + Lead White (Pb)</a:t>
                      </a:r>
                      <a:endParaRPr sz="1100" dirty="0">
                        <a:latin typeface="Calibri"/>
                        <a:ea typeface="Calibri"/>
                        <a:cs typeface="Calibri"/>
                        <a:sym typeface="Calibri"/>
                      </a:endParaRPr>
                    </a:p>
                  </a:txBody>
                  <a:tcPr marL="91450" marR="91450" marT="45725" marB="45725"/>
                </a:tc>
                <a:extLst>
                  <a:ext uri="{0D108BD9-81ED-4DB2-BD59-A6C34878D82A}">
                    <a16:rowId xmlns:a16="http://schemas.microsoft.com/office/drawing/2014/main" xmlns="" val="10008"/>
                  </a:ext>
                </a:extLst>
              </a:tr>
            </a:tbl>
          </a:graphicData>
        </a:graphic>
      </p:graphicFrame>
      <p:sp>
        <p:nvSpPr>
          <p:cNvPr id="31" name="TextBox 30">
            <a:extLst>
              <a:ext uri="{FF2B5EF4-FFF2-40B4-BE49-F238E27FC236}">
                <a16:creationId xmlns:a16="http://schemas.microsoft.com/office/drawing/2014/main" xmlns="" id="{B490480F-B591-7D59-95EA-0C3269E3B387}"/>
              </a:ext>
            </a:extLst>
          </p:cNvPr>
          <p:cNvSpPr txBox="1"/>
          <p:nvPr/>
        </p:nvSpPr>
        <p:spPr>
          <a:xfrm>
            <a:off x="404666" y="980728"/>
            <a:ext cx="5453482" cy="1481046"/>
          </a:xfrm>
          <a:prstGeom prst="rect">
            <a:avLst/>
          </a:prstGeom>
          <a:noFill/>
        </p:spPr>
        <p:txBody>
          <a:bodyPr wrap="square" rtlCol="0">
            <a:spAutoFit/>
          </a:bodyPr>
          <a:lstStyle/>
          <a:p>
            <a:pPr lvl="0">
              <a:lnSpc>
                <a:spcPct val="107000"/>
              </a:lnSpc>
              <a:spcAft>
                <a:spcPts val="800"/>
              </a:spcAft>
            </a:pPr>
            <a:r>
              <a:rPr lang="el-GR" sz="1200" dirty="0">
                <a:latin typeface="Calibri" panose="020F0502020204030204" pitchFamily="34" charset="0"/>
                <a:ea typeface="Calibri" panose="020F0502020204030204" pitchFamily="34" charset="0"/>
                <a:cs typeface="Times New Roman" panose="02020603050405020304" pitchFamily="18" charset="0"/>
              </a:rPr>
              <a:t>Η </a:t>
            </a:r>
            <a:r>
              <a:rPr lang="el-GR" sz="1200" dirty="0">
                <a:effectLst/>
                <a:latin typeface="Calibri" panose="020F0502020204030204" pitchFamily="34" charset="0"/>
                <a:ea typeface="Calibri" panose="020F0502020204030204" pitchFamily="34" charset="0"/>
                <a:cs typeface="Times New Roman" panose="02020603050405020304" pitchFamily="18" charset="0"/>
              </a:rPr>
              <a:t>επεξεργασία των μετρήσεων σε 13 διαφορετικ</a:t>
            </a:r>
            <a:r>
              <a:rPr lang="el-GR" sz="1200" dirty="0">
                <a:latin typeface="Calibri" panose="020F0502020204030204" pitchFamily="34" charset="0"/>
                <a:ea typeface="Calibri" panose="020F0502020204030204" pitchFamily="34" charset="0"/>
                <a:cs typeface="Times New Roman" panose="02020603050405020304" pitchFamily="18" charset="0"/>
              </a:rPr>
              <a:t>ές τοιχογραφίες που φιλοτέχνησε ο λαϊκός ζωγράφος Θεόφιλος στην Οικία Κοντού με την χρήση μη καταστρεπτικών τεχνικών, αποκάλυψε την χρωματική παλέτα του ζωγράφου, που αποτελείτο από τις εξής χρωστικές: Για το κόκκινο χρησιμοποίησε </a:t>
            </a:r>
            <a:r>
              <a:rPr lang="en-US" sz="1200" dirty="0">
                <a:latin typeface="Calibri" panose="020F0502020204030204" pitchFamily="34" charset="0"/>
                <a:ea typeface="Calibri" panose="020F0502020204030204" pitchFamily="34" charset="0"/>
                <a:cs typeface="Times New Roman" panose="02020603050405020304" pitchFamily="18" charset="0"/>
              </a:rPr>
              <a:t>vermillion </a:t>
            </a:r>
            <a:r>
              <a:rPr lang="el-GR" sz="1200" dirty="0">
                <a:latin typeface="Calibri" panose="020F0502020204030204" pitchFamily="34" charset="0"/>
                <a:ea typeface="Calibri" panose="020F0502020204030204" pitchFamily="34" charset="0"/>
                <a:cs typeface="Times New Roman" panose="02020603050405020304" pitchFamily="18" charset="0"/>
              </a:rPr>
              <a:t>και </a:t>
            </a:r>
            <a:r>
              <a:rPr lang="en-US" sz="1200" dirty="0">
                <a:latin typeface="Calibri" panose="020F0502020204030204" pitchFamily="34" charset="0"/>
                <a:ea typeface="Calibri" panose="020F0502020204030204" pitchFamily="34" charset="0"/>
                <a:cs typeface="Times New Roman" panose="02020603050405020304" pitchFamily="18" charset="0"/>
              </a:rPr>
              <a:t>red lead, ultramarine</a:t>
            </a:r>
            <a:r>
              <a:rPr lang="el-GR" sz="1200" dirty="0">
                <a:latin typeface="Calibri" panose="020F0502020204030204" pitchFamily="34" charset="0"/>
                <a:ea typeface="Calibri" panose="020F0502020204030204" pitchFamily="34" charset="0"/>
                <a:cs typeface="Times New Roman" panose="02020603050405020304" pitchFamily="18" charset="0"/>
              </a:rPr>
              <a:t> και </a:t>
            </a:r>
            <a:r>
              <a:rPr lang="en-US" sz="1200" dirty="0" err="1">
                <a:latin typeface="Calibri" panose="020F0502020204030204" pitchFamily="34" charset="0"/>
                <a:ea typeface="Calibri" panose="020F0502020204030204" pitchFamily="34" charset="0"/>
                <a:cs typeface="Times New Roman" panose="02020603050405020304" pitchFamily="18" charset="0"/>
              </a:rPr>
              <a:t>prussian</a:t>
            </a:r>
            <a:r>
              <a:rPr lang="en-US" sz="1200" dirty="0">
                <a:latin typeface="Calibri" panose="020F0502020204030204" pitchFamily="34" charset="0"/>
                <a:ea typeface="Calibri" panose="020F0502020204030204" pitchFamily="34" charset="0"/>
                <a:cs typeface="Times New Roman" panose="02020603050405020304" pitchFamily="18" charset="0"/>
              </a:rPr>
              <a:t> blue </a:t>
            </a:r>
            <a:r>
              <a:rPr lang="el-GR" sz="1200" dirty="0">
                <a:latin typeface="Calibri" panose="020F0502020204030204" pitchFamily="34" charset="0"/>
                <a:ea typeface="Calibri" panose="020F0502020204030204" pitchFamily="34" charset="0"/>
                <a:cs typeface="Times New Roman" panose="02020603050405020304" pitchFamily="18" charset="0"/>
              </a:rPr>
              <a:t>για το μπλε, </a:t>
            </a:r>
            <a:r>
              <a:rPr lang="en-US" sz="1200" dirty="0">
                <a:latin typeface="Calibri" panose="020F0502020204030204" pitchFamily="34" charset="0"/>
                <a:ea typeface="Calibri" panose="020F0502020204030204" pitchFamily="34" charset="0"/>
                <a:cs typeface="Times New Roman" panose="02020603050405020304" pitchFamily="18" charset="0"/>
              </a:rPr>
              <a:t>zinc </a:t>
            </a:r>
            <a:r>
              <a:rPr lang="el-GR" sz="1200" dirty="0">
                <a:latin typeface="Calibri" panose="020F0502020204030204" pitchFamily="34" charset="0"/>
                <a:ea typeface="Calibri" panose="020F0502020204030204" pitchFamily="34" charset="0"/>
                <a:cs typeface="Times New Roman" panose="02020603050405020304" pitchFamily="18" charset="0"/>
              </a:rPr>
              <a:t>και </a:t>
            </a:r>
            <a:r>
              <a:rPr lang="en-US" sz="1200" dirty="0">
                <a:latin typeface="Calibri" panose="020F0502020204030204" pitchFamily="34" charset="0"/>
                <a:ea typeface="Calibri" panose="020F0502020204030204" pitchFamily="34" charset="0"/>
                <a:cs typeface="Times New Roman" panose="02020603050405020304" pitchFamily="18" charset="0"/>
              </a:rPr>
              <a:t>lead white</a:t>
            </a:r>
            <a:r>
              <a:rPr lang="el-GR" sz="1200" dirty="0">
                <a:latin typeface="Calibri" panose="020F0502020204030204" pitchFamily="34" charset="0"/>
                <a:ea typeface="Calibri" panose="020F0502020204030204" pitchFamily="34" charset="0"/>
                <a:cs typeface="Times New Roman" panose="02020603050405020304" pitchFamily="18" charset="0"/>
              </a:rPr>
              <a:t> για την απόδοση του λευκού, </a:t>
            </a:r>
            <a:r>
              <a:rPr lang="en-US" sz="1200" dirty="0">
                <a:latin typeface="Calibri" panose="020F0502020204030204" pitchFamily="34" charset="0"/>
                <a:ea typeface="Calibri" panose="020F0502020204030204" pitchFamily="34" charset="0"/>
                <a:cs typeface="Times New Roman" panose="02020603050405020304" pitchFamily="18" charset="0"/>
              </a:rPr>
              <a:t>orpiment </a:t>
            </a:r>
            <a:r>
              <a:rPr lang="el-GR" sz="1200" dirty="0">
                <a:latin typeface="Calibri" panose="020F0502020204030204" pitchFamily="34" charset="0"/>
                <a:ea typeface="Calibri" panose="020F0502020204030204" pitchFamily="34" charset="0"/>
                <a:cs typeface="Times New Roman" panose="02020603050405020304" pitchFamily="18" charset="0"/>
              </a:rPr>
              <a:t>και </a:t>
            </a:r>
            <a:r>
              <a:rPr lang="en-US" sz="1200" dirty="0">
                <a:latin typeface="Calibri" panose="020F0502020204030204" pitchFamily="34" charset="0"/>
                <a:ea typeface="Calibri" panose="020F0502020204030204" pitchFamily="34" charset="0"/>
                <a:cs typeface="Times New Roman" panose="02020603050405020304" pitchFamily="18" charset="0"/>
              </a:rPr>
              <a:t>lead tin yellow </a:t>
            </a:r>
            <a:r>
              <a:rPr lang="el-GR" sz="1200" dirty="0">
                <a:latin typeface="Calibri" panose="020F0502020204030204" pitchFamily="34" charset="0"/>
                <a:ea typeface="Calibri" panose="020F0502020204030204" pitchFamily="34" charset="0"/>
                <a:cs typeface="Times New Roman" panose="02020603050405020304" pitchFamily="18" charset="0"/>
              </a:rPr>
              <a:t>για το κίτρινο, για το μαύρο χρώμα </a:t>
            </a:r>
            <a:r>
              <a:rPr lang="en-US" sz="1200" dirty="0">
                <a:latin typeface="Calibri" panose="020F0502020204030204" pitchFamily="34" charset="0"/>
                <a:ea typeface="Calibri" panose="020F0502020204030204" pitchFamily="34" charset="0"/>
                <a:cs typeface="Times New Roman" panose="02020603050405020304" pitchFamily="18" charset="0"/>
              </a:rPr>
              <a:t>lampblack, burnt sienna </a:t>
            </a:r>
            <a:r>
              <a:rPr lang="el-GR" sz="1200" dirty="0">
                <a:latin typeface="Calibri" panose="020F0502020204030204" pitchFamily="34" charset="0"/>
                <a:ea typeface="Calibri" panose="020F0502020204030204" pitchFamily="34" charset="0"/>
                <a:cs typeface="Times New Roman" panose="02020603050405020304" pitchFamily="18" charset="0"/>
              </a:rPr>
              <a:t>για το καφέ και για την απόδοση του πράσινου χρώματος </a:t>
            </a:r>
            <a:r>
              <a:rPr lang="en-US" sz="1200" dirty="0">
                <a:latin typeface="Calibri" panose="020F0502020204030204" pitchFamily="34" charset="0"/>
                <a:ea typeface="Calibri" panose="020F0502020204030204" pitchFamily="34" charset="0"/>
                <a:cs typeface="Times New Roman" panose="02020603050405020304" pitchFamily="18" charset="0"/>
              </a:rPr>
              <a:t>emerald green.</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0087405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04665" y="404664"/>
            <a:ext cx="8334670" cy="432048"/>
          </a:xfrm>
        </p:spPr>
        <p:txBody>
          <a:bodyPr/>
          <a:lstStyle/>
          <a:p>
            <a:r>
              <a:rPr lang="el-GR" dirty="0"/>
              <a:t>Αρχικά αποτελέσματα – Δημαρχείο </a:t>
            </a:r>
          </a:p>
        </p:txBody>
      </p:sp>
      <p:sp>
        <p:nvSpPr>
          <p:cNvPr id="6" name="TextBox 5">
            <a:extLst>
              <a:ext uri="{FF2B5EF4-FFF2-40B4-BE49-F238E27FC236}">
                <a16:creationId xmlns:a16="http://schemas.microsoft.com/office/drawing/2014/main" xmlns="" id="{46B12A4A-2005-D01E-4653-CCF7DE6C46F8}"/>
              </a:ext>
            </a:extLst>
          </p:cNvPr>
          <p:cNvSpPr txBox="1"/>
          <p:nvPr/>
        </p:nvSpPr>
        <p:spPr>
          <a:xfrm>
            <a:off x="404666" y="980728"/>
            <a:ext cx="2439142" cy="3770328"/>
          </a:xfrm>
          <a:prstGeom prst="rect">
            <a:avLst/>
          </a:prstGeom>
          <a:noFill/>
        </p:spPr>
        <p:txBody>
          <a:bodyPr wrap="square" rtlCol="0">
            <a:spAutoFit/>
          </a:bodyPr>
          <a:lstStyle/>
          <a:p>
            <a:pPr lvl="0">
              <a:lnSpc>
                <a:spcPct val="107000"/>
              </a:lnSpc>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πολύμηνη επεξεργασία των τοιχογραφ</a:t>
            </a:r>
            <a:r>
              <a:rPr lang="el-GR" sz="1400" dirty="0">
                <a:latin typeface="Calibri" panose="020F0502020204030204" pitchFamily="34" charset="0"/>
                <a:ea typeface="Calibri" panose="020F0502020204030204" pitchFamily="34" charset="0"/>
                <a:cs typeface="Times New Roman" panose="02020603050405020304" pitchFamily="18" charset="0"/>
              </a:rPr>
              <a:t>ιών των </a:t>
            </a:r>
            <a:r>
              <a:rPr lang="el-GR" sz="1400" dirty="0" err="1">
                <a:latin typeface="Calibri" panose="020F0502020204030204" pitchFamily="34" charset="0"/>
                <a:ea typeface="Calibri" panose="020F0502020204030204" pitchFamily="34" charset="0"/>
                <a:cs typeface="Times New Roman" panose="02020603050405020304" pitchFamily="18" charset="0"/>
              </a:rPr>
              <a:t>Γ.Γουναρόπουλου</a:t>
            </a:r>
            <a:r>
              <a:rPr lang="el-GR" sz="1400" dirty="0">
                <a:latin typeface="Calibri" panose="020F0502020204030204" pitchFamily="34" charset="0"/>
                <a:ea typeface="Calibri" panose="020F0502020204030204" pitchFamily="34" charset="0"/>
                <a:cs typeface="Times New Roman" panose="02020603050405020304" pitchFamily="18" charset="0"/>
              </a:rPr>
              <a:t> και Φ. </a:t>
            </a:r>
            <a:r>
              <a:rPr lang="el-GR" sz="1400" dirty="0" err="1">
                <a:latin typeface="Calibri" panose="020F0502020204030204" pitchFamily="34" charset="0"/>
                <a:ea typeface="Calibri" panose="020F0502020204030204" pitchFamily="34" charset="0"/>
                <a:cs typeface="Times New Roman" panose="02020603050405020304" pitchFamily="18" charset="0"/>
              </a:rPr>
              <a:t>Κόντογλου</a:t>
            </a:r>
            <a:r>
              <a:rPr lang="el-GR" sz="1400" dirty="0">
                <a:latin typeface="Calibri" panose="020F0502020204030204" pitchFamily="34" charset="0"/>
                <a:ea typeface="Calibri" panose="020F0502020204030204" pitchFamily="34" charset="0"/>
                <a:cs typeface="Times New Roman" panose="02020603050405020304" pitchFamily="18" charset="0"/>
              </a:rPr>
              <a:t> έδωσε πολύτιμες πληροφορίες σχετικά με την χρωματική παλέτα των ζωγράφων που την περίοδο εκείνη διανύουν την ώριμη φάση της καλλιτεχνικής τους πορείας. Και οι δύο φαίνεται πως χρησιμοποίησαν χρωστικές συμβατές με την εποχή, όπως </a:t>
            </a:r>
            <a:r>
              <a:rPr lang="en-US" sz="1400" dirty="0">
                <a:latin typeface="Calibri" panose="020F0502020204030204" pitchFamily="34" charset="0"/>
                <a:ea typeface="Calibri" panose="020F0502020204030204" pitchFamily="34" charset="0"/>
                <a:cs typeface="Times New Roman" panose="02020603050405020304" pitchFamily="18" charset="0"/>
              </a:rPr>
              <a:t>yellow ochre</a:t>
            </a:r>
            <a:r>
              <a:rPr lang="el-GR"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zinc white, red ochre, green earth, </a:t>
            </a:r>
            <a:r>
              <a:rPr lang="en-US" sz="1400" dirty="0" err="1">
                <a:latin typeface="Calibri" panose="020F0502020204030204" pitchFamily="34" charset="0"/>
                <a:ea typeface="Calibri" panose="020F0502020204030204" pitchFamily="34" charset="0"/>
                <a:cs typeface="Times New Roman" panose="02020603050405020304" pitchFamily="18" charset="0"/>
              </a:rPr>
              <a:t>egyptian</a:t>
            </a:r>
            <a:r>
              <a:rPr lang="en-US" sz="1400" dirty="0">
                <a:latin typeface="Calibri" panose="020F0502020204030204" pitchFamily="34" charset="0"/>
                <a:ea typeface="Calibri" panose="020F0502020204030204" pitchFamily="34" charset="0"/>
                <a:cs typeface="Times New Roman" panose="02020603050405020304" pitchFamily="18" charset="0"/>
              </a:rPr>
              <a:t> blue</a:t>
            </a:r>
            <a:r>
              <a:rPr lang="el-GR" sz="1400" dirty="0">
                <a:latin typeface="Calibri" panose="020F0502020204030204" pitchFamily="34" charset="0"/>
                <a:ea typeface="Calibri" panose="020F0502020204030204" pitchFamily="34" charset="0"/>
                <a:cs typeface="Times New Roman" panose="02020603050405020304" pitchFamily="18" charset="0"/>
              </a:rPr>
              <a:t> και </a:t>
            </a:r>
            <a:r>
              <a:rPr lang="en-US" sz="1400" dirty="0">
                <a:latin typeface="Calibri" panose="020F0502020204030204" pitchFamily="34" charset="0"/>
                <a:ea typeface="Calibri" panose="020F0502020204030204" pitchFamily="34" charset="0"/>
                <a:cs typeface="Times New Roman" panose="02020603050405020304" pitchFamily="18" charset="0"/>
              </a:rPr>
              <a:t> burnt sienna.</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xmlns="" id="{3C378C4A-739C-C0C2-0D59-0D7AC38B769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719" y="3037395"/>
            <a:ext cx="2537347" cy="338312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a:extLst>
              <a:ext uri="{FF2B5EF4-FFF2-40B4-BE49-F238E27FC236}">
                <a16:creationId xmlns:a16="http://schemas.microsoft.com/office/drawing/2014/main" xmlns="" id="{A514D827-1E37-78AD-7521-DE853EBF6A2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239" y="3238747"/>
            <a:ext cx="3416587" cy="256244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177C09C2-D6FE-2ED9-7C99-922AD27CF803}"/>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1261110"/>
            <a:ext cx="7170163" cy="2167890"/>
          </a:xfrm>
          <a:prstGeom prst="rect">
            <a:avLst/>
          </a:prstGeom>
          <a:noFill/>
          <a:ln>
            <a:noFill/>
          </a:ln>
        </p:spPr>
      </p:pic>
    </p:spTree>
    <p:extLst>
      <p:ext uri="{BB962C8B-B14F-4D97-AF65-F5344CB8AC3E}">
        <p14:creationId xmlns:p14="http://schemas.microsoft.com/office/powerpoint/2010/main" xmlns="" val="1600868178"/>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36d63a4da31875ea29082eccb515d26e27f8161"/>
</p:tagLst>
</file>

<file path=ppt/theme/theme1.xml><?xml version="1.0" encoding="utf-8"?>
<a:theme xmlns:a="http://schemas.openxmlformats.org/drawingml/2006/main" name="Corporate template-set Universiteit Leiden">
  <a:themeElements>
    <a:clrScheme name="Προσαρμοσμένο 16">
      <a:dk1>
        <a:sysClr val="windowText" lastClr="000000"/>
      </a:dk1>
      <a:lt1>
        <a:sysClr val="window" lastClr="FFFFFF"/>
      </a:lt1>
      <a:dk2>
        <a:srgbClr val="0E6C8E"/>
      </a:dk2>
      <a:lt2>
        <a:srgbClr val="0E6C8E"/>
      </a:lt2>
      <a:accent1>
        <a:srgbClr val="7ED3F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e6" id="{553A715A-D43C-BD44-8D92-6A203DE1268F}" vid="{9D24680A-37F5-6043-8E3B-FBB63724075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4-3-windows-en-met-slidenr</Template>
  <TotalTime>24742</TotalTime>
  <Words>1149</Words>
  <Application>Microsoft Office PowerPoint</Application>
  <PresentationFormat>Προβολή στην οθόνη (4:3)</PresentationFormat>
  <Paragraphs>140</Paragraphs>
  <Slides>17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Corporate template-set Universiteit Leiden</vt:lpstr>
      <vt:lpstr> ”Koινωνικοπολιτική ανάλυση και συγκριτική μελέτη της Γενιάς του ‘30. Η περίπτωση των Φώτη Κόντογλου και Γεώργιου Γουναρόπουλου. Ανάλυση και μελέτη του χρώματος στο έργο τους με αρχαιομετρικές προσεγγίσεις.”</vt:lpstr>
      <vt:lpstr>Περιεχόμενα</vt:lpstr>
      <vt:lpstr>Στόχος και αντικείμενο διδακτορικής διατριβής</vt:lpstr>
      <vt:lpstr>Αναφορά προόδου</vt:lpstr>
      <vt:lpstr>Αναφορά προόδου</vt:lpstr>
      <vt:lpstr>Διαφάνεια 6</vt:lpstr>
      <vt:lpstr>Αναφορά προόδου</vt:lpstr>
      <vt:lpstr>Αρχικά αποτελέσματα – Οικία Κοντού</vt:lpstr>
      <vt:lpstr>Αρχικά αποτελέσματα – Δημαρχείο </vt:lpstr>
      <vt:lpstr>Πιθανά προβλήματα που αντιμετωπίστηκαν</vt:lpstr>
      <vt:lpstr>Δημοσιεύσεις / συμμετοχή σε συνέδρια </vt:lpstr>
      <vt:lpstr>Δημοσιεύσεις / συμμετοχή σε συνέδρια </vt:lpstr>
      <vt:lpstr>Επόμενα ερευνητικά βήματα</vt:lpstr>
      <vt:lpstr>Χρονοδιάγραμμα </vt:lpstr>
      <vt:lpstr>Χρονοδιάγραμμα </vt:lpstr>
      <vt:lpstr>Ευχαριστίες</vt:lpstr>
      <vt:lpstr>Τέλος παρουσίασης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διδακτορικής έρευνας</dc:title>
  <dc:creator>secrrector3</dc:creator>
  <cp:lastModifiedBy>secrrector3</cp:lastModifiedBy>
  <cp:revision>66</cp:revision>
  <cp:lastPrinted>2018-11-27T13:10:09Z</cp:lastPrinted>
  <dcterms:created xsi:type="dcterms:W3CDTF">2021-08-31T12:41:40Z</dcterms:created>
  <dcterms:modified xsi:type="dcterms:W3CDTF">2022-12-06T08:13:45Z</dcterms:modified>
</cp:coreProperties>
</file>