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0" r:id="rId4"/>
    <p:sldId id="269" r:id="rId5"/>
    <p:sldId id="272" r:id="rId6"/>
    <p:sldId id="273" r:id="rId7"/>
    <p:sldId id="274" r:id="rId8"/>
    <p:sldId id="275" r:id="rId9"/>
    <p:sldId id="276" r:id="rId10"/>
    <p:sldId id="277" r:id="rId11"/>
    <p:sldId id="266" r:id="rId12"/>
  </p:sldIdLst>
  <p:sldSz cx="9144000" cy="6858000" type="screen4x3"/>
  <p:notesSz cx="9872663" cy="6742113"/>
  <p:custDataLst>
    <p:tags r:id="rId1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B2E4"/>
    <a:srgbClr val="8592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82" autoAdjust="0"/>
    <p:restoredTop sz="96364" autoAdjust="0"/>
  </p:normalViewPr>
  <p:slideViewPr>
    <p:cSldViewPr>
      <p:cViewPr>
        <p:scale>
          <a:sx n="78" d="100"/>
          <a:sy n="78" d="100"/>
        </p:scale>
        <p:origin x="-108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376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Έρευνα.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Σεπτ. - Νοε.</c:v>
                </c:pt>
                <c:pt idx="1">
                  <c:v>Δεκ. - Φεβ.</c:v>
                </c:pt>
                <c:pt idx="2">
                  <c:v>Μαρ. - Μάι. </c:v>
                </c:pt>
                <c:pt idx="3">
                  <c:v>Ιουν. - Αυγ.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Μτφρ.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Σεπτ. - Νοε.</c:v>
                </c:pt>
                <c:pt idx="1">
                  <c:v>Δεκ. - Φεβ.</c:v>
                </c:pt>
                <c:pt idx="2">
                  <c:v>Μαρ. - Μάι. </c:v>
                </c:pt>
                <c:pt idx="3">
                  <c:v>Ιουν. - Αυγ.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Συγγρ.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Σεπτ. - Νοε.</c:v>
                </c:pt>
                <c:pt idx="1">
                  <c:v>Δεκ. - Φεβ.</c:v>
                </c:pt>
                <c:pt idx="2">
                  <c:v>Μαρ. - Μάι. </c:v>
                </c:pt>
                <c:pt idx="3">
                  <c:v>Ιουν. - Αυγ.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-1</c:v>
                </c:pt>
                <c:pt idx="1">
                  <c:v>1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</c:ser>
        <c:dLbls/>
        <c:marker val="1"/>
        <c:axId val="128913408"/>
        <c:axId val="128914944"/>
      </c:lineChart>
      <c:catAx>
        <c:axId val="128913408"/>
        <c:scaling>
          <c:orientation val="minMax"/>
        </c:scaling>
        <c:axPos val="b"/>
        <c:majorTickMark val="none"/>
        <c:tickLblPos val="nextTo"/>
        <c:crossAx val="128914944"/>
        <c:crosses val="autoZero"/>
        <c:auto val="1"/>
        <c:lblAlgn val="ctr"/>
        <c:lblOffset val="100"/>
      </c:catAx>
      <c:valAx>
        <c:axId val="128914944"/>
        <c:scaling>
          <c:orientation val="minMax"/>
        </c:scaling>
        <c:axPos val="l"/>
        <c:numFmt formatCode="General" sourceLinked="1"/>
        <c:majorTickMark val="none"/>
        <c:tickLblPos val="nextTo"/>
        <c:crossAx val="128913408"/>
        <c:crosses val="autoZero"/>
        <c:crossBetween val="between"/>
      </c:valAx>
    </c:plotArea>
    <c:legend>
      <c:legendPos val="b"/>
    </c:legend>
    <c:plotVisOnly val="1"/>
    <c:dispBlanksAs val="zero"/>
  </c:chart>
  <c:txPr>
    <a:bodyPr/>
    <a:lstStyle/>
    <a:p>
      <a:pPr>
        <a:defRPr sz="1800"/>
      </a:pPr>
      <a:endParaRPr lang="el-G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4" cy="3382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582AA-7CB4-4BE7-BDB0-70A312472710}" type="datetimeFigureOut">
              <a:rPr lang="nl-NL" smtClean="0"/>
              <a:pPr/>
              <a:t>6-12-2022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03837"/>
            <a:ext cx="4278154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4" y="6403837"/>
            <a:ext cx="4278154" cy="338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B82C0-8F88-4218-A47C-A6FE7B21589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880823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592224" y="0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98784-F1F2-4D71-B346-94F94D5EBAA2}" type="datetimeFigureOut">
              <a:rPr lang="nl-NL" smtClean="0"/>
              <a:pPr/>
              <a:t>6-12-2022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6413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nl-NL" dirty="0"/>
              <a:t>v</a:t>
            </a:r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87267" y="3202504"/>
            <a:ext cx="7898130" cy="30339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403837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592224" y="6403837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CD43-08E5-4945-BC4F-4857758E978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6351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251200" y="506413"/>
            <a:ext cx="3370263" cy="25273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6990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4274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1"/>
            <a:ext cx="9143999" cy="4521941"/>
          </a:xfrm>
          <a:solidFill>
            <a:srgbClr val="66B2E4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/>
              <a:t>..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-6427"/>
            <a:ext cx="9144000" cy="3719335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noProof="0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59243" y="1052736"/>
            <a:ext cx="7389221" cy="1656184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Title presentation</a:t>
            </a:r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4" hasCustomPrompt="1"/>
          </p:nvPr>
        </p:nvSpPr>
        <p:spPr>
          <a:xfrm>
            <a:off x="1359243" y="3934610"/>
            <a:ext cx="4042079" cy="393700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Subtitle presentation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497060" y="3934685"/>
            <a:ext cx="3243080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Date</a:t>
            </a:r>
          </a:p>
        </p:txBody>
      </p:sp>
      <p:pic>
        <p:nvPicPr>
          <p:cNvPr id="3" name="Εικόνα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131" y="4653136"/>
            <a:ext cx="1643607" cy="162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63797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4" name="Tijdelijke aanduiding voor grafiek 3"/>
          <p:cNvSpPr>
            <a:spLocks noGrp="1"/>
          </p:cNvSpPr>
          <p:nvPr>
            <p:ph type="chart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 graph</a:t>
            </a:r>
          </a:p>
        </p:txBody>
      </p:sp>
      <p:pic>
        <p:nvPicPr>
          <p:cNvPr id="13" name="Εικόνα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29509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3" name="Tijdelijke aanduiding voor media 12"/>
          <p:cNvSpPr>
            <a:spLocks noGrp="1"/>
          </p:cNvSpPr>
          <p:nvPr>
            <p:ph type="media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 video</a:t>
            </a:r>
          </a:p>
        </p:txBody>
      </p:sp>
      <p:pic>
        <p:nvPicPr>
          <p:cNvPr id="14" name="Εικόνα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31707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2"/>
            <a:ext cx="9144000" cy="452193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31640" y="1052736"/>
            <a:ext cx="7390800" cy="1656184"/>
          </a:xfr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Title closure</a:t>
            </a:r>
          </a:p>
        </p:txBody>
      </p:sp>
    </p:spTree>
    <p:extLst>
      <p:ext uri="{BB962C8B-B14F-4D97-AF65-F5344CB8AC3E}">
        <p14:creationId xmlns:p14="http://schemas.microsoft.com/office/powerpoint/2010/main" xmlns="" val="12396288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5" y="1252836"/>
            <a:ext cx="5030981" cy="4795836"/>
          </a:xfrm>
          <a:noFill/>
        </p:spPr>
        <p:txBody>
          <a:bodyPr vert="horz" wrap="none" lIns="0" tIns="0" rIns="0" bIns="0"/>
          <a:lstStyle>
            <a:lvl1pPr marL="271318" indent="-271318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+mj-lt"/>
              <a:buAutoNum type="arabicPeriod"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06977" indent="-135659"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  <a:lvl6pPr marL="271318" indent="-271318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+mj-lt"/>
              <a:buAutoNum type="arabicPeriod"/>
              <a:tabLst/>
              <a:defRPr sz="2000">
                <a:solidFill>
                  <a:schemeClr val="bg2">
                    <a:lumMod val="50000"/>
                  </a:schemeClr>
                </a:solidFill>
              </a:defRPr>
            </a:lvl6pPr>
            <a:lvl7pPr marL="406977" indent="-135659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7pPr>
            <a:lvl8pPr>
              <a:defRPr sz="1400">
                <a:solidFill>
                  <a:schemeClr val="bg2">
                    <a:lumMod val="50000"/>
                  </a:schemeClr>
                </a:solidFill>
              </a:defRPr>
            </a:lvl8pPr>
            <a:lvl9pPr>
              <a:defRPr baseline="0">
                <a:solidFill>
                  <a:schemeClr val="bg2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Numbering</a:t>
            </a:r>
          </a:p>
          <a:p>
            <a:pPr lvl="1"/>
            <a:r>
              <a:rPr lang="en-US" noProof="0" dirty="0"/>
              <a:t>Bullet</a:t>
            </a:r>
          </a:p>
          <a:p>
            <a:pPr lvl="2"/>
            <a:r>
              <a:rPr lang="en-US" noProof="0" dirty="0"/>
              <a:t>Plain </a:t>
            </a:r>
            <a:r>
              <a:rPr lang="en-US" noProof="0" dirty="0" err="1"/>
              <a:t>tekst</a:t>
            </a:r>
            <a:r>
              <a:rPr lang="en-US" noProof="0" dirty="0"/>
              <a:t>	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yellow</a:t>
            </a:r>
          </a:p>
          <a:p>
            <a:pPr lvl="5"/>
            <a:r>
              <a:rPr lang="en-US" noProof="0" dirty="0"/>
              <a:t>Numbering</a:t>
            </a:r>
          </a:p>
          <a:p>
            <a:pPr lvl="6"/>
            <a:r>
              <a:rPr lang="en-US" noProof="0" dirty="0"/>
              <a:t>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</p:txBody>
      </p:sp>
      <p:sp>
        <p:nvSpPr>
          <p:cNvPr id="7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5587316" y="1252539"/>
            <a:ext cx="3152019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grpSp>
        <p:nvGrpSpPr>
          <p:cNvPr id="8" name="Grid" hidden="1"/>
          <p:cNvGrpSpPr/>
          <p:nvPr userDrawn="1"/>
        </p:nvGrpSpPr>
        <p:grpSpPr>
          <a:xfrm>
            <a:off x="0" y="0"/>
            <a:ext cx="9144002" cy="6858004"/>
            <a:chOff x="-2" y="-1"/>
            <a:chExt cx="12198353" cy="6858004"/>
          </a:xfrm>
        </p:grpSpPr>
        <p:sp>
          <p:nvSpPr>
            <p:cNvPr id="9" name="Rechthoek 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392346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4" name="Εικόνα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4261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>
            <a:lvl1pPr>
              <a:defRPr b="0"/>
            </a:lvl1pPr>
            <a:lvl2pPr>
              <a:defRPr b="0"/>
            </a:lvl2pPr>
            <a:lvl3pPr>
              <a:defRPr/>
            </a:lvl3pPr>
            <a:lvl4pPr>
              <a:defRPr b="1"/>
            </a:lvl4pPr>
            <a:lvl5pPr>
              <a:defRPr b="1"/>
            </a:lvl5pPr>
            <a:lvl8pPr>
              <a:defRPr sz="1600"/>
            </a:lvl8pPr>
            <a:lvl9pPr>
              <a:defRPr/>
            </a:lvl9pPr>
          </a:lstStyle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</p:txBody>
      </p:sp>
      <p:pic>
        <p:nvPicPr>
          <p:cNvPr id="5" name="Εικόνα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25968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5" y="1252836"/>
            <a:ext cx="8334670" cy="4795836"/>
          </a:xfrm>
        </p:spPr>
        <p:txBody>
          <a:bodyPr vert="horz"/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  <a:p>
            <a:pPr lvl="0"/>
            <a:endParaRPr lang="en-US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0" y="0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500358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15" name="Εικόνα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03028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50%/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4091501" cy="4795836"/>
          </a:xfrm>
        </p:spPr>
        <p:txBody>
          <a:bodyPr vert="horz"/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  <a:p>
            <a:pPr lvl="0"/>
            <a:endParaRPr lang="en-US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8162" y="1252539"/>
            <a:ext cx="4091174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pic>
        <p:nvPicPr>
          <p:cNvPr id="15" name="Εικόνα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27674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25%/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4" y="1252836"/>
            <a:ext cx="2548000" cy="4795836"/>
          </a:xfrm>
        </p:spPr>
        <p:txBody>
          <a:bodyPr vert="horz"/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  <a:p>
            <a:pPr lvl="0"/>
            <a:endParaRPr lang="en-US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611099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3104334" y="1252539"/>
            <a:ext cx="5635001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pic>
        <p:nvPicPr>
          <p:cNvPr id="15" name="Εικόνα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23176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04665" y="1252539"/>
            <a:ext cx="8334560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pic>
        <p:nvPicPr>
          <p:cNvPr id="13" name="Εικόνα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9258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4091501" cy="4795836"/>
          </a:xfrm>
        </p:spPr>
        <p:txBody>
          <a:bodyPr vert="horz"/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  <a:p>
            <a:pPr lvl="0"/>
            <a:endParaRPr lang="en-US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59312" cy="6858004"/>
            <a:chOff x="-2" y="-1"/>
            <a:chExt cx="12218777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10800000">
              <a:off x="5360772" y="3549589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8161" y="1252539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6762195" y="1252539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sp>
        <p:nvSpPr>
          <p:cNvPr id="18" name="Tijdelijke aanduiding voor afbeelding 13"/>
          <p:cNvSpPr>
            <a:spLocks noGrp="1"/>
          </p:cNvSpPr>
          <p:nvPr>
            <p:ph type="pic" sz="quarter" idx="15" hasCustomPrompt="1"/>
          </p:nvPr>
        </p:nvSpPr>
        <p:spPr>
          <a:xfrm>
            <a:off x="4648161" y="3751624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sp>
        <p:nvSpPr>
          <p:cNvPr id="19" name="Tijdelijke aanduiding voor afbeelding 13"/>
          <p:cNvSpPr>
            <a:spLocks noGrp="1"/>
          </p:cNvSpPr>
          <p:nvPr>
            <p:ph type="pic" sz="quarter" idx="16" hasCustomPrompt="1"/>
          </p:nvPr>
        </p:nvSpPr>
        <p:spPr>
          <a:xfrm>
            <a:off x="6762195" y="3751624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pic>
        <p:nvPicPr>
          <p:cNvPr id="20" name="Εικόνα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31734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4" y="1252836"/>
            <a:ext cx="4091500" cy="4795836"/>
          </a:xfrm>
        </p:spPr>
        <p:txBody>
          <a:bodyPr vert="horz"/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685434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1499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7835" y="1252538"/>
            <a:ext cx="1969200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6760490" y="1252538"/>
            <a:ext cx="1969200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en-US" noProof="0" dirty="0"/>
              <a:t>Click here to insert</a:t>
            </a:r>
            <a:br>
              <a:rPr lang="en-US" noProof="0" dirty="0"/>
            </a:br>
            <a:r>
              <a:rPr lang="en-US" noProof="0" dirty="0"/>
              <a:t>an image</a:t>
            </a:r>
          </a:p>
        </p:txBody>
      </p:sp>
      <p:pic>
        <p:nvPicPr>
          <p:cNvPr id="16" name="Εικόνα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9" y="6499401"/>
            <a:ext cx="1224136" cy="31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69822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04665" y="404664"/>
            <a:ext cx="8334670" cy="432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/>
              <a:t>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665" y="1252836"/>
            <a:ext cx="8334670" cy="47958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Bullet</a:t>
            </a:r>
          </a:p>
          <a:p>
            <a:pPr lvl="1"/>
            <a:r>
              <a:rPr lang="en-US" noProof="0" dirty="0"/>
              <a:t>Sub-bullet</a:t>
            </a:r>
          </a:p>
          <a:p>
            <a:pPr lvl="2"/>
            <a:r>
              <a:rPr lang="en-US" noProof="0" dirty="0"/>
              <a:t>Plain text</a:t>
            </a:r>
          </a:p>
          <a:p>
            <a:pPr lvl="3"/>
            <a:r>
              <a:rPr lang="en-US" noProof="0" dirty="0"/>
              <a:t>Header dark blue</a:t>
            </a:r>
          </a:p>
          <a:p>
            <a:pPr lvl="4"/>
            <a:r>
              <a:rPr lang="en-US" noProof="0" dirty="0"/>
              <a:t>Header light blue</a:t>
            </a:r>
          </a:p>
          <a:p>
            <a:pPr lvl="5"/>
            <a:r>
              <a:rPr lang="en-US" noProof="0" dirty="0"/>
              <a:t>Bullet</a:t>
            </a:r>
          </a:p>
          <a:p>
            <a:pPr lvl="6"/>
            <a:r>
              <a:rPr lang="en-US" noProof="0" dirty="0"/>
              <a:t>Sub-bullet</a:t>
            </a:r>
          </a:p>
          <a:p>
            <a:pPr lvl="7"/>
            <a:r>
              <a:rPr lang="en-US" sz="1349" noProof="0" dirty="0"/>
              <a:t>Plain text</a:t>
            </a:r>
          </a:p>
          <a:p>
            <a:pPr lvl="8"/>
            <a:r>
              <a:rPr lang="en-US" noProof="0" dirty="0"/>
              <a:t>Header dark blue</a:t>
            </a:r>
          </a:p>
        </p:txBody>
      </p:sp>
      <p:sp>
        <p:nvSpPr>
          <p:cNvPr id="20" name="Rechthoek 19"/>
          <p:cNvSpPr/>
          <p:nvPr userDrawn="1"/>
        </p:nvSpPr>
        <p:spPr bwMode="auto">
          <a:xfrm>
            <a:off x="0" y="6453336"/>
            <a:ext cx="914400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68544" tIns="34272" rIns="68544" bIns="342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434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US" sz="1499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04664" y="6453336"/>
            <a:ext cx="381346" cy="4046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nl-NL" sz="1200" b="1" smtClean="0">
                <a:solidFill>
                  <a:schemeClr val="bg1"/>
                </a:solidFill>
              </a:defRPr>
            </a:lvl1pPr>
          </a:lstStyle>
          <a:p>
            <a:fld id="{21272068-81DC-4C45-9305-5AD5E201916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Tijdelijke aanduiding voor dianummer 5"/>
          <p:cNvSpPr txBox="1">
            <a:spLocks/>
          </p:cNvSpPr>
          <p:nvPr userDrawn="1"/>
        </p:nvSpPr>
        <p:spPr>
          <a:xfrm>
            <a:off x="6681815" y="6453337"/>
            <a:ext cx="2057519" cy="416127"/>
          </a:xfrm>
          <a:prstGeom prst="rect">
            <a:avLst/>
          </a:prstGeom>
        </p:spPr>
        <p:txBody>
          <a:bodyPr vert="horz" lIns="68544" tIns="34272" rIns="68544" bIns="34272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0D95B-2DCA-4A8C-818D-5010775FDD58}" type="slidenum">
              <a:rPr lang="en-US" sz="1100" noProof="0" smtClean="0">
                <a:solidFill>
                  <a:schemeClr val="bg1"/>
                </a:solidFill>
              </a:rPr>
              <a:pPr/>
              <a:t>‹#›</a:t>
            </a:fld>
            <a:endParaRPr lang="en-US" sz="900" noProof="0" dirty="0">
              <a:solidFill>
                <a:schemeClr val="bg1"/>
              </a:solidFill>
            </a:endParaRPr>
          </a:p>
        </p:txBody>
      </p:sp>
      <p:grpSp>
        <p:nvGrpSpPr>
          <p:cNvPr id="15" name="Grid" hidden="1"/>
          <p:cNvGrpSpPr/>
          <p:nvPr userDrawn="1"/>
        </p:nvGrpSpPr>
        <p:grpSpPr>
          <a:xfrm>
            <a:off x="0" y="0"/>
            <a:ext cx="9144000" cy="6858004"/>
            <a:chOff x="-2" y="-1"/>
            <a:chExt cx="9144000" cy="6858004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 rot="5400000">
              <a:off x="5512664" y="3226670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848172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>
              <a:off x="0" y="6048672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398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65" r:id="rId4"/>
    <p:sldLayoutId id="2147483661" r:id="rId5"/>
    <p:sldLayoutId id="2147483664" r:id="rId6"/>
    <p:sldLayoutId id="2147483666" r:id="rId7"/>
    <p:sldLayoutId id="2147483662" r:id="rId8"/>
    <p:sldLayoutId id="2147483663" r:id="rId9"/>
    <p:sldLayoutId id="2147483667" r:id="rId10"/>
    <p:sldLayoutId id="2147483668" r:id="rId11"/>
    <p:sldLayoutId id="214748367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685434" rtl="0" eaLnBrk="1" latinLnBrk="0" hangingPunct="1">
        <a:spcBef>
          <a:spcPct val="0"/>
        </a:spcBef>
        <a:buNone/>
        <a:defRPr sz="3600" b="1" i="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35659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271318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-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kern="1200" baseline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b="1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b="1" kern="1200" baseline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35659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271318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b="1" kern="1200" baseline="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717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434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151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0868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3586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6303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9020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1737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tekst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2"/>
          </p:nvPr>
        </p:nvSpPr>
        <p:spPr>
          <a:xfrm>
            <a:off x="0" y="0"/>
            <a:ext cx="9144000" cy="371933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9532" y="614570"/>
            <a:ext cx="8424936" cy="1446278"/>
          </a:xfrm>
        </p:spPr>
        <p:txBody>
          <a:bodyPr/>
          <a:lstStyle/>
          <a:p>
            <a:pPr algn="ctr"/>
            <a:r>
              <a:rPr lang="el-GR" sz="23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Εικαστικό </a:t>
            </a:r>
            <a:r>
              <a:rPr lang="el-GR" sz="23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Μυθιστόρημα: Σχέση Λογοτεχνίας και Εικαστικών Τεχνών. </a:t>
            </a:r>
            <a:r>
              <a:rPr 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l-GR" sz="1800" b="0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Μελέτη </a:t>
            </a:r>
            <a:r>
              <a:rPr lang="el-GR" sz="1800" b="0" i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επάνω στη Δυνατότητα Ύπαρξης ενός Ολιστικού Μυθιστορηματικού </a:t>
            </a:r>
            <a:r>
              <a:rPr lang="el-GR" sz="1800" b="0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Συστήματος</a:t>
            </a:r>
            <a:r>
              <a:rPr lang="en-US" sz="1800" b="0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sz="1800" b="0" i="1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2009" y="3934610"/>
            <a:ext cx="8892479" cy="393700"/>
          </a:xfrm>
        </p:spPr>
        <p:txBody>
          <a:bodyPr>
            <a:noAutofit/>
          </a:bodyPr>
          <a:lstStyle/>
          <a:p>
            <a:pPr algn="r"/>
            <a:r>
              <a:rPr lang="el-GR" sz="2400" dirty="0" smtClean="0"/>
              <a:t>ΣΤΟΑΝΤΖΙΚΗΣ </a:t>
            </a:r>
            <a:r>
              <a:rPr lang="el-GR" sz="2400" dirty="0"/>
              <a:t>ΑΝΤΩΝΙΟΣ</a:t>
            </a:r>
            <a:endParaRPr lang="en-US" sz="2400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2"/>
          </p:nvPr>
        </p:nvSpPr>
        <p:spPr>
          <a:xfrm>
            <a:off x="2987824" y="4528366"/>
            <a:ext cx="5475328" cy="747553"/>
          </a:xfrm>
        </p:spPr>
        <p:txBody>
          <a:bodyPr/>
          <a:lstStyle/>
          <a:p>
            <a:pPr algn="l"/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Επιβλέπων καθηγητής </a:t>
            </a:r>
            <a:r>
              <a:rPr lang="el-GR" sz="1800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Δρ. ΧΙΩΤΙΝΗΣ ΝΙΚΗΤΑΣ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ijdelijke aanduiding voor datum 12"/>
          <p:cNvSpPr txBox="1">
            <a:spLocks/>
          </p:cNvSpPr>
          <p:nvPr/>
        </p:nvSpPr>
        <p:spPr>
          <a:xfrm>
            <a:off x="1979712" y="3068772"/>
            <a:ext cx="6598476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u="sng" dirty="0"/>
              <a:t>2</a:t>
            </a:r>
            <a:r>
              <a:rPr lang="el-GR" sz="2400" b="1" u="sng" baseline="30000" dirty="0" smtClean="0"/>
              <a:t>η</a:t>
            </a:r>
            <a:r>
              <a:rPr lang="el-GR" sz="2400" b="1" u="sng" dirty="0" smtClean="0"/>
              <a:t> Ετήσια Έκθεση Προόδου ΕΛΚΕ – Πα.Δ.Α.</a:t>
            </a:r>
            <a:endParaRPr lang="en-US" sz="2400" b="1" u="sng" dirty="0"/>
          </a:p>
        </p:txBody>
      </p:sp>
      <p:sp>
        <p:nvSpPr>
          <p:cNvPr id="9" name="Tijdelijke aanduiding voor datum 12"/>
          <p:cNvSpPr txBox="1">
            <a:spLocks/>
          </p:cNvSpPr>
          <p:nvPr/>
        </p:nvSpPr>
        <p:spPr>
          <a:xfrm>
            <a:off x="467544" y="1844824"/>
            <a:ext cx="5818563" cy="90599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/>
              <a:t>ΣΧΟΛΗ </a:t>
            </a:r>
            <a:r>
              <a:rPr lang="el-GR" dirty="0"/>
              <a:t>ΕΦΑΡΜΟΣΜΕΝΩΝ ΤΕΧΝΩΝ ΚΑΙ </a:t>
            </a:r>
            <a:r>
              <a:rPr lang="el-GR" dirty="0" smtClean="0"/>
              <a:t>ΠΟΛΙΤΙΣΜΟΥ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179512" y="6453336"/>
            <a:ext cx="286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Αθήνα, 16 Οκτωβρίου 2022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1" name="Tijdelijke aanduiding voor datum 12"/>
          <p:cNvSpPr txBox="1">
            <a:spLocks/>
          </p:cNvSpPr>
          <p:nvPr/>
        </p:nvSpPr>
        <p:spPr>
          <a:xfrm>
            <a:off x="2987824" y="5290574"/>
            <a:ext cx="5475328" cy="96913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Μέλη Συμβουλευτικής Επιτροπής: </a:t>
            </a:r>
          </a:p>
          <a:p>
            <a:pPr algn="l"/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1.  ΒΛΑΣΤΑΡΑΣ ΒΑΣΙΛΕΙΟΣ </a:t>
            </a:r>
          </a:p>
          <a:p>
            <a:pPr algn="l"/>
            <a:r>
              <a:rPr lang="el-GR" sz="1800" dirty="0" smtClean="0">
                <a:solidFill>
                  <a:schemeClr val="bg2">
                    <a:lumMod val="50000"/>
                  </a:schemeClr>
                </a:solidFill>
              </a:rPr>
              <a:t>2.  ΜΟΙΡΑ ΜΑΡΙΑ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ijdelijke aanduiding voor datum 12"/>
          <p:cNvSpPr txBox="1">
            <a:spLocks/>
          </p:cNvSpPr>
          <p:nvPr/>
        </p:nvSpPr>
        <p:spPr>
          <a:xfrm>
            <a:off x="467544" y="2202976"/>
            <a:ext cx="7488832" cy="83398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/>
              <a:t>ΤΜΗΜΑ ΕΣΩΤΕΡΙΚΗΣ ΑΡΧΙΤΕΚΤΟΝΙΚΗΣ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778148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Χρονοδιάγραμμα </a:t>
            </a:r>
            <a:endParaRPr lang="el-GR" dirty="0"/>
          </a:p>
        </p:txBody>
      </p:sp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3"/>
            <p:extLst>
              <p:ext uri="{D42A27DB-BD31-4B8C-83A1-F6EECF244321}">
                <p14:modId xmlns:p14="http://schemas.microsoft.com/office/powerpoint/2010/main" xmlns="" val="850629719"/>
              </p:ext>
            </p:extLst>
          </p:nvPr>
        </p:nvGraphicFramePr>
        <p:xfrm>
          <a:off x="404813" y="1252538"/>
          <a:ext cx="8334375" cy="4795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124403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>
          <a:xfrm>
            <a:off x="0" y="2"/>
            <a:ext cx="9144001" cy="45091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390800" cy="1656184"/>
          </a:xfrm>
        </p:spPr>
        <p:txBody>
          <a:bodyPr/>
          <a:lstStyle/>
          <a:p>
            <a:r>
              <a:rPr lang="el-GR" sz="3200" dirty="0" smtClean="0"/>
              <a:t>Σας ευχαριστώ</a:t>
            </a:r>
            <a:r>
              <a:rPr lang="en-US" sz="3200" dirty="0"/>
              <a:t> </a:t>
            </a:r>
            <a:r>
              <a:rPr lang="el-GR" sz="3200" dirty="0" smtClean="0"/>
              <a:t>για τον χρόνο σας.</a:t>
            </a:r>
            <a:endParaRPr lang="en-US" sz="32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3429000"/>
            <a:ext cx="3456481" cy="882485"/>
          </a:xfrm>
          <a:prstGeom prst="rect">
            <a:avLst/>
          </a:prstGeom>
        </p:spPr>
      </p:pic>
      <p:sp>
        <p:nvSpPr>
          <p:cNvPr id="7" name="Titel 3"/>
          <p:cNvSpPr txBox="1">
            <a:spLocks/>
          </p:cNvSpPr>
          <p:nvPr/>
        </p:nvSpPr>
        <p:spPr>
          <a:xfrm>
            <a:off x="31383" y="4540742"/>
            <a:ext cx="8424936" cy="148054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685434" rtl="0" eaLnBrk="1" latinLnBrk="0" hangingPunct="1">
              <a:spcBef>
                <a:spcPct val="0"/>
              </a:spcBef>
              <a:buNone/>
              <a:defRPr sz="4800" b="1" i="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000" dirty="0" smtClean="0">
                <a:solidFill>
                  <a:schemeClr val="tx1"/>
                </a:solidFill>
              </a:rPr>
              <a:t>	</a:t>
            </a:r>
            <a:r>
              <a:rPr lang="el-GR" sz="20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Εικαστικό Μυθιστόρημα: Σχέση Λογοτεχνίας και Εικαστικών Τεχνών. </a:t>
            </a:r>
            <a:r>
              <a:rPr lang="en-US" sz="20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000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l-GR" sz="2000" b="0" i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Μελέτη επάνω στη Δυνατότητα Ύπαρξης ενός Ολιστικού Μυθιστορηματικού Συστήματος</a:t>
            </a:r>
            <a:r>
              <a:rPr lang="en-US" sz="2000" b="0" i="1" dirty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ijdelijke aanduiding voor tekst 4"/>
          <p:cNvSpPr txBox="1">
            <a:spLocks/>
          </p:cNvSpPr>
          <p:nvPr/>
        </p:nvSpPr>
        <p:spPr>
          <a:xfrm>
            <a:off x="31383" y="5946738"/>
            <a:ext cx="8964487" cy="393700"/>
          </a:xfrm>
          <a:prstGeom prst="rect">
            <a:avLst/>
          </a:prstGeom>
        </p:spPr>
        <p:txBody>
          <a:bodyPr>
            <a:noAutofit/>
          </a:bodyPr>
          <a:lstStyle>
            <a:lvl1pPr marL="135659" indent="-135659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71318" indent="-135659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None/>
              <a:defRPr sz="1600" b="1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5659" indent="-135659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1318" indent="-135659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None/>
              <a:defRPr sz="1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685434" rtl="0" eaLnBrk="1" latinLnBrk="0" hangingPunct="1">
              <a:lnSpc>
                <a:spcPct val="9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None/>
              <a:defRPr sz="1600" b="1" kern="1200" baseline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ΣΤΟΑΝΤΖΙΚΗΣ ΑΝΤΩΝΙΟΣ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9" name="Tijdelijke aanduiding voor datum 12"/>
          <p:cNvSpPr txBox="1">
            <a:spLocks/>
          </p:cNvSpPr>
          <p:nvPr/>
        </p:nvSpPr>
        <p:spPr>
          <a:xfrm>
            <a:off x="2334745" y="2413610"/>
            <a:ext cx="6598476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l-NL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u="sng" dirty="0"/>
              <a:t>2</a:t>
            </a:r>
            <a:r>
              <a:rPr lang="el-GR" sz="2400" b="1" u="sng" baseline="30000" dirty="0" smtClean="0"/>
              <a:t>η</a:t>
            </a:r>
            <a:r>
              <a:rPr lang="el-GR" sz="2400" b="1" u="sng" dirty="0" smtClean="0"/>
              <a:t> Ετήσια Έκθεση Προόδου ΕΛΚΕ - </a:t>
            </a:r>
            <a:r>
              <a:rPr lang="el-GR" sz="2400" b="1" u="sng" dirty="0"/>
              <a:t>Πα.Δ.Α.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xmlns="" val="25268358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/>
              <a:t>Περιεχόμενα</a:t>
            </a:r>
            <a:endParaRPr lang="en-US" sz="240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4665" y="1252836"/>
            <a:ext cx="8055767" cy="47958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Στόχος και αντικείμενο διδακτορικής έρευνας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Αναφορά προόδου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Αρχικά αποτελέσματα</a:t>
            </a:r>
            <a:r>
              <a:rPr lang="en-US" dirty="0" smtClean="0"/>
              <a:t> </a:t>
            </a:r>
            <a:r>
              <a:rPr lang="el-GR" dirty="0" smtClean="0"/>
              <a:t>(πίνακες, σχήματα, εικόνες, διαγράμματα)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Πιθανά προβλήματα που αντιμετωπίστηκαν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Δημοσιεύσεις / συμμετοχή σε συνέδρια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l-GR" dirty="0" smtClean="0"/>
              <a:t>Επόμενα ερευνητικά βήματα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Χρονοδιάγραμμα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21050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4665" y="188640"/>
            <a:ext cx="8739335" cy="720080"/>
          </a:xfrm>
        </p:spPr>
        <p:txBody>
          <a:bodyPr/>
          <a:lstStyle/>
          <a:p>
            <a:r>
              <a:rPr lang="el-GR" sz="2400" dirty="0"/>
              <a:t>Στόχος και αντικείμενο διδακτορικής διατριβής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95536" y="1124744"/>
            <a:ext cx="8496944" cy="511256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1800" dirty="0" smtClean="0"/>
              <a:t>Διερεύνηση της επίδρασης </a:t>
            </a:r>
            <a:r>
              <a:rPr lang="el-GR" sz="1800" dirty="0"/>
              <a:t>των εικαστικών και άλλων τεχνών στο βιβλίο σε </a:t>
            </a:r>
          </a:p>
          <a:p>
            <a:pPr marL="0" indent="0">
              <a:buNone/>
            </a:pPr>
            <a:r>
              <a:rPr lang="el-GR" sz="1800" dirty="0" smtClean="0"/>
              <a:t> συνδυασμό με </a:t>
            </a:r>
            <a:r>
              <a:rPr lang="el-GR" sz="1800" dirty="0"/>
              <a:t>τις τεχνολογικές </a:t>
            </a:r>
            <a:r>
              <a:rPr lang="el-GR" sz="1800" dirty="0" smtClean="0"/>
              <a:t>εξελίξεις, αλλά και το αντίστροφο.</a:t>
            </a:r>
          </a:p>
          <a:p>
            <a:pPr marL="0" indent="0">
              <a:buNone/>
            </a:pPr>
            <a:endParaRPr lang="el-GR" sz="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1800" dirty="0" smtClean="0"/>
              <a:t>Καταγραφή των λόγων, των μορφών </a:t>
            </a:r>
            <a:r>
              <a:rPr lang="el-GR" sz="1800" dirty="0"/>
              <a:t>και </a:t>
            </a:r>
            <a:r>
              <a:rPr lang="el-GR" sz="1800" dirty="0" smtClean="0"/>
              <a:t>των τρόπων </a:t>
            </a:r>
            <a:r>
              <a:rPr lang="el-GR" sz="1800" dirty="0"/>
              <a:t>με τους </a:t>
            </a:r>
            <a:r>
              <a:rPr lang="el-GR" sz="1800" dirty="0" smtClean="0"/>
              <a:t>οποίους</a:t>
            </a:r>
          </a:p>
          <a:p>
            <a:pPr marL="0" indent="0">
              <a:buNone/>
            </a:pPr>
            <a:r>
              <a:rPr lang="el-GR" sz="1800" dirty="0" smtClean="0"/>
              <a:t> </a:t>
            </a:r>
            <a:r>
              <a:rPr lang="el-GR" sz="1800" dirty="0"/>
              <a:t>συναντάται η λογοτεχνία, μέσω του μυθιστορήματος, σε έργα </a:t>
            </a:r>
            <a:r>
              <a:rPr lang="el-GR" sz="1800" dirty="0" smtClean="0"/>
              <a:t>τέχνης</a:t>
            </a:r>
            <a:r>
              <a:rPr lang="el-GR" sz="1800" dirty="0"/>
              <a:t>.</a:t>
            </a:r>
            <a:endParaRPr lang="el-GR" sz="1800" dirty="0" smtClean="0"/>
          </a:p>
          <a:p>
            <a:pPr marL="0" indent="0">
              <a:buNone/>
            </a:pPr>
            <a:endParaRPr lang="el-GR" sz="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1800" dirty="0" smtClean="0"/>
              <a:t>Προσπάθεια </a:t>
            </a:r>
            <a:r>
              <a:rPr lang="el-GR" sz="1800" dirty="0"/>
              <a:t>να αναδειχθεί η δυνατότητα ύπαρξης ενός αυτονομημένου </a:t>
            </a:r>
            <a:endParaRPr lang="el-GR" sz="1800" dirty="0" smtClean="0"/>
          </a:p>
          <a:p>
            <a:pPr marL="0" indent="0">
              <a:buNone/>
            </a:pPr>
            <a:r>
              <a:rPr lang="el-GR" sz="1800" dirty="0" smtClean="0"/>
              <a:t>είδους </a:t>
            </a:r>
            <a:r>
              <a:rPr lang="el-GR" sz="1800" dirty="0"/>
              <a:t>στο μυθιστόρημα, το</a:t>
            </a:r>
            <a:r>
              <a:rPr lang="el-GR" sz="1800" i="1" dirty="0"/>
              <a:t> </a:t>
            </a:r>
            <a:r>
              <a:rPr lang="el-GR" sz="1800" i="1" dirty="0" smtClean="0"/>
              <a:t>«εικαστικό μυθιστόρημα»</a:t>
            </a:r>
            <a:r>
              <a:rPr lang="el-GR" sz="1800" dirty="0" smtClean="0"/>
              <a:t>.</a:t>
            </a:r>
          </a:p>
          <a:p>
            <a:pPr marL="0" indent="0">
              <a:buNone/>
            </a:pPr>
            <a:endParaRPr lang="el-GR" sz="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1800" dirty="0" smtClean="0"/>
              <a:t>Προσπάθεια </a:t>
            </a:r>
            <a:r>
              <a:rPr lang="el-GR" sz="1800" dirty="0"/>
              <a:t>να </a:t>
            </a:r>
            <a:r>
              <a:rPr lang="el-GR" sz="1800" dirty="0" smtClean="0"/>
              <a:t>αναδειχθεί </a:t>
            </a:r>
            <a:r>
              <a:rPr lang="el-GR" sz="1800" dirty="0"/>
              <a:t>ότι χαρακτηριστικό του εικαστικού </a:t>
            </a:r>
            <a:r>
              <a:rPr lang="el-GR" sz="1800" dirty="0" smtClean="0"/>
              <a:t>μυθιστορήματος</a:t>
            </a:r>
          </a:p>
          <a:p>
            <a:pPr marL="0" indent="0">
              <a:buNone/>
            </a:pPr>
            <a:r>
              <a:rPr lang="el-GR" sz="1800" dirty="0" smtClean="0"/>
              <a:t>είναι </a:t>
            </a:r>
            <a:r>
              <a:rPr lang="el-GR" sz="1800" dirty="0"/>
              <a:t>πως δε δεσμεύεται από την πεζή αφηγηματική του </a:t>
            </a:r>
            <a:r>
              <a:rPr lang="el-GR" sz="1800" dirty="0" smtClean="0"/>
              <a:t>λειτουργία.</a:t>
            </a:r>
          </a:p>
          <a:p>
            <a:pPr marL="0" indent="0">
              <a:buNone/>
            </a:pPr>
            <a:endParaRPr lang="el-GR" sz="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1800" dirty="0" smtClean="0"/>
              <a:t>Όταν η κατασκευή και η αντίληψη ενός κειμένου είναι εξίσου σημαντική με το</a:t>
            </a:r>
          </a:p>
          <a:p>
            <a:pPr marL="0" indent="0">
              <a:buNone/>
            </a:pPr>
            <a:r>
              <a:rPr lang="el-GR" sz="1800" dirty="0" smtClean="0"/>
              <a:t> ίδιο το κείμενο, είναι άραγε δυνατή η ύπαρξη ενός εικαστικού μυθιστορήματος;</a:t>
            </a:r>
          </a:p>
          <a:p>
            <a:pPr marL="0" indent="0">
              <a:buNone/>
            </a:pPr>
            <a:r>
              <a:rPr lang="el-GR" sz="1800" dirty="0" smtClean="0"/>
              <a:t> Και αν ναι, ποια η μορφή του; 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7250938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4664" y="0"/>
            <a:ext cx="8739335" cy="1124744"/>
          </a:xfrm>
        </p:spPr>
        <p:txBody>
          <a:bodyPr/>
          <a:lstStyle/>
          <a:p>
            <a:r>
              <a:rPr lang="el-GR" sz="2400" dirty="0"/>
              <a:t>Αναφορά προόδου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79512" y="980728"/>
            <a:ext cx="8640961" cy="525658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Franklin Gothic Book" panose="020B0503020102020204" pitchFamily="34" charset="0"/>
              <a:buChar char="√"/>
            </a:pPr>
            <a:r>
              <a:rPr lang="el-GR" sz="1800" dirty="0" smtClean="0"/>
              <a:t>Διερευνήθηκαν </a:t>
            </a:r>
            <a:r>
              <a:rPr lang="el-GR" sz="1800" dirty="0"/>
              <a:t>οι δραματικές </a:t>
            </a:r>
            <a:r>
              <a:rPr lang="el-GR" sz="1800" dirty="0" smtClean="0"/>
              <a:t>αλλαγές </a:t>
            </a:r>
            <a:r>
              <a:rPr lang="el-GR" sz="1800" dirty="0"/>
              <a:t>που φέρνει η σύγχρονη </a:t>
            </a:r>
            <a:r>
              <a:rPr lang="el-GR" sz="1800" dirty="0" smtClean="0"/>
              <a:t>εποχή </a:t>
            </a:r>
            <a:r>
              <a:rPr lang="el-GR" sz="1800" dirty="0"/>
              <a:t>στην ανάγνωση </a:t>
            </a:r>
            <a:endParaRPr lang="el-GR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l-GR" sz="1800" dirty="0" smtClean="0"/>
              <a:t>       και </a:t>
            </a:r>
            <a:r>
              <a:rPr lang="el-GR" sz="1800" dirty="0"/>
              <a:t>τη γραφή και οι συνέπειές τους στο όχημα που τις μεταφέρει, το βιβλίο.</a:t>
            </a:r>
            <a:endParaRPr lang="el-GR" sz="1800" dirty="0" smtClean="0"/>
          </a:p>
          <a:p>
            <a:pPr marL="342900" indent="-342900">
              <a:lnSpc>
                <a:spcPct val="150000"/>
              </a:lnSpc>
              <a:buFont typeface="Franklin Gothic Book" panose="020B0503020102020204" pitchFamily="34" charset="0"/>
              <a:buChar char="√"/>
            </a:pPr>
            <a:r>
              <a:rPr lang="el-GR" sz="1800" dirty="0" smtClean="0"/>
              <a:t>Διερευνήθηκαν οι επιπτώσεις των αλλαγών αυτών σε αυτό </a:t>
            </a:r>
            <a:r>
              <a:rPr lang="el-GR" sz="1800" dirty="0"/>
              <a:t>που ορίζουμε συνολικά </a:t>
            </a:r>
            <a:r>
              <a:rPr lang="el-GR" sz="1800" dirty="0" smtClean="0"/>
              <a:t>ως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πολιτισμό</a:t>
            </a:r>
            <a:r>
              <a:rPr lang="el-GR" sz="1800" dirty="0"/>
              <a:t>.</a:t>
            </a:r>
            <a:endParaRPr lang="el-GR" sz="1800" dirty="0" smtClean="0"/>
          </a:p>
          <a:p>
            <a:pPr marL="342900" indent="-342900">
              <a:lnSpc>
                <a:spcPct val="150000"/>
              </a:lnSpc>
              <a:buFont typeface="Franklin Gothic Book" panose="020B0503020102020204" pitchFamily="34" charset="0"/>
              <a:buChar char="√"/>
            </a:pPr>
            <a:r>
              <a:rPr lang="el-GR" sz="1800" dirty="0" smtClean="0"/>
              <a:t>Εξετάστηκαν </a:t>
            </a:r>
            <a:r>
              <a:rPr lang="el-GR" sz="1800" dirty="0"/>
              <a:t>τα δομικά χαρακτηριστικά του νέου αυτού </a:t>
            </a:r>
            <a:r>
              <a:rPr lang="el-GR" sz="1800" dirty="0" smtClean="0"/>
              <a:t>πολιτισμού.</a:t>
            </a:r>
            <a:endParaRPr lang="el-GR" sz="1800" dirty="0"/>
          </a:p>
          <a:p>
            <a:pPr marL="342900" indent="-342900">
              <a:lnSpc>
                <a:spcPct val="150000"/>
              </a:lnSpc>
              <a:buFont typeface="Franklin Gothic Book" panose="020B0503020102020204" pitchFamily="34" charset="0"/>
              <a:buChar char="√"/>
            </a:pPr>
            <a:r>
              <a:rPr lang="el-GR" sz="1800" dirty="0"/>
              <a:t>Διερευνήθηκε </a:t>
            </a:r>
            <a:r>
              <a:rPr lang="el-GR" sz="1800" dirty="0" smtClean="0"/>
              <a:t>η </a:t>
            </a:r>
            <a:r>
              <a:rPr lang="el-GR" sz="1800" dirty="0"/>
              <a:t>συμμετοχή του βιβλίου στο όλο </a:t>
            </a:r>
            <a:r>
              <a:rPr lang="el-GR" sz="1800" dirty="0" smtClean="0"/>
              <a:t>εγχείρημα.</a:t>
            </a:r>
            <a:endParaRPr lang="el-GR" sz="1800" dirty="0"/>
          </a:p>
          <a:p>
            <a:pPr marL="342900" indent="-342900">
              <a:lnSpc>
                <a:spcPct val="150000"/>
              </a:lnSpc>
              <a:buFont typeface="Franklin Gothic Book" panose="020B0503020102020204" pitchFamily="34" charset="0"/>
              <a:buChar char="√"/>
            </a:pPr>
            <a:r>
              <a:rPr lang="el-GR" sz="1800" dirty="0" smtClean="0"/>
              <a:t>Μελετήθηκε μέσω ιστορικής έρευνας, </a:t>
            </a:r>
            <a:r>
              <a:rPr lang="el-GR" sz="1800" dirty="0"/>
              <a:t>παράλληλα με τη φιλοσοφική, η</a:t>
            </a:r>
            <a:r>
              <a:rPr lang="el-GR" sz="1800" dirty="0" smtClean="0"/>
              <a:t> έννοια της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1800" dirty="0" smtClean="0"/>
              <a:t>      </a:t>
            </a:r>
            <a:r>
              <a:rPr lang="el-GR" sz="1800" dirty="0"/>
              <a:t>αυτονομίας του καλλιτεχνικού έργου που καθιέρωσε ο μοντερνισμός και </a:t>
            </a:r>
            <a:r>
              <a:rPr lang="el-GR" sz="1800" dirty="0" smtClean="0"/>
              <a:t>συνέβαλε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</a:t>
            </a:r>
            <a:r>
              <a:rPr lang="el-GR" sz="1800" dirty="0"/>
              <a:t>στην απελευθέρωση του καλλιτεχνικού αντικειμένου. </a:t>
            </a:r>
            <a:endParaRPr lang="el-GR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4748066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/>
              <a:t>Αρχικά αποτελέσματα</a:t>
            </a:r>
            <a:endParaRPr lang="el-GR" sz="2400" dirty="0"/>
          </a:p>
        </p:txBody>
      </p:sp>
      <p:sp>
        <p:nvSpPr>
          <p:cNvPr id="14" name="Θέση κατακόρυφου κειμένου 13"/>
          <p:cNvSpPr>
            <a:spLocks noGrp="1"/>
          </p:cNvSpPr>
          <p:nvPr>
            <p:ph type="body" orient="vert" idx="1"/>
          </p:nvPr>
        </p:nvSpPr>
        <p:spPr>
          <a:xfrm>
            <a:off x="404664" y="1252836"/>
            <a:ext cx="8199784" cy="4795836"/>
          </a:xfrm>
        </p:spPr>
        <p:txBody>
          <a:bodyPr>
            <a:noAutofit/>
          </a:bodyPr>
          <a:lstStyle/>
          <a:p>
            <a:r>
              <a:rPr lang="el-GR" sz="2000" dirty="0" smtClean="0"/>
              <a:t>Ο </a:t>
            </a:r>
            <a:r>
              <a:rPr lang="el-GR" sz="2000" dirty="0"/>
              <a:t>τρόπος ανάγνωσης του σύγχρονου ανθρώπου έχει αλλάξει ριζικά συμπαρασύροντας </a:t>
            </a:r>
            <a:r>
              <a:rPr lang="el-GR" sz="2000" dirty="0" smtClean="0"/>
              <a:t>και </a:t>
            </a:r>
            <a:r>
              <a:rPr lang="el-GR" sz="2000" dirty="0"/>
              <a:t>τη γραφή.</a:t>
            </a:r>
            <a:endParaRPr lang="el-GR" sz="2000" dirty="0" smtClean="0"/>
          </a:p>
          <a:p>
            <a:endParaRPr lang="el-GR" sz="200" dirty="0" smtClean="0"/>
          </a:p>
          <a:p>
            <a:r>
              <a:rPr lang="el-GR" sz="2000" dirty="0" smtClean="0"/>
              <a:t>Ένα </a:t>
            </a:r>
            <a:r>
              <a:rPr lang="el-GR" sz="2000" dirty="0"/>
              <a:t>νέο είδος </a:t>
            </a:r>
            <a:r>
              <a:rPr lang="el-GR" sz="2000" dirty="0" smtClean="0"/>
              <a:t>αναγνώστη γεννιέται </a:t>
            </a:r>
            <a:r>
              <a:rPr lang="el-GR" sz="2000" dirty="0"/>
              <a:t>που συνδυάζει έντυπη και ψηφιακή ανάγνωση μεταφέροντας τον ψηφιακό τρόπο ανάγνωσης στον έντυπο</a:t>
            </a:r>
            <a:r>
              <a:rPr lang="el-GR" sz="2000" dirty="0" smtClean="0"/>
              <a:t>.</a:t>
            </a:r>
          </a:p>
          <a:p>
            <a:endParaRPr lang="el-GR" sz="200" dirty="0" smtClean="0"/>
          </a:p>
          <a:p>
            <a:r>
              <a:rPr lang="el-GR" sz="2000" dirty="0" smtClean="0"/>
              <a:t>Σε </a:t>
            </a:r>
            <a:r>
              <a:rPr lang="el-GR" sz="2000" dirty="0"/>
              <a:t>συνδυασμό με τις τεχνολογικές </a:t>
            </a:r>
            <a:r>
              <a:rPr lang="el-GR" sz="2000" dirty="0" smtClean="0"/>
              <a:t>εξελίξεις </a:t>
            </a:r>
            <a:r>
              <a:rPr lang="el-GR" sz="2000" dirty="0"/>
              <a:t>το βιβλίο υπόκειται σε μια διαδικασία μετασχηματισμού της αντικειμενικής του πραγματικότητας</a:t>
            </a:r>
            <a:r>
              <a:rPr lang="el-GR" sz="2000" dirty="0" smtClean="0"/>
              <a:t>.</a:t>
            </a:r>
          </a:p>
          <a:p>
            <a:endParaRPr lang="el-GR" sz="200" dirty="0" smtClean="0"/>
          </a:p>
          <a:p>
            <a:r>
              <a:rPr lang="el-GR" sz="2000" dirty="0"/>
              <a:t> Η ιδέα της χρήσης του βιβλίου, ως καλλιτεχνικού μέσου έκφρασης, εξελίσσεται και αναπτύσσεται κυρίως στα κινήματα της πρωτοπορίας του τέλους της δεκαετίας του </a:t>
            </a:r>
            <a:r>
              <a:rPr lang="el-GR" sz="2000" dirty="0" smtClean="0"/>
              <a:t>'60.</a:t>
            </a:r>
          </a:p>
          <a:p>
            <a:endParaRPr lang="el-GR" sz="200" dirty="0"/>
          </a:p>
          <a:p>
            <a:r>
              <a:rPr lang="el-GR" sz="2000" dirty="0" smtClean="0"/>
              <a:t>Η </a:t>
            </a:r>
            <a:r>
              <a:rPr lang="el-GR" sz="2000" dirty="0"/>
              <a:t>γραφή ενισχύεται και με δυνατότητες καλλιτεχνικής έκφρασης πέραν των παραδοσιακών συστημάτων γραφής και </a:t>
            </a:r>
            <a:r>
              <a:rPr lang="el-GR" sz="2000" dirty="0" smtClean="0"/>
              <a:t>ανάγνωσης </a:t>
            </a:r>
            <a:r>
              <a:rPr lang="el-GR" sz="2000" dirty="0"/>
              <a:t>που αναγνωρίζονται μέσω της γλώσσας. </a:t>
            </a:r>
            <a:endParaRPr lang="el-GR" sz="2000" dirty="0" smtClean="0"/>
          </a:p>
          <a:p>
            <a:endParaRPr lang="el-GR" sz="2000" dirty="0"/>
          </a:p>
          <a:p>
            <a:endParaRPr lang="el-GR" sz="200" dirty="0" smtClean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31008740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5887" y="2708920"/>
            <a:ext cx="3277606" cy="2376265"/>
          </a:xfrm>
        </p:spPr>
      </p:pic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/>
              <a:t>Αρχικά αποτελέσματα</a:t>
            </a:r>
            <a:endParaRPr lang="el-GR" sz="2400" dirty="0"/>
          </a:p>
        </p:txBody>
      </p:sp>
      <p:sp>
        <p:nvSpPr>
          <p:cNvPr id="14" name="Θέση κατακόρυφου κειμένου 13"/>
          <p:cNvSpPr>
            <a:spLocks noGrp="1"/>
          </p:cNvSpPr>
          <p:nvPr>
            <p:ph type="body" orient="vert" idx="1"/>
          </p:nvPr>
        </p:nvSpPr>
        <p:spPr>
          <a:xfrm>
            <a:off x="323528" y="980728"/>
            <a:ext cx="8343800" cy="49239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l-GR" sz="2000" dirty="0"/>
              <a:t> </a:t>
            </a:r>
            <a:r>
              <a:rPr lang="el-GR" sz="2000" dirty="0">
                <a:cs typeface="Times New Roman" panose="02020603050405020304" pitchFamily="18" charset="0"/>
              </a:rPr>
              <a:t>Η ποίηση του </a:t>
            </a:r>
            <a:r>
              <a:rPr lang="el-GR" sz="2000" dirty="0" smtClean="0">
                <a:cs typeface="Times New Roman" panose="02020603050405020304" pitchFamily="18" charset="0"/>
              </a:rPr>
              <a:t>Μαλαρμέ</a:t>
            </a:r>
            <a:r>
              <a:rPr lang="en-US" sz="2000" dirty="0" smtClean="0"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cs typeface="Times New Roman" panose="02020603050405020304" pitchFamily="18" charset="0"/>
              </a:rPr>
              <a:t>ενσωματώνει </a:t>
            </a:r>
            <a:r>
              <a:rPr lang="el-GR" sz="2000" dirty="0">
                <a:cs typeface="Times New Roman" panose="02020603050405020304" pitchFamily="18" charset="0"/>
              </a:rPr>
              <a:t>τη σελίδα και το σχήμα του κειμένου με ριζοσπαστικό τρόπο, μετατρέποντάς την σε οπτική, </a:t>
            </a:r>
            <a:r>
              <a:rPr lang="el-GR" sz="2000" dirty="0" smtClean="0">
                <a:cs typeface="Times New Roman" panose="02020603050405020304" pitchFamily="18" charset="0"/>
              </a:rPr>
              <a:t>θέτωντας το ερώτημα</a:t>
            </a:r>
            <a:r>
              <a:rPr lang="en-US" sz="2000" dirty="0">
                <a:cs typeface="Times New Roman" panose="02020603050405020304" pitchFamily="18" charset="0"/>
              </a:rPr>
              <a:t>:</a:t>
            </a:r>
            <a:r>
              <a:rPr lang="el-GR" sz="2000" dirty="0" smtClean="0">
                <a:cs typeface="Times New Roman" panose="02020603050405020304" pitchFamily="18" charset="0"/>
              </a:rPr>
              <a:t> </a:t>
            </a:r>
            <a:r>
              <a:rPr lang="el-GR" sz="2000" dirty="0">
                <a:cs typeface="Times New Roman" panose="02020603050405020304" pitchFamily="18" charset="0"/>
              </a:rPr>
              <a:t>Τι βλέπουμε πραγματικά; Λέξεις ή μια εικόνα</a:t>
            </a:r>
            <a:r>
              <a:rPr lang="el-GR" sz="2000" dirty="0" smtClean="0"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</a:pPr>
            <a:endParaRPr lang="el-GR" sz="200" dirty="0" smtClean="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l-GR" sz="2000" dirty="0" smtClean="0">
                <a:cs typeface="Times New Roman" panose="02020603050405020304" pitchFamily="18" charset="0"/>
              </a:rPr>
              <a:t>Τη δεκαετία του 60’ η </a:t>
            </a:r>
            <a:r>
              <a:rPr lang="el-GR" sz="2000" dirty="0">
                <a:cs typeface="Times New Roman" panose="02020603050405020304" pitchFamily="18" charset="0"/>
              </a:rPr>
              <a:t>γλώσσα, που βρέθηκε στο επίκεντρο και των καλλιτεχνικών αναζητήσεων, μετατράπηκε σε υλικό</a:t>
            </a:r>
            <a:r>
              <a:rPr lang="el-GR" sz="2000" dirty="0" smtClean="0">
                <a:cs typeface="Times New Roman" panose="02020603050405020304" pitchFamily="18" charset="0"/>
              </a:rPr>
              <a:t>.</a:t>
            </a:r>
          </a:p>
          <a:p>
            <a:pPr marL="136800" indent="-136800">
              <a:lnSpc>
                <a:spcPct val="100000"/>
              </a:lnSpc>
              <a:buNone/>
            </a:pPr>
            <a:r>
              <a:rPr lang="el-GR" sz="200" dirty="0" smtClean="0"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el-GR" sz="2000" dirty="0">
                <a:cs typeface="Times New Roman" panose="02020603050405020304" pitchFamily="18" charset="0"/>
              </a:rPr>
              <a:t>Τη δεκαετία του </a:t>
            </a:r>
            <a:r>
              <a:rPr lang="el-GR" sz="2000" dirty="0" smtClean="0">
                <a:cs typeface="Times New Roman" panose="02020603050405020304" pitchFamily="18" charset="0"/>
              </a:rPr>
              <a:t>60’ οι κοινωνιολογικές </a:t>
            </a:r>
            <a:endParaRPr lang="en-US" sz="2000" dirty="0" smtClean="0"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>
                <a:cs typeface="Times New Roman" panose="02020603050405020304" pitchFamily="18" charset="0"/>
              </a:rPr>
              <a:t>   </a:t>
            </a:r>
            <a:r>
              <a:rPr lang="el-GR" sz="2000" dirty="0" smtClean="0">
                <a:cs typeface="Times New Roman" panose="02020603050405020304" pitchFamily="18" charset="0"/>
              </a:rPr>
              <a:t>προεκτάσεις </a:t>
            </a:r>
            <a:r>
              <a:rPr lang="el-GR" sz="2000" dirty="0">
                <a:cs typeface="Times New Roman" panose="02020603050405020304" pitchFamily="18" charset="0"/>
              </a:rPr>
              <a:t>της τέχνης, </a:t>
            </a:r>
            <a:r>
              <a:rPr lang="el-GR" sz="2000" dirty="0" smtClean="0">
                <a:cs typeface="Times New Roman" panose="02020603050405020304" pitchFamily="18" charset="0"/>
              </a:rPr>
              <a:t>η </a:t>
            </a:r>
            <a:r>
              <a:rPr lang="el-GR" sz="2000" dirty="0">
                <a:cs typeface="Times New Roman" panose="02020603050405020304" pitchFamily="18" charset="0"/>
              </a:rPr>
              <a:t>ανάλυση, </a:t>
            </a:r>
            <a:endParaRPr lang="el-GR" sz="2000" dirty="0" smtClean="0"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cs typeface="Times New Roman" panose="02020603050405020304" pitchFamily="18" charset="0"/>
              </a:rPr>
              <a:t>  </a:t>
            </a:r>
            <a:r>
              <a:rPr lang="el-GR" sz="2000" dirty="0" smtClean="0">
                <a:cs typeface="Times New Roman" panose="02020603050405020304" pitchFamily="18" charset="0"/>
              </a:rPr>
              <a:t>αλλά </a:t>
            </a:r>
            <a:r>
              <a:rPr lang="el-GR" sz="2000" dirty="0">
                <a:cs typeface="Times New Roman" panose="02020603050405020304" pitchFamily="18" charset="0"/>
              </a:rPr>
              <a:t>και </a:t>
            </a:r>
            <a:r>
              <a:rPr lang="el-GR" sz="2000" dirty="0" smtClean="0">
                <a:cs typeface="Times New Roman" panose="02020603050405020304" pitchFamily="18" charset="0"/>
              </a:rPr>
              <a:t>η </a:t>
            </a:r>
            <a:r>
              <a:rPr lang="el-GR" sz="2000" dirty="0">
                <a:cs typeface="Times New Roman" panose="02020603050405020304" pitchFamily="18" charset="0"/>
              </a:rPr>
              <a:t>κατάργηση της σχέσης </a:t>
            </a:r>
            <a:r>
              <a:rPr lang="el-GR" sz="2000" dirty="0" smtClean="0"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>
                <a:cs typeface="Times New Roman" panose="02020603050405020304" pitchFamily="18" charset="0"/>
              </a:rPr>
              <a:t>   </a:t>
            </a:r>
            <a:r>
              <a:rPr lang="el-GR" sz="2000" dirty="0" smtClean="0">
                <a:cs typeface="Times New Roman" panose="02020603050405020304" pitchFamily="18" charset="0"/>
              </a:rPr>
              <a:t>μεταξύ </a:t>
            </a:r>
            <a:r>
              <a:rPr lang="el-GR" sz="2000" dirty="0">
                <a:cs typeface="Times New Roman" panose="02020603050405020304" pitchFamily="18" charset="0"/>
              </a:rPr>
              <a:t>λέξης και </a:t>
            </a:r>
            <a:r>
              <a:rPr lang="el-GR" sz="2000" dirty="0" smtClean="0">
                <a:cs typeface="Times New Roman" panose="02020603050405020304" pitchFamily="18" charset="0"/>
              </a:rPr>
              <a:t>εικόνας, έρχονται στο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smtClean="0">
                <a:cs typeface="Times New Roman" panose="02020603050405020304" pitchFamily="18" charset="0"/>
              </a:rPr>
              <a:t>   </a:t>
            </a:r>
            <a:r>
              <a:rPr lang="el-GR" sz="2000" dirty="0" smtClean="0">
                <a:cs typeface="Times New Roman" panose="02020603050405020304" pitchFamily="18" charset="0"/>
              </a:rPr>
              <a:t>επίκεντρο.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4048" y="519222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/>
              <a:t>Εικ. 1 Στεφάν Μαλαρμέ, Στίχοι του ποιήματος </a:t>
            </a:r>
            <a:endParaRPr lang="el-GR" sz="1200" dirty="0" smtClean="0"/>
          </a:p>
          <a:p>
            <a:pPr algn="ctr"/>
            <a:r>
              <a:rPr lang="el-GR" sz="1200" i="1" dirty="0" smtClean="0"/>
              <a:t>Ο </a:t>
            </a:r>
            <a:r>
              <a:rPr lang="el-GR" sz="1200" i="1" dirty="0"/>
              <a:t>Αφέντης</a:t>
            </a:r>
            <a:r>
              <a:rPr lang="el-GR" sz="1200" dirty="0"/>
              <a:t>, 1897.</a:t>
            </a:r>
          </a:p>
        </p:txBody>
      </p:sp>
    </p:spTree>
    <p:extLst>
      <p:ext uri="{BB962C8B-B14F-4D97-AF65-F5344CB8AC3E}">
        <p14:creationId xmlns:p14="http://schemas.microsoft.com/office/powerpoint/2010/main" xmlns="" val="38103017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4664" y="404664"/>
            <a:ext cx="8739335" cy="720080"/>
          </a:xfrm>
        </p:spPr>
        <p:txBody>
          <a:bodyPr/>
          <a:lstStyle/>
          <a:p>
            <a:r>
              <a:rPr lang="el-GR" sz="2400" dirty="0" smtClean="0"/>
              <a:t>Πιθανά προβλήματα που αντιμετωπίστηκαν</a:t>
            </a:r>
            <a:endParaRPr lang="el-GR" sz="240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4665" y="1556792"/>
            <a:ext cx="8055767" cy="449188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M</a:t>
            </a:r>
            <a:r>
              <a:rPr lang="el-GR" sz="1800" b="1" dirty="0" smtClean="0"/>
              <a:t>εταφορά </a:t>
            </a:r>
            <a:r>
              <a:rPr lang="el-GR" sz="1800" b="1" dirty="0"/>
              <a:t>αρκετών όρων στα </a:t>
            </a:r>
            <a:r>
              <a:rPr lang="el-GR" sz="1800" b="1" dirty="0" smtClean="0"/>
              <a:t>ελληνικά</a:t>
            </a:r>
            <a:r>
              <a:rPr lang="en-US" sz="1800" b="1" dirty="0" smtClean="0"/>
              <a:t>.</a:t>
            </a:r>
            <a:endParaRPr lang="el-GR" sz="1800" b="1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l-GR" sz="1800" dirty="0"/>
              <a:t>Το εμπόδιο της ακριβούς μετάφρασης εννοιών αντιμετωπίστηκε με τη </a:t>
            </a:r>
            <a:r>
              <a:rPr lang="el-GR" sz="1800" dirty="0" smtClean="0"/>
              <a:t>βοήθεια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l-GR" sz="1800" dirty="0" smtClean="0"/>
              <a:t>καθηγητών </a:t>
            </a:r>
            <a:r>
              <a:rPr lang="el-GR" sz="1800" dirty="0"/>
              <a:t>με τους οποίους συνεργάστηκα. αποσαφηνίζοντας αρκετές έννοιες</a:t>
            </a:r>
            <a:r>
              <a:rPr lang="el-GR" sz="1800" dirty="0" smtClean="0"/>
              <a:t>.</a:t>
            </a:r>
            <a:endParaRPr lang="en-US" sz="1800" dirty="0" smtClean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1800" b="1" dirty="0" smtClean="0"/>
              <a:t>Η ελλιπής ελληνική βιβλιογραφία επάνω στο θέμα μου.</a:t>
            </a:r>
            <a:endParaRPr lang="el-GR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l-GR" sz="1800" dirty="0" smtClean="0"/>
              <a:t>Το εμπόδιο ξεπεράστηκε με την επίμονη και συστηματική μετάφραση ξένης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1800" dirty="0" smtClean="0"/>
              <a:t>βιβλιογραφίας.</a:t>
            </a:r>
          </a:p>
          <a:p>
            <a:pPr marL="0" indent="0">
              <a:lnSpc>
                <a:spcPct val="150000"/>
              </a:lnSpc>
              <a:buNone/>
            </a:pPr>
            <a:endParaRPr lang="el-GR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139576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5705" y="260648"/>
            <a:ext cx="8739335" cy="720080"/>
          </a:xfrm>
        </p:spPr>
        <p:txBody>
          <a:bodyPr/>
          <a:lstStyle/>
          <a:p>
            <a:r>
              <a:rPr lang="el-GR" sz="2400" dirty="0"/>
              <a:t>Δημοσιεύσεις / συμμετοχή σε συνέδρια 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23528" y="1196752"/>
            <a:ext cx="8415807" cy="5184576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Έγκριση επιστημονικού άρθρου στο περιοδικό ΝΕΥΣΙΣ του Ε.Κ.Π.Α.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Επιστήμη για το κοινό, δημιουργία σειράς ηχητικών ντοκιμαντέρ (</a:t>
            </a:r>
            <a:r>
              <a:rPr lang="en-US" dirty="0" smtClean="0"/>
              <a:t>podcast)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    </a:t>
            </a:r>
            <a:r>
              <a:rPr lang="el-GR" dirty="0" smtClean="0"/>
              <a:t>«Είναι αυτό Τέχνη</a:t>
            </a:r>
            <a:r>
              <a:rPr lang="en-US" dirty="0" smtClean="0"/>
              <a:t>;</a:t>
            </a:r>
            <a:r>
              <a:rPr lang="el-GR" dirty="0" smtClean="0"/>
              <a:t>»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6.045 streams</a:t>
            </a:r>
            <a:r>
              <a:rPr lang="el-GR" dirty="0" smtClean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dirty="0"/>
              <a:t> </a:t>
            </a:r>
            <a:r>
              <a:rPr lang="el-GR" dirty="0" smtClean="0"/>
              <a:t>    Επιλογή και συμμετοχή στο 24</a:t>
            </a:r>
            <a:r>
              <a:rPr lang="el-GR" baseline="30000" dirty="0" smtClean="0"/>
              <a:t>ο</a:t>
            </a:r>
            <a:r>
              <a:rPr lang="el-GR" dirty="0" smtClean="0"/>
              <a:t> Φεστιβάλ Ντοκιμαντέρ Θεσσαλονίκης.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Άμστερνταμ </a:t>
            </a:r>
            <a:r>
              <a:rPr lang="el-GR" dirty="0" smtClean="0"/>
              <a:t>Φουάρ </a:t>
            </a:r>
            <a:r>
              <a:rPr lang="en-US" dirty="0" err="1" smtClean="0"/>
              <a:t>KunstRai</a:t>
            </a:r>
            <a:r>
              <a:rPr lang="el-GR" dirty="0" smtClean="0"/>
              <a:t> 2022.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«MOMAFAD - Museum of Modern Art for a Day» </a:t>
            </a:r>
            <a:r>
              <a:rPr lang="el-GR" dirty="0"/>
              <a:t>Virtual Pavilion της </a:t>
            </a:r>
            <a:r>
              <a:rPr lang="el-GR" dirty="0" smtClean="0"/>
              <a:t>Βενετίας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dirty="0"/>
              <a:t> </a:t>
            </a:r>
            <a:r>
              <a:rPr lang="el-GR" dirty="0" smtClean="0"/>
              <a:t>     </a:t>
            </a:r>
            <a:r>
              <a:rPr lang="el-GR" dirty="0"/>
              <a:t>της 17ης Μπιενάλε </a:t>
            </a:r>
            <a:r>
              <a:rPr lang="el-GR" dirty="0" smtClean="0"/>
              <a:t>Αρχιτεκτονικής.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«</a:t>
            </a:r>
            <a:r>
              <a:rPr lang="el-GR" dirty="0"/>
              <a:t>21! Νέα Ελληνική Ζωγραφική» </a:t>
            </a:r>
            <a:r>
              <a:rPr lang="el-GR" dirty="0" smtClean="0"/>
              <a:t>Δημοτική </a:t>
            </a:r>
            <a:r>
              <a:rPr lang="el-GR" dirty="0"/>
              <a:t>Πινακοθήκη και </a:t>
            </a:r>
            <a:r>
              <a:rPr lang="el-GR" dirty="0" smtClean="0"/>
              <a:t>Αρχαιολογικό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dirty="0" smtClean="0"/>
              <a:t>      Μουσείο </a:t>
            </a:r>
            <a:r>
              <a:rPr lang="el-GR" dirty="0"/>
              <a:t>Αγίου </a:t>
            </a:r>
            <a:r>
              <a:rPr lang="el-GR" dirty="0" smtClean="0"/>
              <a:t>Νικολάου.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«</a:t>
            </a:r>
            <a:r>
              <a:rPr lang="fr-FR" dirty="0" err="1" smtClean="0"/>
              <a:t>Connection</a:t>
            </a:r>
            <a:r>
              <a:rPr lang="el-GR" dirty="0" smtClean="0"/>
              <a:t>»</a:t>
            </a:r>
            <a:r>
              <a:rPr lang="fr-FR" dirty="0" smtClean="0"/>
              <a:t> </a:t>
            </a:r>
            <a:r>
              <a:rPr lang="fr-FR" dirty="0" err="1" smtClean="0"/>
              <a:t>στ</a:t>
            </a:r>
            <a:r>
              <a:rPr lang="el-GR" dirty="0"/>
              <a:t>η</a:t>
            </a:r>
            <a:r>
              <a:rPr lang="fr-FR" dirty="0" smtClean="0"/>
              <a:t> </a:t>
            </a:r>
            <a:r>
              <a:rPr lang="fr-FR" dirty="0"/>
              <a:t>Galerie Bart </a:t>
            </a:r>
            <a:r>
              <a:rPr lang="fr-FR" dirty="0" err="1"/>
              <a:t>του</a:t>
            </a:r>
            <a:r>
              <a:rPr lang="fr-FR" dirty="0"/>
              <a:t> </a:t>
            </a:r>
            <a:r>
              <a:rPr lang="fr-FR" dirty="0" err="1" smtClean="0"/>
              <a:t>Άμστερντ</a:t>
            </a:r>
            <a:r>
              <a:rPr lang="fr-FR" dirty="0" smtClean="0"/>
              <a:t>αμ</a:t>
            </a:r>
            <a:r>
              <a:rPr lang="el-GR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9964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4664" y="188640"/>
            <a:ext cx="8739335" cy="7200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sz="2400" dirty="0"/>
              <a:t>Επόμενα ερευνητικά βήματα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4665" y="1124744"/>
            <a:ext cx="8415807" cy="489654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l-GR" sz="2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Ιστορική </a:t>
            </a:r>
            <a:r>
              <a:rPr lang="el-GR" dirty="0"/>
              <a:t>εξέλιξη </a:t>
            </a:r>
            <a:r>
              <a:rPr lang="el-GR" dirty="0" smtClean="0"/>
              <a:t>βιβλίων χωρίς λέξεις από μεσσαίωνα έως τη σύγχρονη εποχή.</a:t>
            </a:r>
          </a:p>
          <a:p>
            <a:pPr marL="0" indent="0">
              <a:lnSpc>
                <a:spcPct val="150000"/>
              </a:lnSpc>
              <a:buNone/>
            </a:pPr>
            <a:endParaRPr lang="el-GR" sz="2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Ολοκλήρωση κεφαλαίου βιβλιοτεχνίας.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l-GR" sz="2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Τελικά συμπεράσματα.</a:t>
            </a:r>
          </a:p>
          <a:p>
            <a:pPr marL="0" indent="0">
              <a:lnSpc>
                <a:spcPct val="100000"/>
              </a:lnSpc>
              <a:buNone/>
            </a:pPr>
            <a:endParaRPr lang="el-GR" sz="2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 smtClean="0"/>
              <a:t>Επίλογος.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44754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36d63a4da31875ea29082eccb515d26e27f8161"/>
</p:tagLst>
</file>

<file path=ppt/theme/theme1.xml><?xml version="1.0" encoding="utf-8"?>
<a:theme xmlns:a="http://schemas.openxmlformats.org/drawingml/2006/main" name="Corporate template-set Universiteit Leiden">
  <a:themeElements>
    <a:clrScheme name="Προσαρμοσμένο 16">
      <a:dk1>
        <a:sysClr val="windowText" lastClr="000000"/>
      </a:dk1>
      <a:lt1>
        <a:sysClr val="window" lastClr="FFFFFF"/>
      </a:lt1>
      <a:dk2>
        <a:srgbClr val="0E6C8E"/>
      </a:dk2>
      <a:lt2>
        <a:srgbClr val="0E6C8E"/>
      </a:lt2>
      <a:accent1>
        <a:srgbClr val="7ED3F2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e6" id="{553A715A-D43C-BD44-8D92-6A203DE1268F}" vid="{9D24680A-37F5-6043-8E3B-FBB63724075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4-3-windows-en-met-slidenr</Template>
  <TotalTime>963</TotalTime>
  <Words>708</Words>
  <Application>Microsoft Office PowerPoint</Application>
  <PresentationFormat>Προβολή στην οθόνη (4:3)</PresentationFormat>
  <Paragraphs>104</Paragraphs>
  <Slides>11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Corporate template-set Universiteit Leiden</vt:lpstr>
      <vt:lpstr>Εικαστικό Μυθιστόρημα: Σχέση Λογοτεχνίας και Εικαστικών Τεχνών.  Μελέτη επάνω στη Δυνατότητα Ύπαρξης ενός Ολιστικού Μυθιστορηματικού Συστήματος.</vt:lpstr>
      <vt:lpstr>Περιεχόμενα</vt:lpstr>
      <vt:lpstr>Στόχος και αντικείμενο διδακτορικής διατριβής</vt:lpstr>
      <vt:lpstr>Αναφορά προόδου</vt:lpstr>
      <vt:lpstr>Αρχικά αποτελέσματα</vt:lpstr>
      <vt:lpstr>Αρχικά αποτελέσματα</vt:lpstr>
      <vt:lpstr>Πιθανά προβλήματα που αντιμετωπίστηκαν</vt:lpstr>
      <vt:lpstr>Δημοσιεύσεις / συμμετοχή σε συνέδρια </vt:lpstr>
      <vt:lpstr>Επόμενα ερευνητικά βήματα</vt:lpstr>
      <vt:lpstr>Χρονοδιάγραμμα </vt:lpstr>
      <vt:lpstr>Σας ευχαριστώ για τον χρόνο σας.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διδακτορικής έρευνας</dc:title>
  <dc:creator>secrrector3</dc:creator>
  <cp:lastModifiedBy>secrrector3</cp:lastModifiedBy>
  <cp:revision>58</cp:revision>
  <cp:lastPrinted>2018-11-27T13:10:09Z</cp:lastPrinted>
  <dcterms:created xsi:type="dcterms:W3CDTF">2021-08-31T12:41:40Z</dcterms:created>
  <dcterms:modified xsi:type="dcterms:W3CDTF">2022-12-06T07:49:24Z</dcterms:modified>
</cp:coreProperties>
</file>