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91" r:id="rId5"/>
    <p:sldId id="290" r:id="rId6"/>
    <p:sldId id="297" r:id="rId7"/>
    <p:sldId id="286" r:id="rId8"/>
    <p:sldId id="279" r:id="rId9"/>
    <p:sldId id="296" r:id="rId10"/>
    <p:sldId id="292" r:id="rId11"/>
    <p:sldId id="301" r:id="rId12"/>
    <p:sldId id="302" r:id="rId13"/>
    <p:sldId id="300" r:id="rId14"/>
    <p:sldId id="275" r:id="rId15"/>
    <p:sldId id="293" r:id="rId16"/>
    <p:sldId id="299" r:id="rId17"/>
    <p:sldId id="304" r:id="rId18"/>
    <p:sldId id="305" r:id="rId19"/>
    <p:sldId id="289" r:id="rId20"/>
    <p:sldId id="285" r:id="rId21"/>
    <p:sldId id="266" r:id="rId22"/>
  </p:sldIdLst>
  <p:sldSz cx="9144000" cy="6858000" type="screen4x3"/>
  <p:notesSz cx="9872663" cy="6742113"/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s Boyatzis" initials="AB" lastIdx="5" clrIdx="0">
    <p:extLst>
      <p:ext uri="{19B8F6BF-5375-455C-9EA6-DF929625EA0E}">
        <p15:presenceInfo xmlns:p15="http://schemas.microsoft.com/office/powerpoint/2012/main" xmlns="" userId="df00f31b8cf48d83" providerId="Windows Live"/>
      </p:ext>
    </p:extLst>
  </p:cmAuthor>
  <p:cmAuthor id="2" name="ΣΤΑΜΑΤΙΟΣ ΜΠΟΓΙΑΤΖΗΣ" initials="ΣΜ" lastIdx="14" clrIdx="1">
    <p:extLst>
      <p:ext uri="{19B8F6BF-5375-455C-9EA6-DF929625EA0E}">
        <p15:presenceInfo xmlns:p15="http://schemas.microsoft.com/office/powerpoint/2012/main" xmlns="" userId="ΣΤΑΜΑΤΙΟΣ ΜΠΟΓΙΑΤΖΗ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B2E4"/>
    <a:srgbClr val="859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86352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76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35A21-0CEA-3641-A335-7E278E9D0C3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0CBF1D-AB7D-C048-A491-A383F0EADA35}">
      <dgm:prSet phldrT="[Text]" custT="1"/>
      <dgm:spPr/>
      <dgm:t>
        <a:bodyPr/>
        <a:lstStyle/>
        <a:p>
          <a:r>
            <a:rPr lang="el-GR" sz="2800" b="1" i="0" kern="1200" dirty="0"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rPr>
            <a:t>Αναφορά προόδου 2021 - 2022</a:t>
          </a:r>
          <a:endParaRPr lang="en-GB" sz="2800" b="1" i="0" kern="1200" dirty="0">
            <a:solidFill>
              <a:schemeClr val="bg2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68139658-8A4A-3845-9BD4-79DA3441536A}" type="parTrans" cxnId="{2DC7A145-CFD4-6F4A-833A-33735635C4B8}">
      <dgm:prSet/>
      <dgm:spPr/>
      <dgm:t>
        <a:bodyPr/>
        <a:lstStyle/>
        <a:p>
          <a:endParaRPr lang="en-GB"/>
        </a:p>
      </dgm:t>
    </dgm:pt>
    <dgm:pt modelId="{FEB0FCAD-1B63-674D-8B8F-6BC80694941F}" type="sibTrans" cxnId="{2DC7A145-CFD4-6F4A-833A-33735635C4B8}">
      <dgm:prSet/>
      <dgm:spPr/>
      <dgm:t>
        <a:bodyPr/>
        <a:lstStyle/>
        <a:p>
          <a:endParaRPr lang="en-GB"/>
        </a:p>
      </dgm:t>
    </dgm:pt>
    <dgm:pt modelId="{506FB186-4237-6247-A18A-4FA5152C3E80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400" b="1" i="0" kern="1200" dirty="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Α. Συμπληρωματική βιβλιογραφική έρευνα και συλλογή στοιχείων χρήσιμων για την εκπόνηση της διδακτορικής μου διατριβής μέσα από βιβλιογραφική μελέτη.</a:t>
          </a:r>
        </a:p>
      </dgm:t>
    </dgm:pt>
    <dgm:pt modelId="{9FE4956E-0E59-074F-94BC-D847E5518B9D}" type="parTrans" cxnId="{6EE8B066-6F98-2D46-A10D-FD4A88434E1B}">
      <dgm:prSet/>
      <dgm:spPr/>
      <dgm:t>
        <a:bodyPr/>
        <a:lstStyle/>
        <a:p>
          <a:endParaRPr lang="en-GB"/>
        </a:p>
      </dgm:t>
    </dgm:pt>
    <dgm:pt modelId="{66B70082-9BD4-554B-A55D-5F018D012C19}" type="sibTrans" cxnId="{6EE8B066-6F98-2D46-A10D-FD4A88434E1B}">
      <dgm:prSet/>
      <dgm:spPr/>
      <dgm:t>
        <a:bodyPr/>
        <a:lstStyle/>
        <a:p>
          <a:endParaRPr lang="en-GB"/>
        </a:p>
      </dgm:t>
    </dgm:pt>
    <dgm:pt modelId="{837DD7E4-F1B4-7247-8674-3EF81F5C7382}">
      <dgm:prSet custT="1"/>
      <dgm:spPr/>
      <dgm:t>
        <a:bodyPr/>
        <a:lstStyle/>
        <a:p>
          <a:r>
            <a:rPr lang="el-GR" sz="1400" b="1" i="0" kern="1200" dirty="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Β. Επιλογή κατάλληλων ρητινών και των </a:t>
          </a:r>
          <a:r>
            <a:rPr lang="el-GR" sz="1400" b="1" i="0" kern="1200" dirty="0" err="1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νανοσωματιδίων</a:t>
          </a:r>
          <a:r>
            <a:rPr lang="el-GR" sz="1400" b="1" i="0" kern="1200" dirty="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 για την δημιουργία</a:t>
          </a:r>
          <a:r>
            <a:rPr lang="en-US" sz="1400" b="1" i="0" kern="1200" dirty="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 </a:t>
          </a:r>
          <a:r>
            <a:rPr lang="el-GR" sz="1400" b="1" i="0" kern="1200" dirty="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των αρχικών δοκιμίων.</a:t>
          </a:r>
        </a:p>
      </dgm:t>
    </dgm:pt>
    <dgm:pt modelId="{AC4881FC-FAAF-7B4F-8107-53AF98D17C7A}" type="parTrans" cxnId="{E2ADE410-CD00-EC44-81B0-CE6B5AC6584C}">
      <dgm:prSet/>
      <dgm:spPr/>
      <dgm:t>
        <a:bodyPr/>
        <a:lstStyle/>
        <a:p>
          <a:endParaRPr lang="en-GB"/>
        </a:p>
      </dgm:t>
    </dgm:pt>
    <dgm:pt modelId="{65B5831F-6A04-8140-95F6-D07526F76057}" type="sibTrans" cxnId="{E2ADE410-CD00-EC44-81B0-CE6B5AC6584C}">
      <dgm:prSet/>
      <dgm:spPr/>
      <dgm:t>
        <a:bodyPr/>
        <a:lstStyle/>
        <a:p>
          <a:endParaRPr lang="en-GB"/>
        </a:p>
      </dgm:t>
    </dgm:pt>
    <dgm:pt modelId="{E6FD56C7-77EE-5847-A446-F0D8CC38002A}">
      <dgm:prSet custT="1"/>
      <dgm:spPr/>
      <dgm:t>
        <a:bodyPr/>
        <a:lstStyle/>
        <a:p>
          <a:r>
            <a:rPr lang="el-GR" sz="1400" b="1" i="0" kern="120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Γ. Κατασκευή δοκιμίων.</a:t>
          </a:r>
        </a:p>
      </dgm:t>
    </dgm:pt>
    <dgm:pt modelId="{0053BB87-F217-9248-9B4C-9B4C76AA3647}" type="parTrans" cxnId="{B3DFAFFD-B402-6849-8DE9-571EBB881CEB}">
      <dgm:prSet/>
      <dgm:spPr/>
      <dgm:t>
        <a:bodyPr/>
        <a:lstStyle/>
        <a:p>
          <a:endParaRPr lang="en-GB"/>
        </a:p>
      </dgm:t>
    </dgm:pt>
    <dgm:pt modelId="{019464B1-60C6-2047-B96E-9716FD0B8A1D}" type="sibTrans" cxnId="{B3DFAFFD-B402-6849-8DE9-571EBB881CEB}">
      <dgm:prSet/>
      <dgm:spPr/>
      <dgm:t>
        <a:bodyPr/>
        <a:lstStyle/>
        <a:p>
          <a:endParaRPr lang="en-GB"/>
        </a:p>
      </dgm:t>
    </dgm:pt>
    <dgm:pt modelId="{1F972A21-B9CA-5F48-8C6E-4FD78A9B04F5}">
      <dgm:prSet custT="1"/>
      <dgm:spPr/>
      <dgm:t>
        <a:bodyPr/>
        <a:lstStyle/>
        <a:p>
          <a:r>
            <a:rPr lang="el-GR" sz="1400" b="1" i="0" kern="1200">
              <a:solidFill>
                <a:srgbClr val="0E6C8E">
                  <a:lumMod val="50000"/>
                </a:srgbClr>
              </a:solidFill>
              <a:latin typeface="Franklin Gothic Medium"/>
              <a:ea typeface="+mn-ea"/>
              <a:cs typeface="+mn-cs"/>
            </a:rPr>
            <a:t>Δ. Μελέτη έργων πολιτιστικής κληρονομιάς που θα προταθούν μεταξύ άλλων, ώστε να αποτελέσουν αντικείμενα-στόχους στο στάδιο εφαρμογής του υλικού που θα αναπτυχθεί.</a:t>
          </a:r>
        </a:p>
      </dgm:t>
    </dgm:pt>
    <dgm:pt modelId="{48F54B3E-C866-E446-BAB9-861F2E0AEC1D}" type="parTrans" cxnId="{2CE7664B-2640-A34D-843B-0299A3DA1CCA}">
      <dgm:prSet/>
      <dgm:spPr/>
      <dgm:t>
        <a:bodyPr/>
        <a:lstStyle/>
        <a:p>
          <a:endParaRPr lang="en-GB"/>
        </a:p>
      </dgm:t>
    </dgm:pt>
    <dgm:pt modelId="{931F1631-B336-ED43-BEF5-7B424FAAD298}" type="sibTrans" cxnId="{2CE7664B-2640-A34D-843B-0299A3DA1CCA}">
      <dgm:prSet/>
      <dgm:spPr/>
      <dgm:t>
        <a:bodyPr/>
        <a:lstStyle/>
        <a:p>
          <a:endParaRPr lang="en-GB"/>
        </a:p>
      </dgm:t>
    </dgm:pt>
    <dgm:pt modelId="{1EDEA7B3-2E05-E145-AA6D-7B7A10B37B3D}" type="pres">
      <dgm:prSet presAssocID="{85535A21-0CEA-3641-A335-7E278E9D0C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7984551-F112-3640-8103-C9AEFACA655F}" type="pres">
      <dgm:prSet presAssocID="{1A0CBF1D-AB7D-C048-A491-A383F0EADA35}" presName="root1" presStyleCnt="0"/>
      <dgm:spPr/>
    </dgm:pt>
    <dgm:pt modelId="{1E874E00-5015-2448-94B2-B96CF340290E}" type="pres">
      <dgm:prSet presAssocID="{1A0CBF1D-AB7D-C048-A491-A383F0EADA3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6971EFB-B455-F945-BF76-B98BB4D53A5F}" type="pres">
      <dgm:prSet presAssocID="{1A0CBF1D-AB7D-C048-A491-A383F0EADA35}" presName="level2hierChild" presStyleCnt="0"/>
      <dgm:spPr/>
    </dgm:pt>
    <dgm:pt modelId="{22A802A9-ADBC-374C-9EB4-9DAF4476BCA0}" type="pres">
      <dgm:prSet presAssocID="{9FE4956E-0E59-074F-94BC-D847E5518B9D}" presName="conn2-1" presStyleLbl="parChTrans1D2" presStyleIdx="0" presStyleCnt="4"/>
      <dgm:spPr/>
      <dgm:t>
        <a:bodyPr/>
        <a:lstStyle/>
        <a:p>
          <a:endParaRPr lang="el-GR"/>
        </a:p>
      </dgm:t>
    </dgm:pt>
    <dgm:pt modelId="{E995B4D5-6F70-C541-9DE8-835775FB90B6}" type="pres">
      <dgm:prSet presAssocID="{9FE4956E-0E59-074F-94BC-D847E5518B9D}" presName="connTx" presStyleLbl="parChTrans1D2" presStyleIdx="0" presStyleCnt="4"/>
      <dgm:spPr/>
      <dgm:t>
        <a:bodyPr/>
        <a:lstStyle/>
        <a:p>
          <a:endParaRPr lang="el-GR"/>
        </a:p>
      </dgm:t>
    </dgm:pt>
    <dgm:pt modelId="{6A9D38F5-1C9F-EF44-B2A2-602C501D5870}" type="pres">
      <dgm:prSet presAssocID="{506FB186-4237-6247-A18A-4FA5152C3E80}" presName="root2" presStyleCnt="0"/>
      <dgm:spPr/>
    </dgm:pt>
    <dgm:pt modelId="{522B2AA5-5F06-C24A-9376-D156CC9E69CD}" type="pres">
      <dgm:prSet presAssocID="{506FB186-4237-6247-A18A-4FA5152C3E8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69F489A-4259-A746-BD5D-14F466DCC4B8}" type="pres">
      <dgm:prSet presAssocID="{506FB186-4237-6247-A18A-4FA5152C3E80}" presName="level3hierChild" presStyleCnt="0"/>
      <dgm:spPr/>
    </dgm:pt>
    <dgm:pt modelId="{6A7F5514-BC83-1C46-83E9-7B8D777A25F7}" type="pres">
      <dgm:prSet presAssocID="{AC4881FC-FAAF-7B4F-8107-53AF98D17C7A}" presName="conn2-1" presStyleLbl="parChTrans1D2" presStyleIdx="1" presStyleCnt="4"/>
      <dgm:spPr/>
      <dgm:t>
        <a:bodyPr/>
        <a:lstStyle/>
        <a:p>
          <a:endParaRPr lang="el-GR"/>
        </a:p>
      </dgm:t>
    </dgm:pt>
    <dgm:pt modelId="{8F1C59A4-20D8-4F40-996F-CDF28825BF27}" type="pres">
      <dgm:prSet presAssocID="{AC4881FC-FAAF-7B4F-8107-53AF98D17C7A}" presName="connTx" presStyleLbl="parChTrans1D2" presStyleIdx="1" presStyleCnt="4"/>
      <dgm:spPr/>
      <dgm:t>
        <a:bodyPr/>
        <a:lstStyle/>
        <a:p>
          <a:endParaRPr lang="el-GR"/>
        </a:p>
      </dgm:t>
    </dgm:pt>
    <dgm:pt modelId="{DFB8A08F-23C3-304C-B3D3-ED0729F2171C}" type="pres">
      <dgm:prSet presAssocID="{837DD7E4-F1B4-7247-8674-3EF81F5C7382}" presName="root2" presStyleCnt="0"/>
      <dgm:spPr/>
    </dgm:pt>
    <dgm:pt modelId="{17BB8C53-04A0-7C4A-8779-589F213684AE}" type="pres">
      <dgm:prSet presAssocID="{837DD7E4-F1B4-7247-8674-3EF81F5C738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2F63119-6E6D-B942-A0B1-1984C3DAD913}" type="pres">
      <dgm:prSet presAssocID="{837DD7E4-F1B4-7247-8674-3EF81F5C7382}" presName="level3hierChild" presStyleCnt="0"/>
      <dgm:spPr/>
    </dgm:pt>
    <dgm:pt modelId="{6A23910B-0A68-4C46-B931-E3E7BF3A05C9}" type="pres">
      <dgm:prSet presAssocID="{0053BB87-F217-9248-9B4C-9B4C76AA3647}" presName="conn2-1" presStyleLbl="parChTrans1D2" presStyleIdx="2" presStyleCnt="4"/>
      <dgm:spPr/>
      <dgm:t>
        <a:bodyPr/>
        <a:lstStyle/>
        <a:p>
          <a:endParaRPr lang="el-GR"/>
        </a:p>
      </dgm:t>
    </dgm:pt>
    <dgm:pt modelId="{592E0581-C7F1-DE4C-A517-158F3ABDEDFE}" type="pres">
      <dgm:prSet presAssocID="{0053BB87-F217-9248-9B4C-9B4C76AA3647}" presName="connTx" presStyleLbl="parChTrans1D2" presStyleIdx="2" presStyleCnt="4"/>
      <dgm:spPr/>
      <dgm:t>
        <a:bodyPr/>
        <a:lstStyle/>
        <a:p>
          <a:endParaRPr lang="el-GR"/>
        </a:p>
      </dgm:t>
    </dgm:pt>
    <dgm:pt modelId="{67E3C5D2-7BC0-B64F-A95D-6E7ABF58A433}" type="pres">
      <dgm:prSet presAssocID="{E6FD56C7-77EE-5847-A446-F0D8CC38002A}" presName="root2" presStyleCnt="0"/>
      <dgm:spPr/>
    </dgm:pt>
    <dgm:pt modelId="{D624828F-1902-8441-96FA-E87077A2DA68}" type="pres">
      <dgm:prSet presAssocID="{E6FD56C7-77EE-5847-A446-F0D8CC38002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5D9F62-1928-1546-991A-E96672D0D1BC}" type="pres">
      <dgm:prSet presAssocID="{E6FD56C7-77EE-5847-A446-F0D8CC38002A}" presName="level3hierChild" presStyleCnt="0"/>
      <dgm:spPr/>
    </dgm:pt>
    <dgm:pt modelId="{3871DFFE-B418-104B-A2E6-EC9CB2052125}" type="pres">
      <dgm:prSet presAssocID="{48F54B3E-C866-E446-BAB9-861F2E0AEC1D}" presName="conn2-1" presStyleLbl="parChTrans1D2" presStyleIdx="3" presStyleCnt="4"/>
      <dgm:spPr/>
      <dgm:t>
        <a:bodyPr/>
        <a:lstStyle/>
        <a:p>
          <a:endParaRPr lang="el-GR"/>
        </a:p>
      </dgm:t>
    </dgm:pt>
    <dgm:pt modelId="{BB433D5E-3F2E-904E-9F22-CD03A4578756}" type="pres">
      <dgm:prSet presAssocID="{48F54B3E-C866-E446-BAB9-861F2E0AEC1D}" presName="connTx" presStyleLbl="parChTrans1D2" presStyleIdx="3" presStyleCnt="4"/>
      <dgm:spPr/>
      <dgm:t>
        <a:bodyPr/>
        <a:lstStyle/>
        <a:p>
          <a:endParaRPr lang="el-GR"/>
        </a:p>
      </dgm:t>
    </dgm:pt>
    <dgm:pt modelId="{974415C5-0821-0543-B597-2916430DD95C}" type="pres">
      <dgm:prSet presAssocID="{1F972A21-B9CA-5F48-8C6E-4FD78A9B04F5}" presName="root2" presStyleCnt="0"/>
      <dgm:spPr/>
    </dgm:pt>
    <dgm:pt modelId="{F2397C72-759A-F442-8DE5-1135D0EC171A}" type="pres">
      <dgm:prSet presAssocID="{1F972A21-B9CA-5F48-8C6E-4FD78A9B04F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C8094F2-7D83-D64B-93EB-4F7867CE3D79}" type="pres">
      <dgm:prSet presAssocID="{1F972A21-B9CA-5F48-8C6E-4FD78A9B04F5}" presName="level3hierChild" presStyleCnt="0"/>
      <dgm:spPr/>
    </dgm:pt>
  </dgm:ptLst>
  <dgm:cxnLst>
    <dgm:cxn modelId="{3B473977-2A25-7642-8395-7A527966AA5F}" type="presOf" srcId="{0053BB87-F217-9248-9B4C-9B4C76AA3647}" destId="{6A23910B-0A68-4C46-B931-E3E7BF3A05C9}" srcOrd="0" destOrd="0" presId="urn:microsoft.com/office/officeart/2008/layout/HorizontalMultiLevelHierarchy"/>
    <dgm:cxn modelId="{E2ADE410-CD00-EC44-81B0-CE6B5AC6584C}" srcId="{1A0CBF1D-AB7D-C048-A491-A383F0EADA35}" destId="{837DD7E4-F1B4-7247-8674-3EF81F5C7382}" srcOrd="1" destOrd="0" parTransId="{AC4881FC-FAAF-7B4F-8107-53AF98D17C7A}" sibTransId="{65B5831F-6A04-8140-95F6-D07526F76057}"/>
    <dgm:cxn modelId="{677C249A-01A5-8948-8C0C-74A9376B7D1D}" type="presOf" srcId="{9FE4956E-0E59-074F-94BC-D847E5518B9D}" destId="{22A802A9-ADBC-374C-9EB4-9DAF4476BCA0}" srcOrd="0" destOrd="0" presId="urn:microsoft.com/office/officeart/2008/layout/HorizontalMultiLevelHierarchy"/>
    <dgm:cxn modelId="{6EE8B066-6F98-2D46-A10D-FD4A88434E1B}" srcId="{1A0CBF1D-AB7D-C048-A491-A383F0EADA35}" destId="{506FB186-4237-6247-A18A-4FA5152C3E80}" srcOrd="0" destOrd="0" parTransId="{9FE4956E-0E59-074F-94BC-D847E5518B9D}" sibTransId="{66B70082-9BD4-554B-A55D-5F018D012C19}"/>
    <dgm:cxn modelId="{89B2237F-BD11-8D4B-AF83-A819F86F31D9}" type="presOf" srcId="{85535A21-0CEA-3641-A335-7E278E9D0C3D}" destId="{1EDEA7B3-2E05-E145-AA6D-7B7A10B37B3D}" srcOrd="0" destOrd="0" presId="urn:microsoft.com/office/officeart/2008/layout/HorizontalMultiLevelHierarchy"/>
    <dgm:cxn modelId="{2CE7664B-2640-A34D-843B-0299A3DA1CCA}" srcId="{1A0CBF1D-AB7D-C048-A491-A383F0EADA35}" destId="{1F972A21-B9CA-5F48-8C6E-4FD78A9B04F5}" srcOrd="3" destOrd="0" parTransId="{48F54B3E-C866-E446-BAB9-861F2E0AEC1D}" sibTransId="{931F1631-B336-ED43-BEF5-7B424FAAD298}"/>
    <dgm:cxn modelId="{49A70EAA-379C-634C-80AA-428A688A2CB3}" type="presOf" srcId="{E6FD56C7-77EE-5847-A446-F0D8CC38002A}" destId="{D624828F-1902-8441-96FA-E87077A2DA68}" srcOrd="0" destOrd="0" presId="urn:microsoft.com/office/officeart/2008/layout/HorizontalMultiLevelHierarchy"/>
    <dgm:cxn modelId="{DEBBFCFE-1A19-184A-A482-9DF0B8DF9D70}" type="presOf" srcId="{48F54B3E-C866-E446-BAB9-861F2E0AEC1D}" destId="{BB433D5E-3F2E-904E-9F22-CD03A4578756}" srcOrd="1" destOrd="0" presId="urn:microsoft.com/office/officeart/2008/layout/HorizontalMultiLevelHierarchy"/>
    <dgm:cxn modelId="{E6E6020A-1A8D-6244-8F9E-77D8693F44B5}" type="presOf" srcId="{1F972A21-B9CA-5F48-8C6E-4FD78A9B04F5}" destId="{F2397C72-759A-F442-8DE5-1135D0EC171A}" srcOrd="0" destOrd="0" presId="urn:microsoft.com/office/officeart/2008/layout/HorizontalMultiLevelHierarchy"/>
    <dgm:cxn modelId="{8F401914-8071-7247-9FD5-DDB866C4FB8E}" type="presOf" srcId="{0053BB87-F217-9248-9B4C-9B4C76AA3647}" destId="{592E0581-C7F1-DE4C-A517-158F3ABDEDFE}" srcOrd="1" destOrd="0" presId="urn:microsoft.com/office/officeart/2008/layout/HorizontalMultiLevelHierarchy"/>
    <dgm:cxn modelId="{B3DFAFFD-B402-6849-8DE9-571EBB881CEB}" srcId="{1A0CBF1D-AB7D-C048-A491-A383F0EADA35}" destId="{E6FD56C7-77EE-5847-A446-F0D8CC38002A}" srcOrd="2" destOrd="0" parTransId="{0053BB87-F217-9248-9B4C-9B4C76AA3647}" sibTransId="{019464B1-60C6-2047-B96E-9716FD0B8A1D}"/>
    <dgm:cxn modelId="{5884544C-7854-F940-9139-1C40B7BA1C7F}" type="presOf" srcId="{837DD7E4-F1B4-7247-8674-3EF81F5C7382}" destId="{17BB8C53-04A0-7C4A-8779-589F213684AE}" srcOrd="0" destOrd="0" presId="urn:microsoft.com/office/officeart/2008/layout/HorizontalMultiLevelHierarchy"/>
    <dgm:cxn modelId="{1F1F50B6-DD3B-3E42-8892-EED03C7E02A9}" type="presOf" srcId="{9FE4956E-0E59-074F-94BC-D847E5518B9D}" destId="{E995B4D5-6F70-C541-9DE8-835775FB90B6}" srcOrd="1" destOrd="0" presId="urn:microsoft.com/office/officeart/2008/layout/HorizontalMultiLevelHierarchy"/>
    <dgm:cxn modelId="{24218F86-AD9A-7F41-8062-07E94A5BD92D}" type="presOf" srcId="{48F54B3E-C866-E446-BAB9-861F2E0AEC1D}" destId="{3871DFFE-B418-104B-A2E6-EC9CB2052125}" srcOrd="0" destOrd="0" presId="urn:microsoft.com/office/officeart/2008/layout/HorizontalMultiLevelHierarchy"/>
    <dgm:cxn modelId="{572DB575-AAC9-7A4D-8523-98FADD7AD720}" type="presOf" srcId="{1A0CBF1D-AB7D-C048-A491-A383F0EADA35}" destId="{1E874E00-5015-2448-94B2-B96CF340290E}" srcOrd="0" destOrd="0" presId="urn:microsoft.com/office/officeart/2008/layout/HorizontalMultiLevelHierarchy"/>
    <dgm:cxn modelId="{1E2A87BE-1E8E-264F-AEE7-6025A5417B05}" type="presOf" srcId="{506FB186-4237-6247-A18A-4FA5152C3E80}" destId="{522B2AA5-5F06-C24A-9376-D156CC9E69CD}" srcOrd="0" destOrd="0" presId="urn:microsoft.com/office/officeart/2008/layout/HorizontalMultiLevelHierarchy"/>
    <dgm:cxn modelId="{09D669ED-DE92-B44A-9FFA-A4A5A126F136}" type="presOf" srcId="{AC4881FC-FAAF-7B4F-8107-53AF98D17C7A}" destId="{8F1C59A4-20D8-4F40-996F-CDF28825BF27}" srcOrd="1" destOrd="0" presId="urn:microsoft.com/office/officeart/2008/layout/HorizontalMultiLevelHierarchy"/>
    <dgm:cxn modelId="{2DC7A145-CFD4-6F4A-833A-33735635C4B8}" srcId="{85535A21-0CEA-3641-A335-7E278E9D0C3D}" destId="{1A0CBF1D-AB7D-C048-A491-A383F0EADA35}" srcOrd="0" destOrd="0" parTransId="{68139658-8A4A-3845-9BD4-79DA3441536A}" sibTransId="{FEB0FCAD-1B63-674D-8B8F-6BC80694941F}"/>
    <dgm:cxn modelId="{138F4082-7A7F-0D46-8EFA-63991678624E}" type="presOf" srcId="{AC4881FC-FAAF-7B4F-8107-53AF98D17C7A}" destId="{6A7F5514-BC83-1C46-83E9-7B8D777A25F7}" srcOrd="0" destOrd="0" presId="urn:microsoft.com/office/officeart/2008/layout/HorizontalMultiLevelHierarchy"/>
    <dgm:cxn modelId="{92623542-1BBA-5447-9FA8-C55D7CAE6CFD}" type="presParOf" srcId="{1EDEA7B3-2E05-E145-AA6D-7B7A10B37B3D}" destId="{07984551-F112-3640-8103-C9AEFACA655F}" srcOrd="0" destOrd="0" presId="urn:microsoft.com/office/officeart/2008/layout/HorizontalMultiLevelHierarchy"/>
    <dgm:cxn modelId="{1858CD1A-0C18-4D40-B411-1869FD72B886}" type="presParOf" srcId="{07984551-F112-3640-8103-C9AEFACA655F}" destId="{1E874E00-5015-2448-94B2-B96CF340290E}" srcOrd="0" destOrd="0" presId="urn:microsoft.com/office/officeart/2008/layout/HorizontalMultiLevelHierarchy"/>
    <dgm:cxn modelId="{22EEF2F1-329A-5246-AAD3-DC063B4ED0A8}" type="presParOf" srcId="{07984551-F112-3640-8103-C9AEFACA655F}" destId="{16971EFB-B455-F945-BF76-B98BB4D53A5F}" srcOrd="1" destOrd="0" presId="urn:microsoft.com/office/officeart/2008/layout/HorizontalMultiLevelHierarchy"/>
    <dgm:cxn modelId="{803098DC-9E9E-8946-B82F-FD389CED8D64}" type="presParOf" srcId="{16971EFB-B455-F945-BF76-B98BB4D53A5F}" destId="{22A802A9-ADBC-374C-9EB4-9DAF4476BCA0}" srcOrd="0" destOrd="0" presId="urn:microsoft.com/office/officeart/2008/layout/HorizontalMultiLevelHierarchy"/>
    <dgm:cxn modelId="{1D397CBA-23E9-4845-AD89-7969F013BE02}" type="presParOf" srcId="{22A802A9-ADBC-374C-9EB4-9DAF4476BCA0}" destId="{E995B4D5-6F70-C541-9DE8-835775FB90B6}" srcOrd="0" destOrd="0" presId="urn:microsoft.com/office/officeart/2008/layout/HorizontalMultiLevelHierarchy"/>
    <dgm:cxn modelId="{56E0149C-A185-4C40-8BAA-F935B5D31DAB}" type="presParOf" srcId="{16971EFB-B455-F945-BF76-B98BB4D53A5F}" destId="{6A9D38F5-1C9F-EF44-B2A2-602C501D5870}" srcOrd="1" destOrd="0" presId="urn:microsoft.com/office/officeart/2008/layout/HorizontalMultiLevelHierarchy"/>
    <dgm:cxn modelId="{FDFC705A-BB7C-D847-ADA8-C16511030F63}" type="presParOf" srcId="{6A9D38F5-1C9F-EF44-B2A2-602C501D5870}" destId="{522B2AA5-5F06-C24A-9376-D156CC9E69CD}" srcOrd="0" destOrd="0" presId="urn:microsoft.com/office/officeart/2008/layout/HorizontalMultiLevelHierarchy"/>
    <dgm:cxn modelId="{4071C5BE-62AE-C545-A4DF-449916423F01}" type="presParOf" srcId="{6A9D38F5-1C9F-EF44-B2A2-602C501D5870}" destId="{F69F489A-4259-A746-BD5D-14F466DCC4B8}" srcOrd="1" destOrd="0" presId="urn:microsoft.com/office/officeart/2008/layout/HorizontalMultiLevelHierarchy"/>
    <dgm:cxn modelId="{046AADFE-F416-3640-8B5B-BBD8597FCD60}" type="presParOf" srcId="{16971EFB-B455-F945-BF76-B98BB4D53A5F}" destId="{6A7F5514-BC83-1C46-83E9-7B8D777A25F7}" srcOrd="2" destOrd="0" presId="urn:microsoft.com/office/officeart/2008/layout/HorizontalMultiLevelHierarchy"/>
    <dgm:cxn modelId="{4015B983-55BB-7F4C-9769-FE25B07F3A0B}" type="presParOf" srcId="{6A7F5514-BC83-1C46-83E9-7B8D777A25F7}" destId="{8F1C59A4-20D8-4F40-996F-CDF28825BF27}" srcOrd="0" destOrd="0" presId="urn:microsoft.com/office/officeart/2008/layout/HorizontalMultiLevelHierarchy"/>
    <dgm:cxn modelId="{01EE4879-25FB-C041-BAF2-2DC289780058}" type="presParOf" srcId="{16971EFB-B455-F945-BF76-B98BB4D53A5F}" destId="{DFB8A08F-23C3-304C-B3D3-ED0729F2171C}" srcOrd="3" destOrd="0" presId="urn:microsoft.com/office/officeart/2008/layout/HorizontalMultiLevelHierarchy"/>
    <dgm:cxn modelId="{4125B73B-7169-EF46-B943-A5CE53079C51}" type="presParOf" srcId="{DFB8A08F-23C3-304C-B3D3-ED0729F2171C}" destId="{17BB8C53-04A0-7C4A-8779-589F213684AE}" srcOrd="0" destOrd="0" presId="urn:microsoft.com/office/officeart/2008/layout/HorizontalMultiLevelHierarchy"/>
    <dgm:cxn modelId="{E32F90BF-C545-AF41-9BC6-5C23C9C6C46B}" type="presParOf" srcId="{DFB8A08F-23C3-304C-B3D3-ED0729F2171C}" destId="{C2F63119-6E6D-B942-A0B1-1984C3DAD913}" srcOrd="1" destOrd="0" presId="urn:microsoft.com/office/officeart/2008/layout/HorizontalMultiLevelHierarchy"/>
    <dgm:cxn modelId="{8231A042-6C15-D34A-8FA8-C48F776922DD}" type="presParOf" srcId="{16971EFB-B455-F945-BF76-B98BB4D53A5F}" destId="{6A23910B-0A68-4C46-B931-E3E7BF3A05C9}" srcOrd="4" destOrd="0" presId="urn:microsoft.com/office/officeart/2008/layout/HorizontalMultiLevelHierarchy"/>
    <dgm:cxn modelId="{5B70D4EF-6D4B-BA42-BFA3-4B29A81C264F}" type="presParOf" srcId="{6A23910B-0A68-4C46-B931-E3E7BF3A05C9}" destId="{592E0581-C7F1-DE4C-A517-158F3ABDEDFE}" srcOrd="0" destOrd="0" presId="urn:microsoft.com/office/officeart/2008/layout/HorizontalMultiLevelHierarchy"/>
    <dgm:cxn modelId="{306A02B8-3AC2-B847-9468-00DC405F2CDC}" type="presParOf" srcId="{16971EFB-B455-F945-BF76-B98BB4D53A5F}" destId="{67E3C5D2-7BC0-B64F-A95D-6E7ABF58A433}" srcOrd="5" destOrd="0" presId="urn:microsoft.com/office/officeart/2008/layout/HorizontalMultiLevelHierarchy"/>
    <dgm:cxn modelId="{09EFCFFB-F260-ED43-9A8E-F36AA78B0A64}" type="presParOf" srcId="{67E3C5D2-7BC0-B64F-A95D-6E7ABF58A433}" destId="{D624828F-1902-8441-96FA-E87077A2DA68}" srcOrd="0" destOrd="0" presId="urn:microsoft.com/office/officeart/2008/layout/HorizontalMultiLevelHierarchy"/>
    <dgm:cxn modelId="{F0703FBC-5655-C942-9A55-FDD6C2E806DE}" type="presParOf" srcId="{67E3C5D2-7BC0-B64F-A95D-6E7ABF58A433}" destId="{5D5D9F62-1928-1546-991A-E96672D0D1BC}" srcOrd="1" destOrd="0" presId="urn:microsoft.com/office/officeart/2008/layout/HorizontalMultiLevelHierarchy"/>
    <dgm:cxn modelId="{6D613EC3-77C4-B248-B16C-7118561DF277}" type="presParOf" srcId="{16971EFB-B455-F945-BF76-B98BB4D53A5F}" destId="{3871DFFE-B418-104B-A2E6-EC9CB2052125}" srcOrd="6" destOrd="0" presId="urn:microsoft.com/office/officeart/2008/layout/HorizontalMultiLevelHierarchy"/>
    <dgm:cxn modelId="{09D0BA14-AA0C-A34E-8F49-5C2F8CE2E5CF}" type="presParOf" srcId="{3871DFFE-B418-104B-A2E6-EC9CB2052125}" destId="{BB433D5E-3F2E-904E-9F22-CD03A4578756}" srcOrd="0" destOrd="0" presId="urn:microsoft.com/office/officeart/2008/layout/HorizontalMultiLevelHierarchy"/>
    <dgm:cxn modelId="{F28F51ED-440A-324A-BAFD-7C90A3BB34F2}" type="presParOf" srcId="{16971EFB-B455-F945-BF76-B98BB4D53A5F}" destId="{974415C5-0821-0543-B597-2916430DD95C}" srcOrd="7" destOrd="0" presId="urn:microsoft.com/office/officeart/2008/layout/HorizontalMultiLevelHierarchy"/>
    <dgm:cxn modelId="{27B65771-4413-224E-BB30-AA4CF425A923}" type="presParOf" srcId="{974415C5-0821-0543-B597-2916430DD95C}" destId="{F2397C72-759A-F442-8DE5-1135D0EC171A}" srcOrd="0" destOrd="0" presId="urn:microsoft.com/office/officeart/2008/layout/HorizontalMultiLevelHierarchy"/>
    <dgm:cxn modelId="{FE6DBE50-A405-9D41-BA86-9E77F8A3A953}" type="presParOf" srcId="{974415C5-0821-0543-B597-2916430DD95C}" destId="{AC8094F2-7D83-D64B-93EB-4F7867CE3D7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A69D5E-011E-D34E-8101-CBF89D72215A}" type="doc">
      <dgm:prSet loTypeId="urn:microsoft.com/office/officeart/2005/8/layout/vProcess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A0D852-EBC9-FA41-8F68-AF2EF43BA9F5}">
      <dgm:prSet phldrT="[Text]"/>
      <dgm:spPr/>
      <dgm:t>
        <a:bodyPr/>
        <a:lstStyle/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dirty="0">
              <a:solidFill>
                <a:srgbClr val="002060"/>
              </a:solidFill>
            </a:rPr>
            <a:t>2020-2021</a:t>
          </a:r>
        </a:p>
      </dgm:t>
    </dgm:pt>
    <dgm:pt modelId="{6E011E74-6FA8-E347-8A63-013E8D4E0F7C}" type="parTrans" cxnId="{B167C03F-D9CD-284E-9F73-282976DF5EF5}">
      <dgm:prSet/>
      <dgm:spPr/>
      <dgm:t>
        <a:bodyPr/>
        <a:lstStyle/>
        <a:p>
          <a:endParaRPr lang="en-GB"/>
        </a:p>
      </dgm:t>
    </dgm:pt>
    <dgm:pt modelId="{CACC8D32-2C63-8D46-B407-AE2E95BF2C24}" type="sibTrans" cxnId="{B167C03F-D9CD-284E-9F73-282976DF5EF5}">
      <dgm:prSet/>
      <dgm:spPr/>
      <dgm:t>
        <a:bodyPr/>
        <a:lstStyle/>
        <a:p>
          <a:endParaRPr lang="en-GB"/>
        </a:p>
      </dgm:t>
    </dgm:pt>
    <dgm:pt modelId="{3DA471B2-94F1-AB48-8B24-7652FF247747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2021-2022</a:t>
          </a:r>
        </a:p>
      </dgm:t>
    </dgm:pt>
    <dgm:pt modelId="{82F6D279-F9EE-3246-A0A6-0DAEE455BEC3}" type="parTrans" cxnId="{F02E805F-2089-2846-9A1C-B30C9E95CFB2}">
      <dgm:prSet/>
      <dgm:spPr/>
      <dgm:t>
        <a:bodyPr/>
        <a:lstStyle/>
        <a:p>
          <a:endParaRPr lang="en-GB"/>
        </a:p>
      </dgm:t>
    </dgm:pt>
    <dgm:pt modelId="{42416D01-723C-5449-A03A-888C10269F21}" type="sibTrans" cxnId="{F02E805F-2089-2846-9A1C-B30C9E95CFB2}">
      <dgm:prSet/>
      <dgm:spPr/>
      <dgm:t>
        <a:bodyPr/>
        <a:lstStyle/>
        <a:p>
          <a:endParaRPr lang="en-GB"/>
        </a:p>
      </dgm:t>
    </dgm:pt>
    <dgm:pt modelId="{66D244FC-5B01-B549-AADA-17C9B7EB0F26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</a:rPr>
            <a:t>2022-2023</a:t>
          </a:r>
        </a:p>
      </dgm:t>
    </dgm:pt>
    <dgm:pt modelId="{716EA377-9B5F-214E-98FF-3377BCA3963E}" type="parTrans" cxnId="{E9272384-BD33-5247-A5D3-33077FEFC010}">
      <dgm:prSet/>
      <dgm:spPr/>
      <dgm:t>
        <a:bodyPr/>
        <a:lstStyle/>
        <a:p>
          <a:endParaRPr lang="en-GB"/>
        </a:p>
      </dgm:t>
    </dgm:pt>
    <dgm:pt modelId="{962B7797-CC80-2B49-8585-40FC0BB797FA}" type="sibTrans" cxnId="{E9272384-BD33-5247-A5D3-33077FEFC010}">
      <dgm:prSet/>
      <dgm:spPr/>
      <dgm:t>
        <a:bodyPr/>
        <a:lstStyle/>
        <a:p>
          <a:endParaRPr lang="en-GB"/>
        </a:p>
      </dgm:t>
    </dgm:pt>
    <dgm:pt modelId="{F02F6437-2A87-C640-B8A6-FD13BECE8E59}">
      <dgm:prSet/>
      <dgm:spPr/>
      <dgm:t>
        <a:bodyPr/>
        <a:lstStyle/>
        <a:p>
          <a:r>
            <a:rPr lang="el-GR">
              <a:solidFill>
                <a:srgbClr val="002060"/>
              </a:solidFill>
            </a:rPr>
            <a:t>Τελική εφαρμογή </a:t>
          </a:r>
          <a:r>
            <a:rPr lang="el-GR" err="1">
              <a:solidFill>
                <a:srgbClr val="002060"/>
              </a:solidFill>
            </a:rPr>
            <a:t>νανοϋλικών</a:t>
          </a:r>
          <a:r>
            <a:rPr lang="el-GR">
              <a:solidFill>
                <a:srgbClr val="002060"/>
              </a:solidFill>
            </a:rPr>
            <a:t> σε </a:t>
          </a:r>
          <a:r>
            <a:rPr lang="el-GR" err="1">
              <a:solidFill>
                <a:srgbClr val="002060"/>
              </a:solidFill>
            </a:rPr>
            <a:t>ζωγραφικ</a:t>
          </a:r>
          <a:r>
            <a:rPr lang="en-US" err="1">
              <a:solidFill>
                <a:srgbClr val="002060"/>
              </a:solidFill>
            </a:rPr>
            <a:t>ά</a:t>
          </a:r>
          <a:r>
            <a:rPr lang="el-GR">
              <a:solidFill>
                <a:srgbClr val="002060"/>
              </a:solidFill>
            </a:rPr>
            <a:t> έργα</a:t>
          </a:r>
          <a:endParaRPr lang="en-GB">
            <a:solidFill>
              <a:srgbClr val="002060"/>
            </a:solidFill>
          </a:endParaRPr>
        </a:p>
      </dgm:t>
    </dgm:pt>
    <dgm:pt modelId="{473A87ED-A152-AF4E-A252-EE6956250F52}" type="parTrans" cxnId="{88CBC232-92B7-BD4A-8436-A82F1C866120}">
      <dgm:prSet/>
      <dgm:spPr/>
      <dgm:t>
        <a:bodyPr/>
        <a:lstStyle/>
        <a:p>
          <a:endParaRPr lang="en-GB"/>
        </a:p>
      </dgm:t>
    </dgm:pt>
    <dgm:pt modelId="{F3E7A49A-17DE-2245-AB03-01CFD077F2CB}" type="sibTrans" cxnId="{88CBC232-92B7-BD4A-8436-A82F1C866120}">
      <dgm:prSet/>
      <dgm:spPr/>
      <dgm:t>
        <a:bodyPr/>
        <a:lstStyle/>
        <a:p>
          <a:endParaRPr lang="en-GB"/>
        </a:p>
      </dgm:t>
    </dgm:pt>
    <dgm:pt modelId="{E29C5479-C1CE-7541-9272-41E549377AB0}">
      <dgm:prSet/>
      <dgm:spPr/>
      <dgm:t>
        <a:bodyPr/>
        <a:lstStyle/>
        <a:p>
          <a:r>
            <a:rPr lang="el-GR" dirty="0">
              <a:solidFill>
                <a:srgbClr val="002060"/>
              </a:solidFill>
            </a:rPr>
            <a:t>Αξιολόγηση αποτελεσμάτων, </a:t>
          </a:r>
          <a:endParaRPr lang="en-GB" dirty="0">
            <a:solidFill>
              <a:srgbClr val="002060"/>
            </a:solidFill>
          </a:endParaRPr>
        </a:p>
      </dgm:t>
    </dgm:pt>
    <dgm:pt modelId="{3E909BA3-689B-EB43-A771-13355DD8C04D}" type="parTrans" cxnId="{87599D90-EF5D-0240-8B02-3945B3467ACB}">
      <dgm:prSet/>
      <dgm:spPr/>
      <dgm:t>
        <a:bodyPr/>
        <a:lstStyle/>
        <a:p>
          <a:endParaRPr lang="en-GB"/>
        </a:p>
      </dgm:t>
    </dgm:pt>
    <dgm:pt modelId="{4CE18F39-0A3F-514A-B39D-80846BE8F393}" type="sibTrans" cxnId="{87599D90-EF5D-0240-8B02-3945B3467ACB}">
      <dgm:prSet/>
      <dgm:spPr/>
      <dgm:t>
        <a:bodyPr/>
        <a:lstStyle/>
        <a:p>
          <a:endParaRPr lang="en-GB"/>
        </a:p>
      </dgm:t>
    </dgm:pt>
    <dgm:pt modelId="{2557BE9C-421D-F34D-B389-9CDB65B565F6}">
      <dgm:prSet/>
      <dgm:spPr/>
      <dgm:t>
        <a:bodyPr/>
        <a:lstStyle/>
        <a:p>
          <a:r>
            <a:rPr lang="el-GR" dirty="0">
              <a:solidFill>
                <a:srgbClr val="002060"/>
              </a:solidFill>
            </a:rPr>
            <a:t>Βιβλιογραφική έρευνα και</a:t>
          </a:r>
          <a:endParaRPr lang="en-GB" dirty="0">
            <a:solidFill>
              <a:srgbClr val="002060"/>
            </a:solidFill>
          </a:endParaRPr>
        </a:p>
      </dgm:t>
    </dgm:pt>
    <dgm:pt modelId="{03AEA4A4-4C0E-2A45-BD74-D70CBF33DEE2}" type="parTrans" cxnId="{F3A5B5CB-D482-A94D-876F-E749209CE881}">
      <dgm:prSet/>
      <dgm:spPr/>
      <dgm:t>
        <a:bodyPr/>
        <a:lstStyle/>
        <a:p>
          <a:endParaRPr lang="en-GB"/>
        </a:p>
      </dgm:t>
    </dgm:pt>
    <dgm:pt modelId="{A413B250-34BD-9D48-A805-A05F8C9F8C55}" type="sibTrans" cxnId="{F3A5B5CB-D482-A94D-876F-E749209CE881}">
      <dgm:prSet/>
      <dgm:spPr/>
      <dgm:t>
        <a:bodyPr/>
        <a:lstStyle/>
        <a:p>
          <a:endParaRPr lang="en-GB"/>
        </a:p>
      </dgm:t>
    </dgm:pt>
    <dgm:pt modelId="{704447E3-EC67-7249-B4DC-DB9CD50E0B49}">
      <dgm:prSet/>
      <dgm:spPr/>
      <dgm:t>
        <a:bodyPr/>
        <a:lstStyle/>
        <a:p>
          <a:r>
            <a:rPr lang="el-GR" dirty="0">
              <a:solidFill>
                <a:srgbClr val="002060"/>
              </a:solidFill>
            </a:rPr>
            <a:t>Συγγραφή της διατριβής</a:t>
          </a:r>
          <a:endParaRPr lang="en-GB" dirty="0">
            <a:solidFill>
              <a:srgbClr val="002060"/>
            </a:solidFill>
          </a:endParaRPr>
        </a:p>
      </dgm:t>
    </dgm:pt>
    <dgm:pt modelId="{0C44FAA6-3B8B-E44F-A53B-6CBFAC6349DF}" type="parTrans" cxnId="{3FF4DCAB-0C7F-3C4E-A2E6-AD35B442D6DE}">
      <dgm:prSet/>
      <dgm:spPr/>
      <dgm:t>
        <a:bodyPr/>
        <a:lstStyle/>
        <a:p>
          <a:endParaRPr lang="en-GB"/>
        </a:p>
      </dgm:t>
    </dgm:pt>
    <dgm:pt modelId="{5630878B-4BF0-CC45-AAFA-7AC48F15C439}" type="sibTrans" cxnId="{3FF4DCAB-0C7F-3C4E-A2E6-AD35B442D6DE}">
      <dgm:prSet/>
      <dgm:spPr/>
      <dgm:t>
        <a:bodyPr/>
        <a:lstStyle/>
        <a:p>
          <a:endParaRPr lang="en-GB"/>
        </a:p>
      </dgm:t>
    </dgm:pt>
    <dgm:pt modelId="{B96DD8F0-B6AE-8648-8872-ADF618EF84C7}">
      <dgm:prSet/>
      <dgm:spPr/>
      <dgm:t>
        <a:bodyPr/>
        <a:lstStyle/>
        <a:p>
          <a:r>
            <a:rPr lang="el-GR" b="0" dirty="0">
              <a:solidFill>
                <a:srgbClr val="002060"/>
              </a:solidFill>
            </a:rPr>
            <a:t>Μελέτη έργων πολιτιστικής κληρονομιάς που θα αποτελέσουν </a:t>
          </a:r>
          <a:r>
            <a:rPr lang="el-GR" dirty="0">
              <a:solidFill>
                <a:srgbClr val="002060"/>
              </a:solidFill>
            </a:rPr>
            <a:t>αντικείμενα-στόχους στο στάδιο εφαρμογής του υλικού που θα αναπτυχθεί</a:t>
          </a:r>
          <a:endParaRPr lang="en-GB" dirty="0">
            <a:solidFill>
              <a:srgbClr val="002060"/>
            </a:solidFill>
          </a:endParaRPr>
        </a:p>
      </dgm:t>
    </dgm:pt>
    <dgm:pt modelId="{DCC72425-E370-1A4D-A5B8-14B0281D2F7D}" type="parTrans" cxnId="{7E6C8DA9-E5AC-1242-9A96-3760B99FC14D}">
      <dgm:prSet/>
      <dgm:spPr/>
      <dgm:t>
        <a:bodyPr/>
        <a:lstStyle/>
        <a:p>
          <a:endParaRPr lang="en-GB"/>
        </a:p>
      </dgm:t>
    </dgm:pt>
    <dgm:pt modelId="{607BEA0E-22E8-1243-95C6-DE652AEE2B6C}" type="sibTrans" cxnId="{7E6C8DA9-E5AC-1242-9A96-3760B99FC14D}">
      <dgm:prSet/>
      <dgm:spPr/>
      <dgm:t>
        <a:bodyPr/>
        <a:lstStyle/>
        <a:p>
          <a:endParaRPr lang="en-GB"/>
        </a:p>
      </dgm:t>
    </dgm:pt>
    <dgm:pt modelId="{A864735B-DC5F-1049-89AD-2188B286D7F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b="0">
              <a:solidFill>
                <a:srgbClr val="002060"/>
              </a:solidFill>
            </a:rPr>
            <a:t>Κατασκευή 120 δοκιμίων</a:t>
          </a:r>
        </a:p>
      </dgm:t>
    </dgm:pt>
    <dgm:pt modelId="{FD58869C-5C30-CC48-9D0D-DB2B12A906EE}" type="sibTrans" cxnId="{42C654AD-180D-A049-8AAE-1EFFF022D996}">
      <dgm:prSet/>
      <dgm:spPr/>
      <dgm:t>
        <a:bodyPr/>
        <a:lstStyle/>
        <a:p>
          <a:endParaRPr lang="en-GB"/>
        </a:p>
      </dgm:t>
    </dgm:pt>
    <dgm:pt modelId="{B1138375-2082-5140-B748-C8FAC6C3F574}" type="parTrans" cxnId="{42C654AD-180D-A049-8AAE-1EFFF022D996}">
      <dgm:prSet/>
      <dgm:spPr/>
      <dgm:t>
        <a:bodyPr/>
        <a:lstStyle/>
        <a:p>
          <a:endParaRPr lang="en-GB"/>
        </a:p>
      </dgm:t>
    </dgm:pt>
    <dgm:pt modelId="{98A7D778-C88F-6642-B500-570024DBF29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b="0" dirty="0">
              <a:solidFill>
                <a:srgbClr val="002060"/>
              </a:solidFill>
            </a:rPr>
            <a:t>Βιβλιογραφική έρευνα</a:t>
          </a:r>
          <a:endParaRPr lang="x-none" b="0" dirty="0">
            <a:solidFill>
              <a:srgbClr val="002060"/>
            </a:solidFill>
          </a:endParaRPr>
        </a:p>
      </dgm:t>
    </dgm:pt>
    <dgm:pt modelId="{CAA36367-9C4F-B048-89E2-9950F96E9C7C}" type="sibTrans" cxnId="{EF725F64-76DE-8741-B78A-ABCA96662FD8}">
      <dgm:prSet/>
      <dgm:spPr/>
      <dgm:t>
        <a:bodyPr/>
        <a:lstStyle/>
        <a:p>
          <a:endParaRPr lang="en-GB"/>
        </a:p>
      </dgm:t>
    </dgm:pt>
    <dgm:pt modelId="{437E08DD-4016-5449-82FF-3F2C87E58083}" type="parTrans" cxnId="{EF725F64-76DE-8741-B78A-ABCA96662FD8}">
      <dgm:prSet/>
      <dgm:spPr/>
      <dgm:t>
        <a:bodyPr/>
        <a:lstStyle/>
        <a:p>
          <a:endParaRPr lang="en-GB"/>
        </a:p>
      </dgm:t>
    </dgm:pt>
    <dgm:pt modelId="{2F0AD427-A9CE-1A4C-9CB7-5128E5F403F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b="0">
              <a:solidFill>
                <a:srgbClr val="002060"/>
              </a:solidFill>
            </a:rPr>
            <a:t>Επιλογή κατάλληλων ρητινών και των </a:t>
          </a:r>
          <a:r>
            <a:rPr lang="el-GR" b="0" err="1">
              <a:solidFill>
                <a:srgbClr val="002060"/>
              </a:solidFill>
            </a:rPr>
            <a:t>νανοσωματιδίων</a:t>
          </a:r>
          <a:r>
            <a:rPr lang="el-GR" b="0">
              <a:solidFill>
                <a:srgbClr val="002060"/>
              </a:solidFill>
            </a:rPr>
            <a:t> για την δημιουργία</a:t>
          </a:r>
          <a:r>
            <a:rPr lang="en-US" b="0">
              <a:solidFill>
                <a:srgbClr val="002060"/>
              </a:solidFill>
            </a:rPr>
            <a:t> </a:t>
          </a:r>
          <a:r>
            <a:rPr lang="el-GR" b="0">
              <a:solidFill>
                <a:srgbClr val="002060"/>
              </a:solidFill>
            </a:rPr>
            <a:t>των αρχικών δοκιμίων</a:t>
          </a:r>
          <a:endParaRPr lang="x-none" b="0">
            <a:solidFill>
              <a:srgbClr val="002060"/>
            </a:solidFill>
          </a:endParaRPr>
        </a:p>
      </dgm:t>
    </dgm:pt>
    <dgm:pt modelId="{B8A46ED3-89E6-864E-AD3B-4A47CC5444C7}" type="sibTrans" cxnId="{11436B20-5051-4340-B653-70F2F176BA3A}">
      <dgm:prSet/>
      <dgm:spPr/>
      <dgm:t>
        <a:bodyPr/>
        <a:lstStyle/>
        <a:p>
          <a:endParaRPr lang="en-GB"/>
        </a:p>
      </dgm:t>
    </dgm:pt>
    <dgm:pt modelId="{74CBAF92-71CD-B045-A82B-C5C15FD5E1FB}" type="parTrans" cxnId="{11436B20-5051-4340-B653-70F2F176BA3A}">
      <dgm:prSet/>
      <dgm:spPr/>
      <dgm:t>
        <a:bodyPr/>
        <a:lstStyle/>
        <a:p>
          <a:endParaRPr lang="en-GB"/>
        </a:p>
      </dgm:t>
    </dgm:pt>
    <dgm:pt modelId="{013C4C31-165C-8442-BB1C-E9F2CDC80578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l-GR" b="0" dirty="0">
              <a:solidFill>
                <a:srgbClr val="002060"/>
              </a:solidFill>
            </a:rPr>
            <a:t>Κατασκευή δοκιμίων</a:t>
          </a:r>
          <a:endParaRPr lang="en-GB" dirty="0">
            <a:solidFill>
              <a:srgbClr val="002060"/>
            </a:solidFill>
          </a:endParaRPr>
        </a:p>
      </dgm:t>
    </dgm:pt>
    <dgm:pt modelId="{9858D264-2514-524E-8BBE-83134E42B6BC}" type="parTrans" cxnId="{5EF28879-FB99-8943-8E01-32CB0BF17C8C}">
      <dgm:prSet/>
      <dgm:spPr/>
      <dgm:t>
        <a:bodyPr/>
        <a:lstStyle/>
        <a:p>
          <a:endParaRPr lang="en-GB"/>
        </a:p>
      </dgm:t>
    </dgm:pt>
    <dgm:pt modelId="{13D72757-1F07-134D-B678-06EADA661812}" type="sibTrans" cxnId="{5EF28879-FB99-8943-8E01-32CB0BF17C8C}">
      <dgm:prSet/>
      <dgm:spPr/>
      <dgm:t>
        <a:bodyPr/>
        <a:lstStyle/>
        <a:p>
          <a:endParaRPr lang="en-GB"/>
        </a:p>
      </dgm:t>
    </dgm:pt>
    <dgm:pt modelId="{54577846-DFCD-6342-966C-CA27CDEE2CC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l-GR" b="0">
              <a:solidFill>
                <a:srgbClr val="002060"/>
              </a:solidFill>
            </a:rPr>
            <a:t>Μελέτη έργων πολιτιστικής κληρονομιάς</a:t>
          </a:r>
        </a:p>
      </dgm:t>
    </dgm:pt>
    <dgm:pt modelId="{71DDFF6E-AFAB-CC4F-B2C7-281DE464DE46}" type="parTrans" cxnId="{10CB8F87-F3F8-2944-8CDA-DB78A610BD38}">
      <dgm:prSet/>
      <dgm:spPr/>
      <dgm:t>
        <a:bodyPr/>
        <a:lstStyle/>
        <a:p>
          <a:endParaRPr lang="en-GB"/>
        </a:p>
      </dgm:t>
    </dgm:pt>
    <dgm:pt modelId="{0FEF0D01-2198-CE4B-8E29-196C694AD997}" type="sibTrans" cxnId="{10CB8F87-F3F8-2944-8CDA-DB78A610BD38}">
      <dgm:prSet/>
      <dgm:spPr/>
      <dgm:t>
        <a:bodyPr/>
        <a:lstStyle/>
        <a:p>
          <a:endParaRPr lang="en-GB"/>
        </a:p>
      </dgm:t>
    </dgm:pt>
    <dgm:pt modelId="{C0078152-CFAF-1B41-A249-6EE73DC47FE3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l-GR" dirty="0">
              <a:solidFill>
                <a:srgbClr val="002060"/>
              </a:solidFill>
            </a:rPr>
            <a:t>Πειραματική διαδικασία τεχνητής γήρανσης </a:t>
          </a:r>
          <a:endParaRPr lang="en-GB" dirty="0">
            <a:solidFill>
              <a:srgbClr val="002060"/>
            </a:solidFill>
          </a:endParaRPr>
        </a:p>
      </dgm:t>
    </dgm:pt>
    <dgm:pt modelId="{98EB14FA-9825-354D-A4B4-95656EEE5FEB}" type="parTrans" cxnId="{4F51CD36-796E-A94D-9565-513A36F56EE2}">
      <dgm:prSet/>
      <dgm:spPr/>
      <dgm:t>
        <a:bodyPr/>
        <a:lstStyle/>
        <a:p>
          <a:endParaRPr lang="en-US"/>
        </a:p>
      </dgm:t>
    </dgm:pt>
    <dgm:pt modelId="{54700A20-FA1B-A042-905B-B844644FD92E}" type="sibTrans" cxnId="{4F51CD36-796E-A94D-9565-513A36F56EE2}">
      <dgm:prSet/>
      <dgm:spPr/>
      <dgm:t>
        <a:bodyPr/>
        <a:lstStyle/>
        <a:p>
          <a:endParaRPr lang="en-US"/>
        </a:p>
      </dgm:t>
    </dgm:pt>
    <dgm:pt modelId="{FEC9E5CC-EAE2-BA4C-A875-2DAC65F04C42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l-GR" b="0" dirty="0">
              <a:solidFill>
                <a:srgbClr val="002060"/>
              </a:solidFill>
            </a:rPr>
            <a:t>Κατασκευή δοκιμίων με χρήση </a:t>
          </a:r>
          <a:r>
            <a:rPr lang="el-GR" b="0" dirty="0" err="1">
              <a:solidFill>
                <a:srgbClr val="002060"/>
              </a:solidFill>
            </a:rPr>
            <a:t>νανοσωματιδίων</a:t>
          </a:r>
          <a:endParaRPr lang="en-GB" dirty="0">
            <a:solidFill>
              <a:srgbClr val="002060"/>
            </a:solidFill>
          </a:endParaRPr>
        </a:p>
      </dgm:t>
    </dgm:pt>
    <dgm:pt modelId="{2D1BB26E-6DF4-B64D-B432-752EE0643926}" type="parTrans" cxnId="{39806E00-CA6F-E54E-A8C1-89F264EDA0C3}">
      <dgm:prSet/>
      <dgm:spPr/>
      <dgm:t>
        <a:bodyPr/>
        <a:lstStyle/>
        <a:p>
          <a:endParaRPr lang="en-GB"/>
        </a:p>
      </dgm:t>
    </dgm:pt>
    <dgm:pt modelId="{94E09CE9-C6A9-1B41-BE6C-0D33CB0EAA43}" type="sibTrans" cxnId="{39806E00-CA6F-E54E-A8C1-89F264EDA0C3}">
      <dgm:prSet/>
      <dgm:spPr/>
      <dgm:t>
        <a:bodyPr/>
        <a:lstStyle/>
        <a:p>
          <a:endParaRPr lang="en-GB"/>
        </a:p>
      </dgm:t>
    </dgm:pt>
    <dgm:pt modelId="{CB13CD97-B983-0A4E-848A-C092C87EC187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l-GR" b="0" dirty="0">
              <a:solidFill>
                <a:srgbClr val="002060"/>
              </a:solidFill>
            </a:rPr>
            <a:t>Βιβλιογραφική έρευνα</a:t>
          </a:r>
          <a:endParaRPr lang="en-GB" dirty="0">
            <a:solidFill>
              <a:srgbClr val="002060"/>
            </a:solidFill>
          </a:endParaRPr>
        </a:p>
      </dgm:t>
    </dgm:pt>
    <dgm:pt modelId="{B0387BA5-CD7E-7148-8622-947587AC9660}" type="parTrans" cxnId="{20A68E4F-678E-F343-AAE5-D7099AC83F61}">
      <dgm:prSet/>
      <dgm:spPr/>
      <dgm:t>
        <a:bodyPr/>
        <a:lstStyle/>
        <a:p>
          <a:endParaRPr lang="en-GB"/>
        </a:p>
      </dgm:t>
    </dgm:pt>
    <dgm:pt modelId="{00D62F27-0C8A-6648-82B1-CFFC33BF5847}" type="sibTrans" cxnId="{20A68E4F-678E-F343-AAE5-D7099AC83F61}">
      <dgm:prSet/>
      <dgm:spPr/>
      <dgm:t>
        <a:bodyPr/>
        <a:lstStyle/>
        <a:p>
          <a:endParaRPr lang="en-GB"/>
        </a:p>
      </dgm:t>
    </dgm:pt>
    <dgm:pt modelId="{7394F40E-A34F-CD42-856E-400FD770F702}">
      <dgm:prSet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l-GR" dirty="0">
              <a:solidFill>
                <a:srgbClr val="002060"/>
              </a:solidFill>
            </a:rPr>
            <a:t>Μελέτη αποτελεσμάτων εργαστηριακών αναλύσεων</a:t>
          </a:r>
          <a:endParaRPr lang="en-GB" dirty="0">
            <a:solidFill>
              <a:srgbClr val="002060"/>
            </a:solidFill>
          </a:endParaRPr>
        </a:p>
      </dgm:t>
    </dgm:pt>
    <dgm:pt modelId="{0B1B6DCF-836B-A24A-96D8-6F45D0ECD50A}" type="parTrans" cxnId="{07A78ADF-D092-7146-9AC9-F5F5A1777CD4}">
      <dgm:prSet/>
      <dgm:spPr/>
      <dgm:t>
        <a:bodyPr/>
        <a:lstStyle/>
        <a:p>
          <a:endParaRPr lang="en-GB"/>
        </a:p>
      </dgm:t>
    </dgm:pt>
    <dgm:pt modelId="{A7E8EC29-18FB-3F48-9F1B-EFA80A4D5684}" type="sibTrans" cxnId="{07A78ADF-D092-7146-9AC9-F5F5A1777CD4}">
      <dgm:prSet/>
      <dgm:spPr/>
      <dgm:t>
        <a:bodyPr/>
        <a:lstStyle/>
        <a:p>
          <a:endParaRPr lang="en-GB"/>
        </a:p>
      </dgm:t>
    </dgm:pt>
    <dgm:pt modelId="{719A9ACB-D6E3-2441-82B1-6248BA0A85B8}" type="pres">
      <dgm:prSet presAssocID="{75A69D5E-011E-D34E-8101-CBF89D7221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279490-BD0D-234E-9E4F-BA970253E2DB}" type="pres">
      <dgm:prSet presAssocID="{75A69D5E-011E-D34E-8101-CBF89D72215A}" presName="dummyMaxCanvas" presStyleCnt="0">
        <dgm:presLayoutVars/>
      </dgm:prSet>
      <dgm:spPr/>
    </dgm:pt>
    <dgm:pt modelId="{93184F0B-B0DD-FA47-906F-AF627C89DF31}" type="pres">
      <dgm:prSet presAssocID="{75A69D5E-011E-D34E-8101-CBF89D72215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AEE6B8-691A-CB44-B9A0-925A4EDE957B}" type="pres">
      <dgm:prSet presAssocID="{75A69D5E-011E-D34E-8101-CBF89D7221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353DA0-95F7-A447-B2D2-C7EE77A2280C}" type="pres">
      <dgm:prSet presAssocID="{75A69D5E-011E-D34E-8101-CBF89D72215A}" presName="ThreeNodes_3" presStyleLbl="node1" presStyleIdx="2" presStyleCnt="3" custLinFactNeighborX="192" custLinFactNeighborY="140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BB4DB6-0D3B-784B-A523-3FBFD726979C}" type="pres">
      <dgm:prSet presAssocID="{75A69D5E-011E-D34E-8101-CBF89D7221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853286-0293-E84D-B7D4-E7C285B4DEB6}" type="pres">
      <dgm:prSet presAssocID="{75A69D5E-011E-D34E-8101-CBF89D7221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E26C89-EDBB-0C46-8049-FF4F43CA9C80}" type="pres">
      <dgm:prSet presAssocID="{75A69D5E-011E-D34E-8101-CBF89D7221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197626-A7C1-A943-A0A8-E007077D6F3D}" type="pres">
      <dgm:prSet presAssocID="{75A69D5E-011E-D34E-8101-CBF89D7221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D07C2D-D043-7E40-B4EF-FE38FE458D51}" type="pres">
      <dgm:prSet presAssocID="{75A69D5E-011E-D34E-8101-CBF89D7221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A97AC27-5633-2447-8C8D-63301D62BF62}" type="presOf" srcId="{3DA471B2-94F1-AB48-8B24-7652FF247747}" destId="{0FAEE6B8-691A-CB44-B9A0-925A4EDE957B}" srcOrd="0" destOrd="0" presId="urn:microsoft.com/office/officeart/2005/8/layout/vProcess5"/>
    <dgm:cxn modelId="{3FF4DCAB-0C7F-3C4E-A2E6-AD35B442D6DE}" srcId="{66D244FC-5B01-B549-AADA-17C9B7EB0F26}" destId="{704447E3-EC67-7249-B4DC-DB9CD50E0B49}" srcOrd="5" destOrd="0" parTransId="{0C44FAA6-3B8B-E44F-A53B-6CBFAC6349DF}" sibTransId="{5630878B-4BF0-CC45-AAFA-7AC48F15C439}"/>
    <dgm:cxn modelId="{3FE1B1FD-618F-DD4E-85D4-2F7EBE2C8DF9}" type="presOf" srcId="{2557BE9C-421D-F34D-B389-9CDB65B565F6}" destId="{F0353DA0-95F7-A447-B2D2-C7EE77A2280C}" srcOrd="0" destOrd="5" presId="urn:microsoft.com/office/officeart/2005/8/layout/vProcess5"/>
    <dgm:cxn modelId="{9B7599F0-E8DA-2742-BB30-D7316654E2DC}" type="presOf" srcId="{F02F6437-2A87-C640-B8A6-FD13BECE8E59}" destId="{85D07C2D-D043-7E40-B4EF-FE38FE458D51}" srcOrd="1" destOrd="3" presId="urn:microsoft.com/office/officeart/2005/8/layout/vProcess5"/>
    <dgm:cxn modelId="{87599D90-EF5D-0240-8B02-3945B3467ACB}" srcId="{66D244FC-5B01-B549-AADA-17C9B7EB0F26}" destId="{E29C5479-C1CE-7541-9272-41E549377AB0}" srcOrd="3" destOrd="0" parTransId="{3E909BA3-689B-EB43-A771-13355DD8C04D}" sibTransId="{4CE18F39-0A3F-514A-B39D-80846BE8F393}"/>
    <dgm:cxn modelId="{11436B20-5051-4340-B653-70F2F176BA3A}" srcId="{96A0D852-EBC9-FA41-8F68-AF2EF43BA9F5}" destId="{2F0AD427-A9CE-1A4C-9CB7-5128E5F403F6}" srcOrd="1" destOrd="0" parTransId="{74CBAF92-71CD-B045-A82B-C5C15FD5E1FB}" sibTransId="{B8A46ED3-89E6-864E-AD3B-4A47CC5444C7}"/>
    <dgm:cxn modelId="{F7BA927D-1189-EE49-A810-C4F1E2E3789A}" type="presOf" srcId="{2557BE9C-421D-F34D-B389-9CDB65B565F6}" destId="{85D07C2D-D043-7E40-B4EF-FE38FE458D51}" srcOrd="1" destOrd="5" presId="urn:microsoft.com/office/officeart/2005/8/layout/vProcess5"/>
    <dgm:cxn modelId="{50181ABB-2DE9-8D40-B2EF-2E77D6B955D7}" type="presOf" srcId="{7394F40E-A34F-CD42-856E-400FD770F702}" destId="{0FAEE6B8-691A-CB44-B9A0-925A4EDE957B}" srcOrd="0" destOrd="3" presId="urn:microsoft.com/office/officeart/2005/8/layout/vProcess5"/>
    <dgm:cxn modelId="{8C1BA8B8-45AD-C348-840D-1F8016E67A89}" type="presOf" srcId="{A864735B-DC5F-1049-89AD-2188B286D7FC}" destId="{42E26C89-EDBB-0C46-8049-FF4F43CA9C80}" srcOrd="1" destOrd="3" presId="urn:microsoft.com/office/officeart/2005/8/layout/vProcess5"/>
    <dgm:cxn modelId="{5A00ADF4-4135-6547-9717-8A549C69DD9B}" type="presOf" srcId="{013C4C31-165C-8442-BB1C-E9F2CDC80578}" destId="{0FAEE6B8-691A-CB44-B9A0-925A4EDE957B}" srcOrd="0" destOrd="2" presId="urn:microsoft.com/office/officeart/2005/8/layout/vProcess5"/>
    <dgm:cxn modelId="{AC93DBC3-30D7-3841-91CB-19807D57EDC0}" type="presOf" srcId="{3DA471B2-94F1-AB48-8B24-7652FF247747}" destId="{53197626-A7C1-A943-A0A8-E007077D6F3D}" srcOrd="1" destOrd="0" presId="urn:microsoft.com/office/officeart/2005/8/layout/vProcess5"/>
    <dgm:cxn modelId="{ADEF41BE-60DA-CA40-86D6-1B3BD0E9889E}" type="presOf" srcId="{CACC8D32-2C63-8D46-B407-AE2E95BF2C24}" destId="{99BB4DB6-0D3B-784B-A523-3FBFD726979C}" srcOrd="0" destOrd="0" presId="urn:microsoft.com/office/officeart/2005/8/layout/vProcess5"/>
    <dgm:cxn modelId="{80FDC125-0517-9046-A34D-59C7CD42B14A}" type="presOf" srcId="{66D244FC-5B01-B549-AADA-17C9B7EB0F26}" destId="{F0353DA0-95F7-A447-B2D2-C7EE77A2280C}" srcOrd="0" destOrd="0" presId="urn:microsoft.com/office/officeart/2005/8/layout/vProcess5"/>
    <dgm:cxn modelId="{F02E805F-2089-2846-9A1C-B30C9E95CFB2}" srcId="{75A69D5E-011E-D34E-8101-CBF89D72215A}" destId="{3DA471B2-94F1-AB48-8B24-7652FF247747}" srcOrd="1" destOrd="0" parTransId="{82F6D279-F9EE-3246-A0A6-0DAEE455BEC3}" sibTransId="{42416D01-723C-5449-A03A-888C10269F21}"/>
    <dgm:cxn modelId="{206E1C79-8B6C-6641-8F7A-7D8D55888C09}" type="presOf" srcId="{96A0D852-EBC9-FA41-8F68-AF2EF43BA9F5}" destId="{93184F0B-B0DD-FA47-906F-AF627C89DF31}" srcOrd="0" destOrd="0" presId="urn:microsoft.com/office/officeart/2005/8/layout/vProcess5"/>
    <dgm:cxn modelId="{8D93C3E8-C573-D645-BA1D-194FFD5746DA}" type="presOf" srcId="{98A7D778-C88F-6642-B500-570024DBF293}" destId="{42E26C89-EDBB-0C46-8049-FF4F43CA9C80}" srcOrd="1" destOrd="1" presId="urn:microsoft.com/office/officeart/2005/8/layout/vProcess5"/>
    <dgm:cxn modelId="{162A6DD3-2211-3948-80C6-4C746B7A762E}" type="presOf" srcId="{CB13CD97-B983-0A4E-848A-C092C87EC187}" destId="{0FAEE6B8-691A-CB44-B9A0-925A4EDE957B}" srcOrd="0" destOrd="1" presId="urn:microsoft.com/office/officeart/2005/8/layout/vProcess5"/>
    <dgm:cxn modelId="{03A44B86-4F96-CD46-A5D5-FBB25D96659F}" type="presOf" srcId="{704447E3-EC67-7249-B4DC-DB9CD50E0B49}" destId="{85D07C2D-D043-7E40-B4EF-FE38FE458D51}" srcOrd="1" destOrd="6" presId="urn:microsoft.com/office/officeart/2005/8/layout/vProcess5"/>
    <dgm:cxn modelId="{89ACC0AA-23A9-244A-A8E5-9939E66416CF}" type="presOf" srcId="{54577846-DFCD-6342-966C-CA27CDEE2CC1}" destId="{93184F0B-B0DD-FA47-906F-AF627C89DF31}" srcOrd="0" destOrd="4" presId="urn:microsoft.com/office/officeart/2005/8/layout/vProcess5"/>
    <dgm:cxn modelId="{4F51CD36-796E-A94D-9565-513A36F56EE2}" srcId="{66D244FC-5B01-B549-AADA-17C9B7EB0F26}" destId="{C0078152-CFAF-1B41-A249-6EE73DC47FE3}" srcOrd="1" destOrd="0" parTransId="{98EB14FA-9825-354D-A4B4-95656EEE5FEB}" sibTransId="{54700A20-FA1B-A042-905B-B844644FD92E}"/>
    <dgm:cxn modelId="{48DDDD1E-FAE7-DF4C-A3B2-94C29459A6FE}" type="presOf" srcId="{75A69D5E-011E-D34E-8101-CBF89D72215A}" destId="{719A9ACB-D6E3-2441-82B1-6248BA0A85B8}" srcOrd="0" destOrd="0" presId="urn:microsoft.com/office/officeart/2005/8/layout/vProcess5"/>
    <dgm:cxn modelId="{B167C03F-D9CD-284E-9F73-282976DF5EF5}" srcId="{75A69D5E-011E-D34E-8101-CBF89D72215A}" destId="{96A0D852-EBC9-FA41-8F68-AF2EF43BA9F5}" srcOrd="0" destOrd="0" parTransId="{6E011E74-6FA8-E347-8A63-013E8D4E0F7C}" sibTransId="{CACC8D32-2C63-8D46-B407-AE2E95BF2C24}"/>
    <dgm:cxn modelId="{1EAECE0C-CFD9-D440-B295-487B60463577}" type="presOf" srcId="{98A7D778-C88F-6642-B500-570024DBF293}" destId="{93184F0B-B0DD-FA47-906F-AF627C89DF31}" srcOrd="0" destOrd="1" presId="urn:microsoft.com/office/officeart/2005/8/layout/vProcess5"/>
    <dgm:cxn modelId="{A0ED16C5-BDDE-4141-BFCF-6E958BC7391F}" type="presOf" srcId="{013C4C31-165C-8442-BB1C-E9F2CDC80578}" destId="{53197626-A7C1-A943-A0A8-E007077D6F3D}" srcOrd="1" destOrd="2" presId="urn:microsoft.com/office/officeart/2005/8/layout/vProcess5"/>
    <dgm:cxn modelId="{5DFC1390-38BB-B84F-8E2F-C5F94372BAAD}" type="presOf" srcId="{704447E3-EC67-7249-B4DC-DB9CD50E0B49}" destId="{F0353DA0-95F7-A447-B2D2-C7EE77A2280C}" srcOrd="0" destOrd="6" presId="urn:microsoft.com/office/officeart/2005/8/layout/vProcess5"/>
    <dgm:cxn modelId="{10CB8F87-F3F8-2944-8CDA-DB78A610BD38}" srcId="{2F0AD427-A9CE-1A4C-9CB7-5128E5F403F6}" destId="{54577846-DFCD-6342-966C-CA27CDEE2CC1}" srcOrd="1" destOrd="0" parTransId="{71DDFF6E-AFAB-CC4F-B2C7-281DE464DE46}" sibTransId="{0FEF0D01-2198-CE4B-8E29-196C694AD997}"/>
    <dgm:cxn modelId="{6E8C3C2E-6511-9A48-AE40-4721CC86A540}" type="presOf" srcId="{42416D01-723C-5449-A03A-888C10269F21}" destId="{BA853286-0293-E84D-B7D4-E7C285B4DEB6}" srcOrd="0" destOrd="0" presId="urn:microsoft.com/office/officeart/2005/8/layout/vProcess5"/>
    <dgm:cxn modelId="{AA68DC78-3945-B748-9ED6-50E54144C16C}" type="presOf" srcId="{2F0AD427-A9CE-1A4C-9CB7-5128E5F403F6}" destId="{42E26C89-EDBB-0C46-8049-FF4F43CA9C80}" srcOrd="1" destOrd="2" presId="urn:microsoft.com/office/officeart/2005/8/layout/vProcess5"/>
    <dgm:cxn modelId="{88CBC232-92B7-BD4A-8436-A82F1C866120}" srcId="{66D244FC-5B01-B549-AADA-17C9B7EB0F26}" destId="{F02F6437-2A87-C640-B8A6-FD13BECE8E59}" srcOrd="2" destOrd="0" parTransId="{473A87ED-A152-AF4E-A252-EE6956250F52}" sibTransId="{F3E7A49A-17DE-2245-AB03-01CFD077F2CB}"/>
    <dgm:cxn modelId="{EF725F64-76DE-8741-B78A-ABCA96662FD8}" srcId="{96A0D852-EBC9-FA41-8F68-AF2EF43BA9F5}" destId="{98A7D778-C88F-6642-B500-570024DBF293}" srcOrd="0" destOrd="0" parTransId="{437E08DD-4016-5449-82FF-3F2C87E58083}" sibTransId="{CAA36367-9C4F-B048-89E2-9950F96E9C7C}"/>
    <dgm:cxn modelId="{5EF28879-FB99-8943-8E01-32CB0BF17C8C}" srcId="{3DA471B2-94F1-AB48-8B24-7652FF247747}" destId="{013C4C31-165C-8442-BB1C-E9F2CDC80578}" srcOrd="1" destOrd="0" parTransId="{9858D264-2514-524E-8BBE-83134E42B6BC}" sibTransId="{13D72757-1F07-134D-B678-06EADA661812}"/>
    <dgm:cxn modelId="{F3A5B5CB-D482-A94D-876F-E749209CE881}" srcId="{66D244FC-5B01-B549-AADA-17C9B7EB0F26}" destId="{2557BE9C-421D-F34D-B389-9CDB65B565F6}" srcOrd="4" destOrd="0" parTransId="{03AEA4A4-4C0E-2A45-BD74-D70CBF33DEE2}" sibTransId="{A413B250-34BD-9D48-A805-A05F8C9F8C55}"/>
    <dgm:cxn modelId="{01A32303-428B-C744-8270-9B32054AA246}" type="presOf" srcId="{C0078152-CFAF-1B41-A249-6EE73DC47FE3}" destId="{F0353DA0-95F7-A447-B2D2-C7EE77A2280C}" srcOrd="0" destOrd="2" presId="urn:microsoft.com/office/officeart/2005/8/layout/vProcess5"/>
    <dgm:cxn modelId="{7E6C8DA9-E5AC-1242-9A96-3760B99FC14D}" srcId="{3DA471B2-94F1-AB48-8B24-7652FF247747}" destId="{B96DD8F0-B6AE-8648-8872-ADF618EF84C7}" srcOrd="3" destOrd="0" parTransId="{DCC72425-E370-1A4D-A5B8-14B0281D2F7D}" sibTransId="{607BEA0E-22E8-1243-95C6-DE652AEE2B6C}"/>
    <dgm:cxn modelId="{02A0125E-5912-5145-8632-847BFBF2D29C}" type="presOf" srcId="{B96DD8F0-B6AE-8648-8872-ADF618EF84C7}" destId="{0FAEE6B8-691A-CB44-B9A0-925A4EDE957B}" srcOrd="0" destOrd="4" presId="urn:microsoft.com/office/officeart/2005/8/layout/vProcess5"/>
    <dgm:cxn modelId="{56BCDF58-95CF-FC48-A587-72308157D809}" type="presOf" srcId="{96A0D852-EBC9-FA41-8F68-AF2EF43BA9F5}" destId="{42E26C89-EDBB-0C46-8049-FF4F43CA9C80}" srcOrd="1" destOrd="0" presId="urn:microsoft.com/office/officeart/2005/8/layout/vProcess5"/>
    <dgm:cxn modelId="{3FC8E47D-9E03-F24B-8177-9D8127DDAB2F}" type="presOf" srcId="{FEC9E5CC-EAE2-BA4C-A875-2DAC65F04C42}" destId="{F0353DA0-95F7-A447-B2D2-C7EE77A2280C}" srcOrd="0" destOrd="1" presId="urn:microsoft.com/office/officeart/2005/8/layout/vProcess5"/>
    <dgm:cxn modelId="{E9272384-BD33-5247-A5D3-33077FEFC010}" srcId="{75A69D5E-011E-D34E-8101-CBF89D72215A}" destId="{66D244FC-5B01-B549-AADA-17C9B7EB0F26}" srcOrd="2" destOrd="0" parTransId="{716EA377-9B5F-214E-98FF-3377BCA3963E}" sibTransId="{962B7797-CC80-2B49-8585-40FC0BB797FA}"/>
    <dgm:cxn modelId="{F70C68D4-080B-6142-9D51-3D21AA8D61E2}" type="presOf" srcId="{66D244FC-5B01-B549-AADA-17C9B7EB0F26}" destId="{85D07C2D-D043-7E40-B4EF-FE38FE458D51}" srcOrd="1" destOrd="0" presId="urn:microsoft.com/office/officeart/2005/8/layout/vProcess5"/>
    <dgm:cxn modelId="{EA3EE65F-9140-EA4C-BE24-0456FD7AEAA1}" type="presOf" srcId="{E29C5479-C1CE-7541-9272-41E549377AB0}" destId="{85D07C2D-D043-7E40-B4EF-FE38FE458D51}" srcOrd="1" destOrd="4" presId="urn:microsoft.com/office/officeart/2005/8/layout/vProcess5"/>
    <dgm:cxn modelId="{265B5FB4-C2D6-9B40-9164-87165842039C}" type="presOf" srcId="{E29C5479-C1CE-7541-9272-41E549377AB0}" destId="{F0353DA0-95F7-A447-B2D2-C7EE77A2280C}" srcOrd="0" destOrd="4" presId="urn:microsoft.com/office/officeart/2005/8/layout/vProcess5"/>
    <dgm:cxn modelId="{409F0C6A-5EF7-6149-AD62-CA317D911FC4}" type="presOf" srcId="{F02F6437-2A87-C640-B8A6-FD13BECE8E59}" destId="{F0353DA0-95F7-A447-B2D2-C7EE77A2280C}" srcOrd="0" destOrd="3" presId="urn:microsoft.com/office/officeart/2005/8/layout/vProcess5"/>
    <dgm:cxn modelId="{858BEABD-A7DA-8147-9D80-9E5DC3F4C399}" type="presOf" srcId="{C0078152-CFAF-1B41-A249-6EE73DC47FE3}" destId="{85D07C2D-D043-7E40-B4EF-FE38FE458D51}" srcOrd="1" destOrd="2" presId="urn:microsoft.com/office/officeart/2005/8/layout/vProcess5"/>
    <dgm:cxn modelId="{807DA047-FC96-B847-AD31-E3F5F128B6A7}" type="presOf" srcId="{54577846-DFCD-6342-966C-CA27CDEE2CC1}" destId="{42E26C89-EDBB-0C46-8049-FF4F43CA9C80}" srcOrd="1" destOrd="4" presId="urn:microsoft.com/office/officeart/2005/8/layout/vProcess5"/>
    <dgm:cxn modelId="{7642BEEA-05D9-3B42-9B2D-0D14211261DD}" type="presOf" srcId="{2F0AD427-A9CE-1A4C-9CB7-5128E5F403F6}" destId="{93184F0B-B0DD-FA47-906F-AF627C89DF31}" srcOrd="0" destOrd="2" presId="urn:microsoft.com/office/officeart/2005/8/layout/vProcess5"/>
    <dgm:cxn modelId="{3AB905CF-3AE4-1442-B20B-D0AC7D9E43A2}" type="presOf" srcId="{7394F40E-A34F-CD42-856E-400FD770F702}" destId="{53197626-A7C1-A943-A0A8-E007077D6F3D}" srcOrd="1" destOrd="3" presId="urn:microsoft.com/office/officeart/2005/8/layout/vProcess5"/>
    <dgm:cxn modelId="{D556052D-770A-734B-A944-912644786E21}" type="presOf" srcId="{FEC9E5CC-EAE2-BA4C-A875-2DAC65F04C42}" destId="{85D07C2D-D043-7E40-B4EF-FE38FE458D51}" srcOrd="1" destOrd="1" presId="urn:microsoft.com/office/officeart/2005/8/layout/vProcess5"/>
    <dgm:cxn modelId="{20A68E4F-678E-F343-AAE5-D7099AC83F61}" srcId="{3DA471B2-94F1-AB48-8B24-7652FF247747}" destId="{CB13CD97-B983-0A4E-848A-C092C87EC187}" srcOrd="0" destOrd="0" parTransId="{B0387BA5-CD7E-7148-8622-947587AC9660}" sibTransId="{00D62F27-0C8A-6648-82B1-CFFC33BF5847}"/>
    <dgm:cxn modelId="{39806E00-CA6F-E54E-A8C1-89F264EDA0C3}" srcId="{66D244FC-5B01-B549-AADA-17C9B7EB0F26}" destId="{FEC9E5CC-EAE2-BA4C-A875-2DAC65F04C42}" srcOrd="0" destOrd="0" parTransId="{2D1BB26E-6DF4-B64D-B432-752EE0643926}" sibTransId="{94E09CE9-C6A9-1B41-BE6C-0D33CB0EAA43}"/>
    <dgm:cxn modelId="{E0D084B8-D8E5-6349-8EB5-9120A752A86C}" type="presOf" srcId="{A864735B-DC5F-1049-89AD-2188B286D7FC}" destId="{93184F0B-B0DD-FA47-906F-AF627C89DF31}" srcOrd="0" destOrd="3" presId="urn:microsoft.com/office/officeart/2005/8/layout/vProcess5"/>
    <dgm:cxn modelId="{07A78ADF-D092-7146-9AC9-F5F5A1777CD4}" srcId="{3DA471B2-94F1-AB48-8B24-7652FF247747}" destId="{7394F40E-A34F-CD42-856E-400FD770F702}" srcOrd="2" destOrd="0" parTransId="{0B1B6DCF-836B-A24A-96D8-6F45D0ECD50A}" sibTransId="{A7E8EC29-18FB-3F48-9F1B-EFA80A4D5684}"/>
    <dgm:cxn modelId="{42C654AD-180D-A049-8AAE-1EFFF022D996}" srcId="{2F0AD427-A9CE-1A4C-9CB7-5128E5F403F6}" destId="{A864735B-DC5F-1049-89AD-2188B286D7FC}" srcOrd="0" destOrd="0" parTransId="{B1138375-2082-5140-B748-C8FAC6C3F574}" sibTransId="{FD58869C-5C30-CC48-9D0D-DB2B12A906EE}"/>
    <dgm:cxn modelId="{9712602F-F2C1-2B4B-BAA2-AE6A6E621AA3}" type="presOf" srcId="{CB13CD97-B983-0A4E-848A-C092C87EC187}" destId="{53197626-A7C1-A943-A0A8-E007077D6F3D}" srcOrd="1" destOrd="1" presId="urn:microsoft.com/office/officeart/2005/8/layout/vProcess5"/>
    <dgm:cxn modelId="{13823D9D-9A0A-354E-A4FC-B74A28159FE4}" type="presOf" srcId="{B96DD8F0-B6AE-8648-8872-ADF618EF84C7}" destId="{53197626-A7C1-A943-A0A8-E007077D6F3D}" srcOrd="1" destOrd="4" presId="urn:microsoft.com/office/officeart/2005/8/layout/vProcess5"/>
    <dgm:cxn modelId="{1A670068-D896-AC43-837E-D011F7C3B77B}" type="presParOf" srcId="{719A9ACB-D6E3-2441-82B1-6248BA0A85B8}" destId="{B5279490-BD0D-234E-9E4F-BA970253E2DB}" srcOrd="0" destOrd="0" presId="urn:microsoft.com/office/officeart/2005/8/layout/vProcess5"/>
    <dgm:cxn modelId="{D8D852E1-CC29-4C49-BD7B-11F5626D4F37}" type="presParOf" srcId="{719A9ACB-D6E3-2441-82B1-6248BA0A85B8}" destId="{93184F0B-B0DD-FA47-906F-AF627C89DF31}" srcOrd="1" destOrd="0" presId="urn:microsoft.com/office/officeart/2005/8/layout/vProcess5"/>
    <dgm:cxn modelId="{07933C80-5784-584C-BFE7-469DF2E92FCA}" type="presParOf" srcId="{719A9ACB-D6E3-2441-82B1-6248BA0A85B8}" destId="{0FAEE6B8-691A-CB44-B9A0-925A4EDE957B}" srcOrd="2" destOrd="0" presId="urn:microsoft.com/office/officeart/2005/8/layout/vProcess5"/>
    <dgm:cxn modelId="{533B7FD4-4813-CA47-B3FE-766492014BBC}" type="presParOf" srcId="{719A9ACB-D6E3-2441-82B1-6248BA0A85B8}" destId="{F0353DA0-95F7-A447-B2D2-C7EE77A2280C}" srcOrd="3" destOrd="0" presId="urn:microsoft.com/office/officeart/2005/8/layout/vProcess5"/>
    <dgm:cxn modelId="{283E7B0A-FA76-664B-9856-2721625DE753}" type="presParOf" srcId="{719A9ACB-D6E3-2441-82B1-6248BA0A85B8}" destId="{99BB4DB6-0D3B-784B-A523-3FBFD726979C}" srcOrd="4" destOrd="0" presId="urn:microsoft.com/office/officeart/2005/8/layout/vProcess5"/>
    <dgm:cxn modelId="{F159556D-2D64-214C-8B9A-D4EB0A6632C2}" type="presParOf" srcId="{719A9ACB-D6E3-2441-82B1-6248BA0A85B8}" destId="{BA853286-0293-E84D-B7D4-E7C285B4DEB6}" srcOrd="5" destOrd="0" presId="urn:microsoft.com/office/officeart/2005/8/layout/vProcess5"/>
    <dgm:cxn modelId="{BB611B61-8CBF-844B-B1E8-BDC72846B0B5}" type="presParOf" srcId="{719A9ACB-D6E3-2441-82B1-6248BA0A85B8}" destId="{42E26C89-EDBB-0C46-8049-FF4F43CA9C80}" srcOrd="6" destOrd="0" presId="urn:microsoft.com/office/officeart/2005/8/layout/vProcess5"/>
    <dgm:cxn modelId="{13F40393-15C0-264D-8CEA-3C30949B4F74}" type="presParOf" srcId="{719A9ACB-D6E3-2441-82B1-6248BA0A85B8}" destId="{53197626-A7C1-A943-A0A8-E007077D6F3D}" srcOrd="7" destOrd="0" presId="urn:microsoft.com/office/officeart/2005/8/layout/vProcess5"/>
    <dgm:cxn modelId="{374A7D01-D932-9146-9773-E89F3A02481C}" type="presParOf" srcId="{719A9ACB-D6E3-2441-82B1-6248BA0A85B8}" destId="{85D07C2D-D043-7E40-B4EF-FE38FE458D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82AA-7CB4-4BE7-BDB0-70A312472710}" type="datetimeFigureOut">
              <a:rPr lang="nl-NL" smtClean="0"/>
              <a:pPr/>
              <a:t>6-12-2022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03837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B82C0-8F88-4218-A47C-A6FE7B21589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082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pPr/>
              <a:t>6-12-2022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l-NL"/>
              <a:t>v</a:t>
            </a: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70263" cy="2527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990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84998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297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4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5096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2818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5524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4121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0937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5796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407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66B2E4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-6427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pic>
        <p:nvPicPr>
          <p:cNvPr id="3" name="Εικόνα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31" y="4653136"/>
            <a:ext cx="1643607" cy="16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637975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 graph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 video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xmlns="" val="12396288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4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baseline="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Numbering</a:t>
            </a:r>
          </a:p>
          <a:p>
            <a:pPr lvl="1"/>
            <a:r>
              <a:rPr lang="en-US" noProof="0" dirty="0"/>
              <a:t>Bullet</a:t>
            </a:r>
          </a:p>
          <a:p>
            <a:pPr lvl="2"/>
            <a:r>
              <a:rPr lang="en-US" noProof="0" dirty="0"/>
              <a:t>Plain </a:t>
            </a:r>
            <a:r>
              <a:rPr lang="en-US" noProof="0" dirty="0" err="1"/>
              <a:t>tekst</a:t>
            </a:r>
            <a:r>
              <a:rPr lang="en-US" noProof="0" dirty="0"/>
              <a:t>	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yellow</a:t>
            </a:r>
          </a:p>
          <a:p>
            <a:pPr lvl="5"/>
            <a:r>
              <a:rPr lang="en-US" noProof="0" dirty="0"/>
              <a:t>Numbering</a:t>
            </a:r>
          </a:p>
          <a:p>
            <a:pPr lvl="6"/>
            <a:r>
              <a:rPr lang="en-US" noProof="0" dirty="0"/>
              <a:t>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Εικόνα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 b="0"/>
            </a:lvl1pPr>
            <a:lvl2pPr>
              <a:defRPr b="0"/>
            </a:lvl2pPr>
            <a:lvl3pPr>
              <a:defRPr/>
            </a:lvl3pPr>
            <a:lvl4pPr>
              <a:defRPr b="1"/>
            </a:lvl4pPr>
            <a:lvl5pPr>
              <a:defRPr b="1"/>
            </a:lvl5pPr>
            <a:lvl8pPr>
              <a:defRPr sz="1600"/>
            </a:lvl8pPr>
            <a:lvl9pPr>
              <a:defRPr/>
            </a:lvl9pPr>
          </a:lstStyle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pic>
        <p:nvPicPr>
          <p:cNvPr id="5" name="Εικόνα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833467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  <a:p>
            <a:pPr lvl="0"/>
            <a:endParaRPr lang="en-US" noProof="0" dirty="0"/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pic>
        <p:nvPicPr>
          <p:cNvPr id="20" name="Εικόνα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en-US" noProof="0"/>
              <a:t>Click here to insert</a:t>
            </a:r>
            <a:br>
              <a:rPr lang="en-US" noProof="0"/>
            </a:br>
            <a:r>
              <a:rPr lang="en-US" noProof="0"/>
              <a:t>an image</a:t>
            </a:r>
          </a:p>
        </p:txBody>
      </p:sp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669" y="6499401"/>
            <a:ext cx="1224136" cy="3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Bullet</a:t>
            </a:r>
          </a:p>
          <a:p>
            <a:pPr lvl="1"/>
            <a:r>
              <a:rPr lang="en-US" noProof="0" dirty="0"/>
              <a:t>Sub-bullet</a:t>
            </a:r>
          </a:p>
          <a:p>
            <a:pPr lvl="2"/>
            <a:r>
              <a:rPr lang="en-US" noProof="0" dirty="0"/>
              <a:t>Plain text</a:t>
            </a:r>
          </a:p>
          <a:p>
            <a:pPr lvl="3"/>
            <a:r>
              <a:rPr lang="en-US" noProof="0" dirty="0"/>
              <a:t>Header dark blue</a:t>
            </a:r>
          </a:p>
          <a:p>
            <a:pPr lvl="4"/>
            <a:r>
              <a:rPr lang="en-US" noProof="0" dirty="0"/>
              <a:t>Header light blue</a:t>
            </a:r>
          </a:p>
          <a:p>
            <a:pPr lvl="5"/>
            <a:r>
              <a:rPr lang="en-US" noProof="0" dirty="0"/>
              <a:t>Bullet</a:t>
            </a:r>
          </a:p>
          <a:p>
            <a:pPr lvl="6"/>
            <a:r>
              <a:rPr lang="en-US" noProof="0" dirty="0"/>
              <a:t>Sub-bullet</a:t>
            </a:r>
          </a:p>
          <a:p>
            <a:pPr lvl="7"/>
            <a:r>
              <a:rPr lang="en-US" sz="1349" noProof="0" dirty="0"/>
              <a:t>Plain text</a:t>
            </a:r>
          </a:p>
          <a:p>
            <a:pPr lvl="8"/>
            <a:r>
              <a:rPr lang="en-US" noProof="0" dirty="0"/>
              <a:t>Header dark blue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1499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en-US" sz="1100" noProof="0" smtClean="0">
                <a:solidFill>
                  <a:schemeClr val="bg1"/>
                </a:solidFill>
              </a:rPr>
              <a:pPr/>
              <a:t>‹#›</a:t>
            </a:fld>
            <a:endParaRPr lang="en-US" sz="900" noProof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-12469" y="-16416"/>
            <a:ext cx="9144000" cy="371933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532" y="614570"/>
            <a:ext cx="8424936" cy="1179278"/>
          </a:xfrm>
        </p:spPr>
        <p:txBody>
          <a:bodyPr/>
          <a:lstStyle/>
          <a:p>
            <a:pPr algn="ctr"/>
            <a:r>
              <a:rPr lang="el-GR" sz="2000" dirty="0"/>
              <a:t>ΜΕΛΕΤΗ, ΑΝΑΠΤΥΞΗ ΚΑΙ ΕΦΑΡΜΟΓΗ ΚΑΙΝΟΤΟΜΩΝ ΝΑΝΟΣΥΝΘΕΤΩΝ ΡΗΤΙΝΩΝ ΜΕ ΒΕΛΤΙΣΤΟΠΟΙΗΜΕΝΕΣ ΦΥΣΙΚΟΧΗΜΙΚΕΣ ΙΔΙΟΤΗΤΕΣ ΓΙΑ ΤΗΝ ΣΥΝΤΗΡΗΣΗ ΖΩΓΡΑΦΙΚΩΝ ΕΡΓΩΝ ΤΗΣ ΠΟΛΙΤΙΣΤΙΚΗΣ ΚΛΗΡΟΝΟΜΙΑΣ</a:t>
            </a:r>
            <a:endParaRPr lang="x-none" sz="200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72009" y="3934610"/>
            <a:ext cx="8964487" cy="393700"/>
          </a:xfrm>
        </p:spPr>
        <p:txBody>
          <a:bodyPr>
            <a:noAutofit/>
          </a:bodyPr>
          <a:lstStyle/>
          <a:p>
            <a:r>
              <a:rPr lang="el-GR" sz="2400" dirty="0"/>
              <a:t>Ονοματεπώνυμο Υπ. Διδάκτορα: Αλέξανδρος Κωνσταντάς </a:t>
            </a:r>
            <a:endParaRPr lang="en-US" sz="2400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>
          <a:xfrm>
            <a:off x="2987824" y="4604066"/>
            <a:ext cx="5475328" cy="747553"/>
          </a:xfrm>
        </p:spPr>
        <p:txBody>
          <a:bodyPr/>
          <a:lstStyle/>
          <a:p>
            <a:pPr algn="l"/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Επιβλέπων καθηγητής: </a:t>
            </a:r>
          </a:p>
          <a:p>
            <a:pPr algn="l"/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Σταμάτιος</a:t>
            </a:r>
            <a:r>
              <a:rPr lang="x-non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Μπογιατζής - </a:t>
            </a:r>
            <a:r>
              <a:rPr lang="el-G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Αναπληρωτής Καθηγητής, Τμήμα Συντήρησης Αρχαιοτήτων και Έργων Τέχνης, Πανεπιστήμιο Δυτικής Αττικής</a:t>
            </a:r>
            <a:endParaRPr lang="x-none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jdelijke aanduiding voor datum 12"/>
          <p:cNvSpPr txBox="1">
            <a:spLocks/>
          </p:cNvSpPr>
          <p:nvPr/>
        </p:nvSpPr>
        <p:spPr>
          <a:xfrm>
            <a:off x="1979712" y="3068772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u="sng" dirty="0"/>
              <a:t>2</a:t>
            </a:r>
            <a:r>
              <a:rPr lang="el-GR" sz="2400" b="1" u="sng" baseline="30000" dirty="0"/>
              <a:t>η</a:t>
            </a:r>
            <a:r>
              <a:rPr lang="el-GR" sz="2400" b="1" u="sng" dirty="0"/>
              <a:t> Ετήσια Έκθεση Προόδου ΕΛΚΕ – </a:t>
            </a:r>
            <a:r>
              <a:rPr lang="el-GR" sz="2400" b="1" u="sng" dirty="0" err="1"/>
              <a:t>Πα.Δ.Α</a:t>
            </a:r>
            <a:r>
              <a:rPr lang="el-GR" sz="2400" b="1" u="sng"/>
              <a:t>.</a:t>
            </a:r>
            <a:endParaRPr lang="en-US" sz="2400" b="1" u="sng"/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553637" y="1793848"/>
            <a:ext cx="5674547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/>
              <a:t>Σχολή :  </a:t>
            </a:r>
            <a:r>
              <a:rPr lang="el-GR"/>
              <a:t>Σχολή Εφαρμοσμένων Τεχνών &amp; Πολιτισμού</a:t>
            </a:r>
            <a:endParaRPr lang="x-none"/>
          </a:p>
        </p:txBody>
      </p:sp>
      <p:sp>
        <p:nvSpPr>
          <p:cNvPr id="3" name="Ορθογώνιο 2"/>
          <p:cNvSpPr/>
          <p:nvPr/>
        </p:nvSpPr>
        <p:spPr>
          <a:xfrm>
            <a:off x="179512" y="6453336"/>
            <a:ext cx="3034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Αιγάλεω, </a:t>
            </a:r>
            <a:r>
              <a:rPr lang="en-US">
                <a:solidFill>
                  <a:schemeClr val="bg1"/>
                </a:solidFill>
              </a:rPr>
              <a:t>24 </a:t>
            </a:r>
            <a:r>
              <a:rPr lang="el-GR">
                <a:solidFill>
                  <a:schemeClr val="bg1"/>
                </a:solidFill>
              </a:rPr>
              <a:t>Νοεμβρίου 202</a:t>
            </a:r>
            <a:r>
              <a:rPr lang="en-US">
                <a:solidFill>
                  <a:schemeClr val="bg1"/>
                </a:solidFill>
              </a:rPr>
              <a:t>2</a:t>
            </a:r>
            <a:endParaRPr lang="el-GR">
              <a:solidFill>
                <a:schemeClr val="bg1"/>
              </a:solidFill>
            </a:endParaRPr>
          </a:p>
        </p:txBody>
      </p:sp>
      <p:sp>
        <p:nvSpPr>
          <p:cNvPr id="11" name="Tijdelijke aanduiding voor datum 12"/>
          <p:cNvSpPr txBox="1">
            <a:spLocks/>
          </p:cNvSpPr>
          <p:nvPr/>
        </p:nvSpPr>
        <p:spPr>
          <a:xfrm>
            <a:off x="2988290" y="5484204"/>
            <a:ext cx="5475328" cy="9691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Μέλη Συμβουλευτικής Επιτροπής: </a:t>
            </a:r>
          </a:p>
          <a:p>
            <a:pPr marL="457200" indent="-457200" algn="l">
              <a:buFontTx/>
              <a:buAutoNum type="arabicPeriod"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Βασίλειος</a:t>
            </a:r>
            <a:r>
              <a:rPr lang="x-non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Κυλίκογλου -</a:t>
            </a:r>
            <a:r>
              <a:rPr lang="el-GR" sz="1200" dirty="0">
                <a:solidFill>
                  <a:schemeClr val="tx1"/>
                </a:solidFill>
              </a:rPr>
              <a:t> </a:t>
            </a:r>
            <a:r>
              <a:rPr lang="el-G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Ερευνητής Α´, Διευθυντής Ερευνών στο Ινστιτούτο Νανοεπιστήμης και Νανοτεχνολογίας του ΕΚΕΦΕ Δημόκριτος</a:t>
            </a:r>
            <a:endParaRPr lang="el-GR" sz="12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AutoNum type="arabicPeriod"/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Ιωάννης</a:t>
            </a:r>
            <a:r>
              <a:rPr lang="x-none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</a:rPr>
              <a:t>Καραπαναγιώτης - </a:t>
            </a:r>
            <a:r>
              <a:rPr lang="el-G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Αναπληρωτή Καθηγητή, Ανωτάτη Εκκλησιαστική Ακαδημία Θεσσαλονίκης.</a:t>
            </a:r>
            <a:endParaRPr lang="x-none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el-G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ijdelijke aanduiding voor datum 12"/>
          <p:cNvSpPr txBox="1">
            <a:spLocks/>
          </p:cNvSpPr>
          <p:nvPr/>
        </p:nvSpPr>
        <p:spPr>
          <a:xfrm>
            <a:off x="568764" y="2397212"/>
            <a:ext cx="6379500" cy="97800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1"/>
              <a:t>Τμήμα:  </a:t>
            </a:r>
            <a:r>
              <a:rPr lang="el-GR"/>
              <a:t>Τμήμα Συντήρησης Αρχαιοτήτων &amp; Έργων Τέχνης</a:t>
            </a:r>
            <a:endParaRPr lang="x-none"/>
          </a:p>
          <a:p>
            <a:pPr algn="l"/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xmlns="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873AE-78FE-9748-A08A-80B73C3BA1C7}"/>
              </a:ext>
            </a:extLst>
          </p:cNvPr>
          <p:cNvSpPr/>
          <p:nvPr/>
        </p:nvSpPr>
        <p:spPr>
          <a:xfrm>
            <a:off x="408112" y="1169224"/>
            <a:ext cx="83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Πραγματοποιήθηκε </a:t>
            </a:r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άμεση μέτρηση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πάχους ρητίνης για κάθε δοκίμιο με την βοήθεια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οπτικής προφιλομετρίας. </a:t>
            </a:r>
          </a:p>
          <a:p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</a:rPr>
              <a:t>Για κάθε υμένιο λήφθηκαν φάσματα υπερύθρου, στα οποία καταγράφηκαν οι τιμές απορρόφησης των ισχυρότερων κορυφών. </a:t>
            </a: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Στην συνέχεια βάσει των δεδομένων που καταγράφονται κατασκευάστηκε η πρότυπη καμπύλη ταχύτητας περιστροφής-πάχους, πάχους- φασματοσκοπικής παραμέτρου (επιλεγμένο μέγιστο απορρόφησης στο FTIR) για κάθε ρητίνη στον αντίστοιχο διαλύτη.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73D58E-2643-28D2-75C0-FE02CECFD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3325856"/>
            <a:ext cx="3672409" cy="27543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80A32F-FAFF-7D13-41F8-C86EB878AB60}"/>
              </a:ext>
            </a:extLst>
          </p:cNvPr>
          <p:cNvSpPr txBox="1"/>
          <p:nvPr/>
        </p:nvSpPr>
        <p:spPr>
          <a:xfrm>
            <a:off x="804763" y="33476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3D Optical Profilometer - Leica dcm8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698A479-E75F-EE03-24B0-3D06764E71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1438" y="3347659"/>
            <a:ext cx="3766912" cy="27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3645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123530" y="25453"/>
            <a:ext cx="8334670" cy="432048"/>
          </a:xfrm>
        </p:spPr>
        <p:txBody>
          <a:bodyPr/>
          <a:lstStyle/>
          <a:p>
            <a:r>
              <a:rPr lang="en-US" sz="1600" dirty="0"/>
              <a:t>Mastic 10% THF</a:t>
            </a:r>
            <a:r>
              <a:rPr lang="el-GR" sz="1600" dirty="0"/>
              <a:t> - πρότυπη καμπύλη ταχύτητας περιστροφής - πάχους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285623-8F89-3204-6068-920E0E571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140968"/>
            <a:ext cx="7772400" cy="3166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93D670-DE3C-51E0-E937-163D88868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75433"/>
            <a:ext cx="7488832" cy="2329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9426B8-C912-1F7C-0D22-5C118F73620F}"/>
              </a:ext>
            </a:extLst>
          </p:cNvPr>
          <p:cNvSpPr txBox="1"/>
          <p:nvPr/>
        </p:nvSpPr>
        <p:spPr>
          <a:xfrm>
            <a:off x="1115616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FTIR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04714559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F1E5C38-B6FC-6148-2604-39DAE2C34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71" y="2051652"/>
            <a:ext cx="3480931" cy="256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0AD75E-ABC6-6A15-7F8D-B634603DCFA7}"/>
              </a:ext>
            </a:extLst>
          </p:cNvPr>
          <p:cNvSpPr txBox="1"/>
          <p:nvPr/>
        </p:nvSpPr>
        <p:spPr>
          <a:xfrm>
            <a:off x="1403648" y="4639319"/>
            <a:ext cx="23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Rotation speed (RPM)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976578-7258-E0A2-24D1-9E8541B5912B}"/>
              </a:ext>
            </a:extLst>
          </p:cNvPr>
          <p:cNvSpPr txBox="1"/>
          <p:nvPr/>
        </p:nvSpPr>
        <p:spPr>
          <a:xfrm rot="16200000">
            <a:off x="-892645" y="3142952"/>
            <a:ext cx="256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FTIR – Absorbance (a.u.)</a:t>
            </a:r>
          </a:p>
        </p:txBody>
      </p:sp>
      <p:sp>
        <p:nvSpPr>
          <p:cNvPr id="3" name="Τίτλος 4">
            <a:extLst>
              <a:ext uri="{FF2B5EF4-FFF2-40B4-BE49-F238E27FC236}">
                <a16:creationId xmlns:a16="http://schemas.microsoft.com/office/drawing/2014/main" xmlns="" id="{C0EC7721-32C1-0E63-162D-75EA84F37B4B}"/>
              </a:ext>
            </a:extLst>
          </p:cNvPr>
          <p:cNvSpPr txBox="1">
            <a:spLocks/>
          </p:cNvSpPr>
          <p:nvPr/>
        </p:nvSpPr>
        <p:spPr>
          <a:xfrm>
            <a:off x="367345" y="183312"/>
            <a:ext cx="4204655" cy="15174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434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Mastic 10% THF</a:t>
            </a:r>
            <a:r>
              <a:rPr lang="el-GR" sz="1600" dirty="0"/>
              <a:t> - πρότυπη καμπύλη ταχύτητας περιστροφής - φασματοσκοπικής παραμέτρου (επιλεγμένο μέγιστο απορρόφησης στο FTIR -</a:t>
            </a:r>
            <a:r>
              <a:rPr lang="en-US" sz="1600" dirty="0"/>
              <a:t> peak at 2948 cm</a:t>
            </a:r>
            <a:r>
              <a:rPr lang="en-US" sz="1600" baseline="30000" dirty="0"/>
              <a:t>-1</a:t>
            </a:r>
            <a:r>
              <a:rPr lang="el-GR" sz="16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277754-95CF-E7DC-1E84-76DC089C4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899" y="2080232"/>
            <a:ext cx="3985503" cy="2529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20BAB9-580C-6DDD-3323-7D98B6EE15F0}"/>
              </a:ext>
            </a:extLst>
          </p:cNvPr>
          <p:cNvSpPr txBox="1"/>
          <p:nvPr/>
        </p:nvSpPr>
        <p:spPr>
          <a:xfrm rot="16200000">
            <a:off x="3986628" y="2994730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Thickness</a:t>
            </a:r>
            <a:r>
              <a:rPr lang="x-none" dirty="0"/>
              <a:t> (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x-none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9824A0-5855-3EB4-09BE-FDA1E48DCDD3}"/>
              </a:ext>
            </a:extLst>
          </p:cNvPr>
          <p:cNvSpPr txBox="1"/>
          <p:nvPr/>
        </p:nvSpPr>
        <p:spPr>
          <a:xfrm>
            <a:off x="5796136" y="4639319"/>
            <a:ext cx="256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FTIR – Absorbance (a.u.)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F1E1F6-5A5C-3F04-0A44-8CCA2DB95A28}"/>
              </a:ext>
            </a:extLst>
          </p:cNvPr>
          <p:cNvSpPr txBox="1"/>
          <p:nvPr/>
        </p:nvSpPr>
        <p:spPr>
          <a:xfrm>
            <a:off x="4788024" y="403644"/>
            <a:ext cx="42046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Mastic 10% THF</a:t>
            </a: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- πρότυπη καμπύλη πάχους - φασματοσκοπικής παραμέτρου (επιλεγμένο μέγιστο απορρόφησης στο FTIR -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peak at 2948 cm</a:t>
            </a:r>
            <a:r>
              <a:rPr lang="en-US" sz="1600" b="1" baseline="300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-1</a:t>
            </a:r>
            <a:r>
              <a:rPr lang="el-GR" sz="16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327E39-2963-9AD4-45E8-157F36E2FDF1}"/>
              </a:ext>
            </a:extLst>
          </p:cNvPr>
          <p:cNvSpPr txBox="1"/>
          <p:nvPr/>
        </p:nvSpPr>
        <p:spPr>
          <a:xfrm>
            <a:off x="155489" y="5150494"/>
            <a:ext cx="88371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i="1" dirty="0"/>
              <a:t>με αυτό τον τρόπο πλέον γνωρίζουμε για κάθε είδος διαλύματος τι ταχύτητα περιστροφής πρέπει να εφαρμόσουμε ώστε να επιτύχουμε το επιθυμητό υμένιο</a:t>
            </a: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i="1" dirty="0"/>
              <a:t>Έχουμε οδηγηθεί με επιτυχία στο κρίσιμο εκείνο σημείο που μπορούμε να επιστρώσουμε υμένια επάνω σε «πραγματικά δοκίμια» γνωρίζοντας εκ των προτέρων τα γεωμετρικά τους χαρακτηριστικά (πάχος).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1057066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Αναφορά προόδου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873AE-78FE-9748-A08A-80B73C3BA1C7}"/>
              </a:ext>
            </a:extLst>
          </p:cNvPr>
          <p:cNvSpPr/>
          <p:nvPr/>
        </p:nvSpPr>
        <p:spPr>
          <a:xfrm>
            <a:off x="404664" y="1344245"/>
            <a:ext cx="83438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Δ. Μελέτη έργων πολιτιστικής κληρονομιάς.</a:t>
            </a:r>
          </a:p>
          <a:p>
            <a:r>
              <a:rPr lang="el-GR" dirty="0"/>
              <a:t>Στα πλαίσια της διδακτορικής διατριβής μελετήθηκαν έργα πολιτιστικής κληρονομιάς που θα προταθούν μεταξύ άλλων, ώστε να αποτελέσουν αντικείμενα-στόχους στο στάδιο εφαρμογής του υλικού που θα αναπτυχθεί. </a:t>
            </a:r>
          </a:p>
          <a:p>
            <a:r>
              <a:rPr lang="el-GR" dirty="0"/>
              <a:t>Με σημαντικό κριτήριο: τήρηση συμβατότητας/αντιστρεπτότητας των υλικών και μεθόδων που θα αναπτυχθούν πάνω σε αντικείμενο πολιτιστικής κληρονομιάς.</a:t>
            </a:r>
          </a:p>
          <a:p>
            <a:endParaRPr lang="el-GR" dirty="0"/>
          </a:p>
          <a:p>
            <a:r>
              <a:rPr lang="el-GR" dirty="0"/>
              <a:t>Στα συγκεκριμένα έργα μελετήθηκαν υλικά τα οποία χρησιμοποιήθηκαν κατά την</a:t>
            </a:r>
          </a:p>
          <a:p>
            <a:r>
              <a:rPr lang="el-GR" dirty="0"/>
              <a:t>κατασκευή τους, όπως το βερνίκι, χρωστικές και άλλα.</a:t>
            </a:r>
          </a:p>
          <a:p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Τα αντικείμενα τα οποία μελετήθηκαν είναι: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/>
              <a:t>Πόρτα με ανάγλυφο ζωγραφισμένο διάκοσμο καθολικού Ιεράς Μονής Διονυσίου 14ος αι.</a:t>
            </a:r>
            <a:r>
              <a:rPr lang="en-US" dirty="0"/>
              <a:t> </a:t>
            </a:r>
            <a:r>
              <a:rPr lang="el-GR" dirty="0"/>
              <a:t>Αγίου Όρους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/>
              <a:t>Τρία έργα καλλιτέχνη Πολυχρόνη Λεμπέση (1848 – 1913)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8122088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Δημοσιεύσεις / συμμετοχή σε συνέδρια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132505-365E-0B47-96A1-ABA707C39676}"/>
              </a:ext>
            </a:extLst>
          </p:cNvPr>
          <p:cNvSpPr/>
          <p:nvPr/>
        </p:nvSpPr>
        <p:spPr>
          <a:xfrm>
            <a:off x="616964" y="3133904"/>
            <a:ext cx="44757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/>
              <a:t>Konstantas</a:t>
            </a:r>
            <a:r>
              <a:rPr lang="en-GB" sz="1600" dirty="0"/>
              <a:t>, A.; </a:t>
            </a:r>
            <a:r>
              <a:rPr lang="en-GB" sz="1600" dirty="0" err="1"/>
              <a:t>Karapanagiotis</a:t>
            </a:r>
            <a:r>
              <a:rPr lang="en-GB" sz="1600" dirty="0"/>
              <a:t>, I.; Boyatzis, S.C. Identification of Colourants and Varnishes in a 14th Century Decorated Wood-Carved Door of the Dionysiou Monastery in Mount Athos. </a:t>
            </a:r>
            <a:endParaRPr lang="el-GR" sz="1600" dirty="0"/>
          </a:p>
          <a:p>
            <a:pPr algn="just"/>
            <a:r>
              <a:rPr lang="en-GB" sz="1600" dirty="0"/>
              <a:t>Coatings 2021, 11, 1087. </a:t>
            </a:r>
          </a:p>
          <a:p>
            <a:pPr algn="just"/>
            <a:endParaRPr lang="en-GB" dirty="0"/>
          </a:p>
          <a:p>
            <a:pPr algn="r"/>
            <a:r>
              <a:rPr lang="en-GB" sz="1050" dirty="0"/>
              <a:t>https://</a:t>
            </a:r>
            <a:r>
              <a:rPr lang="en-GB" sz="1050" dirty="0" err="1"/>
              <a:t>doi.org</a:t>
            </a:r>
            <a:r>
              <a:rPr lang="en-GB" sz="1050" dirty="0"/>
              <a:t>/10.3390/ coatings11091087 </a:t>
            </a:r>
          </a:p>
          <a:p>
            <a:pPr algn="r"/>
            <a:endParaRPr lang="en-GB" sz="1050" dirty="0"/>
          </a:p>
          <a:p>
            <a:pPr algn="r"/>
            <a:r>
              <a:rPr lang="en-GB" sz="1050" dirty="0"/>
              <a:t>Received: 31 July 2021 </a:t>
            </a:r>
          </a:p>
          <a:p>
            <a:pPr algn="r"/>
            <a:r>
              <a:rPr lang="en-GB" sz="1050" dirty="0"/>
              <a:t>Accepted: 27 August 2021 </a:t>
            </a:r>
          </a:p>
          <a:p>
            <a:pPr algn="r"/>
            <a:r>
              <a:rPr lang="en-GB" sz="1050" dirty="0"/>
              <a:t>Published: 8 September 2021</a:t>
            </a:r>
          </a:p>
          <a:p>
            <a:pPr algn="r"/>
            <a:endParaRPr lang="en-GB" sz="1050" i="1" dirty="0"/>
          </a:p>
          <a:p>
            <a:pPr algn="r"/>
            <a:r>
              <a:rPr lang="en-GB" sz="1050" dirty="0"/>
              <a:t>Open Access Journals</a:t>
            </a:r>
          </a:p>
          <a:p>
            <a:pPr algn="r"/>
            <a:r>
              <a:rPr lang="en-GB" sz="1050" dirty="0"/>
              <a:t>Impact Factor: 2.881</a:t>
            </a:r>
          </a:p>
          <a:p>
            <a:pPr algn="just"/>
            <a:endParaRPr lang="el-GR" i="1" dirty="0"/>
          </a:p>
          <a:p>
            <a:pPr algn="just"/>
            <a:endParaRPr lang="el-GR" i="1" dirty="0"/>
          </a:p>
          <a:p>
            <a:pPr algn="just"/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3C4B7B-77AD-264A-8433-4A405C11C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68760"/>
            <a:ext cx="3382165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641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Δημοσιεύσεις / συμμετοχή σε συνέδρια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132505-365E-0B47-96A1-ABA707C39676}"/>
              </a:ext>
            </a:extLst>
          </p:cNvPr>
          <p:cNvSpPr/>
          <p:nvPr/>
        </p:nvSpPr>
        <p:spPr>
          <a:xfrm>
            <a:off x="616964" y="3133904"/>
            <a:ext cx="447573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err="1"/>
              <a:t>A.Konstantas</a:t>
            </a:r>
            <a:r>
              <a:rPr lang="en-US" sz="1600"/>
              <a:t>, </a:t>
            </a:r>
            <a:r>
              <a:rPr lang="en-US" sz="1600" err="1"/>
              <a:t>I.Karapanagiotis</a:t>
            </a:r>
            <a:r>
              <a:rPr lang="en-US" sz="1600"/>
              <a:t>, S.C. Boyatzis,</a:t>
            </a:r>
            <a:r>
              <a:rPr lang="el-GR" sz="1600"/>
              <a:t> </a:t>
            </a:r>
            <a:r>
              <a:rPr lang="en-US" sz="1600"/>
              <a:t>"Identification of </a:t>
            </a:r>
            <a:r>
              <a:rPr lang="en-US" sz="1600" err="1"/>
              <a:t>Colourants</a:t>
            </a:r>
            <a:r>
              <a:rPr lang="en-US" sz="1600"/>
              <a:t> and Varnishes in a 14th Century Decorated Wood-Carved Door of the</a:t>
            </a:r>
            <a:r>
              <a:rPr lang="el-GR" sz="1600"/>
              <a:t> </a:t>
            </a:r>
            <a:r>
              <a:rPr lang="en-US" sz="1600"/>
              <a:t>Dionysiou</a:t>
            </a:r>
            <a:r>
              <a:rPr lang="el-GR" sz="1600"/>
              <a:t> </a:t>
            </a:r>
            <a:r>
              <a:rPr lang="en-US" sz="1600"/>
              <a:t>Monastery in Mount Athos",</a:t>
            </a:r>
            <a:endParaRPr lang="x-none" sz="1600"/>
          </a:p>
          <a:p>
            <a:r>
              <a:rPr lang="en-US" sz="1600"/>
              <a:t>Above The Curve Byzantine And Post-Byzantine Woodwork In Mediterranean And Balkan Perspective, 11th-16th Century,</a:t>
            </a:r>
            <a:endParaRPr lang="el-GR" sz="1600"/>
          </a:p>
          <a:p>
            <a:endParaRPr lang="el-GR" sz="1600"/>
          </a:p>
          <a:p>
            <a:r>
              <a:rPr lang="en-US" sz="1600"/>
              <a:t>Online International Conference,</a:t>
            </a:r>
            <a:endParaRPr lang="x-none" sz="1600"/>
          </a:p>
          <a:p>
            <a:r>
              <a:rPr lang="en-US" sz="1600"/>
              <a:t>Friday 18- Sunday 20 February 2022.</a:t>
            </a:r>
            <a:r>
              <a:rPr lang="x-none" sz="1600"/>
              <a:t> </a:t>
            </a:r>
            <a:endParaRPr lang="el-GR" i="1"/>
          </a:p>
          <a:p>
            <a:pPr algn="just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353E7-BC86-8260-4F81-FF0459AFE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1" y="1124744"/>
            <a:ext cx="3447256" cy="49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6716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Δημοσιεύσεις / συμμετοχή σε συνέδρια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132505-365E-0B47-96A1-ABA707C39676}"/>
              </a:ext>
            </a:extLst>
          </p:cNvPr>
          <p:cNvSpPr/>
          <p:nvPr/>
        </p:nvSpPr>
        <p:spPr>
          <a:xfrm>
            <a:off x="723538" y="119675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GB" sz="1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Tsiapali</a:t>
            </a:r>
            <a:r>
              <a:rPr lang="en-GB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GB" sz="1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Vivdenko</a:t>
            </a:r>
            <a:r>
              <a:rPr lang="en-GB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GB" sz="1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Tsaggalidis</a:t>
            </a:r>
            <a:r>
              <a:rPr lang="en-GB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GB" sz="1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Vasileiadou</a:t>
            </a:r>
            <a:r>
              <a:rPr lang="en-GB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GB" sz="1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sz="1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ARCHAEOMETRICAL INVESTIGATION OF PIGMENTS OF THE ICONOSTASIS FROM SAINT GEORGIOS CHURCH OF SOHOS. </a:t>
            </a:r>
            <a:endParaRPr lang="el-GR" sz="16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sz="1600"/>
          </a:p>
          <a:p>
            <a:pPr algn="ctr"/>
            <a:r>
              <a:rPr lang="en-US" sz="1600"/>
              <a:t>7th ARCH_RNT SYMPOSIUM</a:t>
            </a:r>
          </a:p>
          <a:p>
            <a:pPr algn="ctr"/>
            <a:r>
              <a:rPr lang="en-US" sz="1600"/>
              <a:t>Archaeological Research</a:t>
            </a:r>
          </a:p>
          <a:p>
            <a:pPr algn="ctr"/>
            <a:r>
              <a:rPr lang="en-US" sz="1600"/>
              <a:t>&amp; New Technologies,</a:t>
            </a:r>
            <a:endParaRPr lang="x-none" sz="1600"/>
          </a:p>
          <a:p>
            <a:pPr algn="ctr"/>
            <a:r>
              <a:rPr lang="en-US" sz="1600"/>
              <a:t>6 - 8 October 2022.</a:t>
            </a:r>
            <a:r>
              <a:rPr lang="x-none" sz="1600"/>
              <a:t> </a:t>
            </a:r>
            <a:endParaRPr lang="el-GR" i="1"/>
          </a:p>
          <a:p>
            <a:pPr algn="just"/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736119-7EA8-F5C0-BE03-4D2C96CF1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645024"/>
            <a:ext cx="7772400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49107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/>
              <a:t>Επόμενα ερευνητικά βήματα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46DF2D-CD2F-1C49-80BB-16D89790E36C}"/>
              </a:ext>
            </a:extLst>
          </p:cNvPr>
          <p:cNvSpPr/>
          <p:nvPr/>
        </p:nvSpPr>
        <p:spPr>
          <a:xfrm>
            <a:off x="404664" y="1916832"/>
            <a:ext cx="8487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/>
              <a:t>Επίστρωση των αντίστοιχων υμενίων (δηλ. σε γυαλί, </a:t>
            </a:r>
            <a:r>
              <a:rPr lang="en-US" dirty="0"/>
              <a:t>wafer</a:t>
            </a:r>
            <a:r>
              <a:rPr lang="el-GR" dirty="0"/>
              <a:t> πυριτίου, και δοκίμια-πίνακες με την παραπάνω σύσταση) φορτισμένων με </a:t>
            </a:r>
            <a:r>
              <a:rPr lang="el-GR" b="1" dirty="0" err="1"/>
              <a:t>νανο</a:t>
            </a:r>
            <a:r>
              <a:rPr lang="el-GR" b="1" dirty="0"/>
              <a:t>-υλικά </a:t>
            </a:r>
            <a:r>
              <a:rPr lang="el-GR" dirty="0"/>
              <a:t>(δηλ. σχηματισμός </a:t>
            </a:r>
            <a:r>
              <a:rPr lang="el-GR" dirty="0" err="1"/>
              <a:t>νανο</a:t>
            </a:r>
            <a:r>
              <a:rPr lang="el-GR" dirty="0"/>
              <a:t>-σύνθετων υμενίων). Μελέτη μορφολογικών και γεωμετρικών χαρακτηριστικών με </a:t>
            </a:r>
            <a:r>
              <a:rPr lang="el-GR" dirty="0" err="1"/>
              <a:t>προφιλομετρία</a:t>
            </a:r>
            <a:r>
              <a:rPr lang="el-GR" dirty="0"/>
              <a:t> και μικροσκοπία. Μελέτη φασματοσκοπικών χαρακτηριστικών με </a:t>
            </a:r>
            <a:r>
              <a:rPr lang="en-US" dirty="0"/>
              <a:t>FTIR, Raman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i="1" dirty="0"/>
              <a:t>Επίστρωση </a:t>
            </a:r>
            <a:r>
              <a:rPr lang="el-GR" i="1" dirty="0" err="1"/>
              <a:t>νανο</a:t>
            </a:r>
            <a:r>
              <a:rPr lang="el-GR" i="1" dirty="0"/>
              <a:t>-σύνθετων υμενίων σε δοκίμια-πίνακες με υπόστρωμα καμβά/ξύλο, κλπ. φέροντα προετοιμασία και χρωματικό στρώμα και εφαρμογή </a:t>
            </a:r>
            <a:r>
              <a:rPr lang="en-US" i="1" dirty="0"/>
              <a:t>(</a:t>
            </a:r>
            <a:r>
              <a:rPr lang="el-GR" i="1" dirty="0"/>
              <a:t>α</a:t>
            </a:r>
            <a:r>
              <a:rPr lang="en-US" i="1" dirty="0"/>
              <a:t>) </a:t>
            </a:r>
            <a:r>
              <a:rPr lang="el-GR" i="1" dirty="0"/>
              <a:t>επιφανειακή οπτική μικροσκοπία, </a:t>
            </a:r>
            <a:r>
              <a:rPr lang="en-US" i="1" dirty="0"/>
              <a:t>SEM, </a:t>
            </a:r>
            <a:r>
              <a:rPr lang="el-GR" i="1" dirty="0"/>
              <a:t> (β) επιφανειακή ανάλυση με </a:t>
            </a:r>
            <a:r>
              <a:rPr lang="en-US" i="1" dirty="0"/>
              <a:t>FTIR, Raman, (</a:t>
            </a:r>
            <a:r>
              <a:rPr lang="el-GR" i="1" dirty="0"/>
              <a:t>γ) οπτική μικροσκοπία, </a:t>
            </a:r>
            <a:r>
              <a:rPr lang="en-US" i="1" dirty="0"/>
              <a:t>SEM</a:t>
            </a:r>
            <a:r>
              <a:rPr lang="el-GR" i="1" dirty="0"/>
              <a:t>, </a:t>
            </a:r>
            <a:r>
              <a:rPr lang="en-US" i="1" dirty="0"/>
              <a:t>micro-Raman</a:t>
            </a:r>
            <a:r>
              <a:rPr lang="el-GR" i="1" dirty="0"/>
              <a:t> σε εγκάρσιες τομές.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8D870-C7EA-5B81-CF83-F18D8464AE72}"/>
              </a:ext>
            </a:extLst>
          </p:cNvPr>
          <p:cNvSpPr txBox="1"/>
          <p:nvPr/>
        </p:nvSpPr>
        <p:spPr>
          <a:xfrm>
            <a:off x="5436096" y="610310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Θάλαμος επιταχυνόμενης γήρανσης 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xmlns="" val="338387122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/>
              <a:t>Επόμενα ερευνητικά βήματα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46DF2D-CD2F-1C49-80BB-16D89790E36C}"/>
              </a:ext>
            </a:extLst>
          </p:cNvPr>
          <p:cNvSpPr/>
          <p:nvPr/>
        </p:nvSpPr>
        <p:spPr>
          <a:xfrm>
            <a:off x="379532" y="1749963"/>
            <a:ext cx="4887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3. Πραγματοποίηση επιταχυνόμενης γήρανσης στα δοκίμια (θα εξεταστεί η σταθερότητα των ρητινών).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l-GR" dirty="0"/>
              <a:t>4. Να ακολουθήσει μελέτη της αλλοίωσης των υμενίων </a:t>
            </a:r>
            <a:r>
              <a:rPr lang="el-GR" i="1" u="sng" dirty="0"/>
              <a:t>με</a:t>
            </a:r>
            <a:r>
              <a:rPr lang="el-GR" dirty="0"/>
              <a:t> και </a:t>
            </a:r>
            <a:r>
              <a:rPr lang="el-GR" i="1" u="sng" dirty="0"/>
              <a:t>χωρίς</a:t>
            </a:r>
            <a:r>
              <a:rPr lang="el-GR" dirty="0"/>
              <a:t> τα </a:t>
            </a:r>
            <a:r>
              <a:rPr lang="el-GR" dirty="0" err="1"/>
              <a:t>νανο</a:t>
            </a:r>
            <a:r>
              <a:rPr lang="el-GR" dirty="0"/>
              <a:t>-υλικά με τις αντίστοιχες τεχνικές.</a:t>
            </a:r>
          </a:p>
          <a:p>
            <a:endParaRPr lang="el-GR" dirty="0"/>
          </a:p>
          <a:p>
            <a:r>
              <a:rPr lang="el-GR" dirty="0"/>
              <a:t>5. Εφαρμογή των μεθόδων με τις βέλτιστες συνθήκες σε επιλεγμένα έργα ανάλογης τεχνολογίας κατασκευής</a:t>
            </a:r>
          </a:p>
          <a:p>
            <a:endParaRPr lang="el-GR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0AF4D6-E856-C61F-61AA-D54066853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764" y="1251428"/>
            <a:ext cx="3290684" cy="4942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8D870-C7EA-5B81-CF83-F18D8464AE72}"/>
              </a:ext>
            </a:extLst>
          </p:cNvPr>
          <p:cNvSpPr txBox="1"/>
          <p:nvPr/>
        </p:nvSpPr>
        <p:spPr>
          <a:xfrm>
            <a:off x="5436096" y="610310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Θάλαμος επιταχυνόμενης γήρανσης 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xmlns="" val="253829028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Προβλεπόμενη χρήση αναλυτικών τεχνικών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46DF2D-CD2F-1C49-80BB-16D89790E36C}"/>
              </a:ext>
            </a:extLst>
          </p:cNvPr>
          <p:cNvSpPr/>
          <p:nvPr/>
        </p:nvSpPr>
        <p:spPr>
          <a:xfrm>
            <a:off x="345202" y="1278151"/>
            <a:ext cx="5679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lvl="1"/>
            <a:r>
              <a:rPr lang="el-GR" sz="1400" b="1" dirty="0" err="1"/>
              <a:t>Στοιχειακ</a:t>
            </a:r>
            <a:r>
              <a:rPr lang="en-US" sz="1400" b="1" dirty="0" err="1"/>
              <a:t>ή</a:t>
            </a:r>
            <a:r>
              <a:rPr lang="el-GR" sz="1400" b="1" dirty="0"/>
              <a:t> ανάλυση: </a:t>
            </a:r>
            <a:endParaRPr lang="x-none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SEM-EDX - Ηλεκτρονική μικροσκοπία σάρωσης με φασματόμετρο ενεργειακής διασποράς ακτίνων Χ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XRF - Φασματοσκοπία με φθορισμό των ακτίνων Χ</a:t>
            </a:r>
            <a:endParaRPr lang="x-non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TEM - Ηλεκτρονικό μικροσκόπιο διέλευσης</a:t>
            </a:r>
            <a:endParaRPr lang="x-none" sz="1400" dirty="0"/>
          </a:p>
          <a:p>
            <a:pPr lvl="1"/>
            <a:endParaRPr lang="el-GR" sz="1400" dirty="0"/>
          </a:p>
          <a:p>
            <a:pPr lvl="1"/>
            <a:r>
              <a:rPr lang="el-GR" sz="1400" b="1" dirty="0"/>
              <a:t>Μοριακή ανάλυση: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FTIR - Φασματοσκοπία </a:t>
            </a:r>
            <a:r>
              <a:rPr lang="el-GR" sz="1400" dirty="0" err="1"/>
              <a:t>υπερύθου</a:t>
            </a:r>
            <a:r>
              <a:rPr lang="el-GR" sz="1400" dirty="0"/>
              <a:t> με μετασχηματισμό </a:t>
            </a:r>
            <a:r>
              <a:rPr lang="el-GR" sz="1400" dirty="0" err="1"/>
              <a:t>Fourier</a:t>
            </a:r>
            <a:endParaRPr lang="en-US" sz="1400" dirty="0"/>
          </a:p>
          <a:p>
            <a:pPr lvl="1"/>
            <a:endParaRPr lang="x-none" sz="1400" dirty="0"/>
          </a:p>
          <a:p>
            <a:pPr lvl="1"/>
            <a:r>
              <a:rPr lang="el-GR" sz="1400" b="1" dirty="0"/>
              <a:t>Θερμική ανάλυση:</a:t>
            </a:r>
            <a:endParaRPr lang="x-none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DSC - Διαφορική Θερμιδομετρία Σάρωσης</a:t>
            </a:r>
            <a:endParaRPr lang="x-non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TGA - Θερμοσταθμική ανάλυση</a:t>
            </a:r>
          </a:p>
          <a:p>
            <a:pPr lvl="1"/>
            <a:endParaRPr lang="el-GR" sz="1400" dirty="0"/>
          </a:p>
          <a:p>
            <a:pPr lvl="1"/>
            <a:r>
              <a:rPr lang="el-GR" sz="1400" b="1" dirty="0"/>
              <a:t>Οπτικής (</a:t>
            </a:r>
            <a:r>
              <a:rPr lang="el-GR" sz="1400" b="1" dirty="0" err="1"/>
              <a:t>μικρο</a:t>
            </a:r>
            <a:r>
              <a:rPr lang="el-GR" sz="1400" b="1" dirty="0"/>
              <a:t>/</a:t>
            </a:r>
            <a:r>
              <a:rPr lang="el-GR" sz="1400" b="1" dirty="0" err="1"/>
              <a:t>μακρο</a:t>
            </a:r>
            <a:r>
              <a:rPr lang="el-GR" sz="1400" b="1" dirty="0"/>
              <a:t>)απεικόνισης:</a:t>
            </a:r>
            <a:endParaRPr lang="x-none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AFM - Μικροσκόπιο ατομικών δυνάμεων </a:t>
            </a:r>
            <a:endParaRPr lang="x-none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OCT - Οπτική Τομογραφία Συνοχής </a:t>
            </a:r>
          </a:p>
          <a:p>
            <a:pPr lvl="1"/>
            <a:endParaRPr lang="x-none" sz="1400" dirty="0"/>
          </a:p>
          <a:p>
            <a:pPr lvl="1"/>
            <a:r>
              <a:rPr lang="el-GR" sz="1400" b="1" dirty="0"/>
              <a:t>Τεχνητή γήρανση</a:t>
            </a:r>
            <a:endParaRPr lang="x-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A33D80-8572-ECB2-C782-3BB3F8E36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484784"/>
            <a:ext cx="2866558" cy="447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127B2-C3DE-8BD4-410C-B012817CD594}"/>
              </a:ext>
            </a:extLst>
          </p:cNvPr>
          <p:cNvSpPr txBox="1"/>
          <p:nvPr/>
        </p:nvSpPr>
        <p:spPr>
          <a:xfrm>
            <a:off x="6024706" y="59609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200" dirty="0"/>
              <a:t>SEM-EDX – </a:t>
            </a:r>
            <a:endParaRPr lang="en-US" sz="1200" dirty="0"/>
          </a:p>
          <a:p>
            <a:r>
              <a:rPr lang="el-GR" sz="1200" dirty="0"/>
              <a:t>Ηλεκτρονική μικροσκοπία σάρωσης</a:t>
            </a:r>
            <a:endParaRPr lang="x-none" sz="1200" dirty="0"/>
          </a:p>
        </p:txBody>
      </p:sp>
    </p:spTree>
    <p:extLst>
      <p:ext uri="{BB962C8B-B14F-4D97-AF65-F5344CB8AC3E}">
        <p14:creationId xmlns:p14="http://schemas.microsoft.com/office/powerpoint/2010/main" xmlns="" val="398662141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5" y="1252836"/>
            <a:ext cx="8055767" cy="4795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Στόχος και αντικείμενο διδακτορικής έρευνας</a:t>
            </a:r>
          </a:p>
          <a:p>
            <a:pPr>
              <a:lnSpc>
                <a:spcPct val="150000"/>
              </a:lnSpc>
            </a:pPr>
            <a:r>
              <a:rPr lang="el-GR" dirty="0"/>
              <a:t>Αναφορά προόδου</a:t>
            </a:r>
          </a:p>
          <a:p>
            <a:pPr>
              <a:lnSpc>
                <a:spcPct val="150000"/>
              </a:lnSpc>
            </a:pPr>
            <a:r>
              <a:rPr lang="el-GR" dirty="0"/>
              <a:t>Δημοσιεύσεις / συμμετοχή σε συνέδρια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Επόμενα ερευνητικά βήματα</a:t>
            </a:r>
          </a:p>
          <a:p>
            <a:pPr>
              <a:lnSpc>
                <a:spcPct val="150000"/>
              </a:lnSpc>
            </a:pPr>
            <a:r>
              <a:rPr lang="el-GR" dirty="0"/>
              <a:t>Χρονοδιάγραμμα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10502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Χρονοδιάγραμμα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4549B5C-14BA-EF49-BE1E-D14EF0D4EF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9806744"/>
              </p:ext>
            </p:extLst>
          </p:nvPr>
        </p:nvGraphicFramePr>
        <p:xfrm>
          <a:off x="404665" y="1124744"/>
          <a:ext cx="8487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663124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>
          <a:xfrm>
            <a:off x="0" y="2"/>
            <a:ext cx="9144001" cy="450911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Τέλος παρουσίασης </a:t>
            </a:r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429000"/>
            <a:ext cx="3456481" cy="882485"/>
          </a:xfrm>
          <a:prstGeom prst="rect">
            <a:avLst/>
          </a:prstGeom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31383" y="4540742"/>
            <a:ext cx="8424936" cy="148054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434" rtl="0" eaLnBrk="1" latinLnBrk="0" hangingPunct="1">
              <a:spcBef>
                <a:spcPct val="0"/>
              </a:spcBef>
              <a:buNone/>
              <a:defRPr sz="4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000">
                <a:solidFill>
                  <a:schemeClr val="tx1"/>
                </a:solidFill>
              </a:rPr>
              <a:t>	</a:t>
            </a:r>
            <a:r>
              <a:rPr lang="el-GR" sz="20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ΜΕΛΕΤΗ, ΑΝΑΠΤΥΞΗ ΚΑΙ ΕΦΑΡΜΟΓΗ ΚΑΙΝΟΤΟΜΩΝ ΝΑΝΟΣΥΝΘΕΤΩΝ ΡΗΤΙΝΩΝ ΜΕ ΒΕΛΤΙΣΤΟΠΟΙΗΜΕΝΕΣ ΦΥΣΙΚΟΧΗΜΙΚΕΣ ΙΔΙΟΤΗΤΕΣ ΓΙΑ ΤΗΝ ΣΥΝΤΗΡΗΣΗ ΖΩΓΡΑΦΙΚΩΝ ΈΡΓΩΝ ΤΗΣ ΠΟΛΙΤΙΣΤΙΚΗΣ ΚΛΗΡΟΝΟΜΙΑΣ</a:t>
            </a:r>
            <a:endParaRPr lang="en-US" sz="240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tekst 4"/>
          <p:cNvSpPr txBox="1">
            <a:spLocks/>
          </p:cNvSpPr>
          <p:nvPr/>
        </p:nvSpPr>
        <p:spPr>
          <a:xfrm>
            <a:off x="31383" y="5946738"/>
            <a:ext cx="8964487" cy="393700"/>
          </a:xfrm>
          <a:prstGeom prst="rect">
            <a:avLst/>
          </a:prstGeom>
        </p:spPr>
        <p:txBody>
          <a:bodyPr>
            <a:noAutofit/>
          </a:bodyPr>
          <a:lstStyle>
            <a:lvl1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5659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1318" indent="-135659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685434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>
                <a:solidFill>
                  <a:srgbClr val="002060"/>
                </a:solidFill>
              </a:rPr>
              <a:t>Ονοματεπώνυμο Υπ. Διδάκτορα: Αλέξανδρος Κωνσταντάς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9" name="Tijdelijke aanduiding voor datum 12"/>
          <p:cNvSpPr txBox="1">
            <a:spLocks/>
          </p:cNvSpPr>
          <p:nvPr/>
        </p:nvSpPr>
        <p:spPr>
          <a:xfrm>
            <a:off x="2334745" y="2413610"/>
            <a:ext cx="6598476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/>
              <a:t>2</a:t>
            </a:r>
            <a:r>
              <a:rPr lang="el-GR" sz="2400" b="1" u="sng" baseline="30000"/>
              <a:t>η</a:t>
            </a:r>
            <a:r>
              <a:rPr lang="el-GR" sz="2400" b="1" u="sng"/>
              <a:t> Ετήσια Έκθεση Προόδου ΕΛΚΕ - </a:t>
            </a:r>
            <a:r>
              <a:rPr lang="el-GR" sz="2400" b="1" u="sng" err="1"/>
              <a:t>Πα.Δ.Α</a:t>
            </a:r>
            <a:r>
              <a:rPr lang="el-GR" sz="2400" b="1" u="sng"/>
              <a:t>.</a:t>
            </a:r>
            <a:endParaRPr lang="en-US" sz="2400" b="1" u="sng"/>
          </a:p>
        </p:txBody>
      </p:sp>
    </p:spTree>
    <p:extLst>
      <p:ext uri="{BB962C8B-B14F-4D97-AF65-F5344CB8AC3E}">
        <p14:creationId xmlns:p14="http://schemas.microsoft.com/office/powerpoint/2010/main" xmlns="" val="252683583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Στόχος και αντικείμενο διδακτορικής διατριβής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CA03BE-3C78-E04E-A3CB-D4591FD0981F}"/>
              </a:ext>
            </a:extLst>
          </p:cNvPr>
          <p:cNvSpPr/>
          <p:nvPr/>
        </p:nvSpPr>
        <p:spPr>
          <a:xfrm>
            <a:off x="404664" y="1556792"/>
            <a:ext cx="83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/>
              <a:t>Ο </a:t>
            </a:r>
            <a:r>
              <a:rPr lang="el-GR" sz="2000" u="sng"/>
              <a:t>σχεδιασμός</a:t>
            </a:r>
            <a:r>
              <a:rPr lang="el-GR" sz="2000"/>
              <a:t> και η </a:t>
            </a:r>
            <a:r>
              <a:rPr lang="el-GR" sz="2000" u="sng"/>
              <a:t>ανάπτυξη</a:t>
            </a:r>
            <a:r>
              <a:rPr lang="el-GR" sz="2000"/>
              <a:t> ενός νέου </a:t>
            </a:r>
            <a:r>
              <a:rPr lang="el-GR" sz="2000" u="sng"/>
              <a:t>νανοσύνθετου επικαλυπτικού</a:t>
            </a:r>
            <a:r>
              <a:rPr lang="el-GR" sz="2000"/>
              <a:t> υλικού με βελτιστοποιημένες φυσικοχημικές του ιδιότητες για την προστασία ζωγραφικών έργων τέχνης</a:t>
            </a:r>
            <a:r>
              <a:rPr lang="en-US" sz="2000"/>
              <a:t>.</a:t>
            </a:r>
            <a:endParaRPr lang="el-GR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517FFB-7B65-3841-82C4-BDFD15A52F55}"/>
              </a:ext>
            </a:extLst>
          </p:cNvPr>
          <p:cNvSpPr txBox="1"/>
          <p:nvPr/>
        </p:nvSpPr>
        <p:spPr>
          <a:xfrm>
            <a:off x="429826" y="2862491"/>
            <a:ext cx="795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err="1"/>
              <a:t>Νανοσύνθετο</a:t>
            </a:r>
            <a:r>
              <a:rPr lang="el-GR" b="1" u="sng"/>
              <a:t> </a:t>
            </a:r>
            <a:r>
              <a:rPr lang="el-GR" b="1" u="sng" err="1"/>
              <a:t>επικαλυπτικό</a:t>
            </a:r>
            <a:r>
              <a:rPr lang="el-GR" b="1" u="sng"/>
              <a:t> </a:t>
            </a:r>
          </a:p>
          <a:p>
            <a:endParaRPr lang="x-none"/>
          </a:p>
        </p:txBody>
      </p:sp>
      <p:cxnSp>
        <p:nvCxnSpPr>
          <p:cNvPr id="9" name="6 - Ευθύγραμμο βέλος σύνδεσης">
            <a:extLst>
              <a:ext uri="{FF2B5EF4-FFF2-40B4-BE49-F238E27FC236}">
                <a16:creationId xmlns:a16="http://schemas.microsoft.com/office/drawing/2014/main" xmlns="" id="{16F2B187-9AB5-8C49-BE9D-1D2C1DCD2BC2}"/>
              </a:ext>
            </a:extLst>
          </p:cNvPr>
          <p:cNvCxnSpPr>
            <a:cxnSpLocks/>
          </p:cNvCxnSpPr>
          <p:nvPr/>
        </p:nvCxnSpPr>
        <p:spPr>
          <a:xfrm flipH="1">
            <a:off x="3018826" y="3228208"/>
            <a:ext cx="1390300" cy="7046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8 - Ευθύγραμμο βέλος σύνδεσης">
            <a:extLst>
              <a:ext uri="{FF2B5EF4-FFF2-40B4-BE49-F238E27FC236}">
                <a16:creationId xmlns:a16="http://schemas.microsoft.com/office/drawing/2014/main" xmlns="" id="{B10CFDA0-1E55-7040-BFFE-998EF435700A}"/>
              </a:ext>
            </a:extLst>
          </p:cNvPr>
          <p:cNvCxnSpPr>
            <a:cxnSpLocks/>
          </p:cNvCxnSpPr>
          <p:nvPr/>
        </p:nvCxnSpPr>
        <p:spPr>
          <a:xfrm>
            <a:off x="4386666" y="3228208"/>
            <a:ext cx="1487394" cy="7783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DF52AA5-68A6-9346-86FB-6685662C93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534947"/>
            <a:ext cx="2257903" cy="17016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43CEEFC-F058-584D-91EE-5C1F452C50D9}"/>
              </a:ext>
            </a:extLst>
          </p:cNvPr>
          <p:cNvSpPr/>
          <p:nvPr/>
        </p:nvSpPr>
        <p:spPr>
          <a:xfrm>
            <a:off x="5167064" y="4053813"/>
            <a:ext cx="275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2060"/>
                </a:solidFill>
                <a:latin typeface="Calibri" panose="020F0502020204030204" pitchFamily="34" charset="0"/>
              </a:rPr>
              <a:t>ΝΑΝΟΣΩΜΑΤΙΔΙΑ (7-70</a:t>
            </a:r>
            <a:r>
              <a:rPr lang="en-US">
                <a:solidFill>
                  <a:srgbClr val="002060"/>
                </a:solidFill>
                <a:latin typeface="Calibri" panose="020F0502020204030204" pitchFamily="34" charset="0"/>
              </a:rPr>
              <a:t>nm)</a:t>
            </a:r>
            <a:endParaRPr lang="el-GR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16716F6-DFA3-F44C-B563-16AD477ACE12}"/>
              </a:ext>
            </a:extLst>
          </p:cNvPr>
          <p:cNvSpPr/>
          <p:nvPr/>
        </p:nvSpPr>
        <p:spPr>
          <a:xfrm>
            <a:off x="4055516" y="3698731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600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endParaRPr lang="x-none" sz="600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5091D8C-B1A5-F64A-B2A5-A0132D6868B8}"/>
              </a:ext>
            </a:extLst>
          </p:cNvPr>
          <p:cNvSpPr/>
          <p:nvPr/>
        </p:nvSpPr>
        <p:spPr>
          <a:xfrm>
            <a:off x="2051720" y="4049238"/>
            <a:ext cx="135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>
                <a:solidFill>
                  <a:srgbClr val="002060"/>
                </a:solidFill>
                <a:latin typeface="Calibri" panose="020F0502020204030204" pitchFamily="34" charset="0"/>
              </a:rPr>
              <a:t>ΠΟΛΥΜΕΡΕΣ</a:t>
            </a:r>
            <a:endParaRPr lang="el-GR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74B06E1-DD39-724E-940F-7F052D267E63}"/>
              </a:ext>
            </a:extLst>
          </p:cNvPr>
          <p:cNvSpPr/>
          <p:nvPr/>
        </p:nvSpPr>
        <p:spPr>
          <a:xfrm>
            <a:off x="5508105" y="4509121"/>
            <a:ext cx="2257902" cy="20527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/>
              <a:t>Aluminium nano powder (Al</a:t>
            </a:r>
            <a:r>
              <a:rPr lang="en-GB" sz="800" baseline="-25000"/>
              <a:t>2</a:t>
            </a:r>
            <a:r>
              <a:rPr lang="en-GB" sz="800"/>
              <a:t>O</a:t>
            </a:r>
            <a:r>
              <a:rPr lang="en-GB" sz="800" baseline="-25000"/>
              <a:t>3</a:t>
            </a:r>
            <a:r>
              <a:rPr lang="en-GB" sz="800"/>
              <a:t>)</a:t>
            </a:r>
          </a:p>
        </p:txBody>
      </p:sp>
      <p:pic>
        <p:nvPicPr>
          <p:cNvPr id="2052" name="Picture 4" descr="Poly(methyl methacrylate-co-ethyl acrylate) ethyl acrylate &amp;lt;5&amp;#160;wt. %, average Mn ~39,500 by GPC, average Mw ~101,000 by GPC, powder">
            <a:extLst>
              <a:ext uri="{FF2B5EF4-FFF2-40B4-BE49-F238E27FC236}">
                <a16:creationId xmlns:a16="http://schemas.microsoft.com/office/drawing/2014/main" xmlns="" id="{3C419138-7323-4C4A-9766-DD6B1867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586" y="4558994"/>
            <a:ext cx="2519984" cy="14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D32D56D-12AA-5545-B511-CEA6E4CB2F89}"/>
              </a:ext>
            </a:extLst>
          </p:cNvPr>
          <p:cNvSpPr/>
          <p:nvPr/>
        </p:nvSpPr>
        <p:spPr>
          <a:xfrm>
            <a:off x="1387436" y="6056888"/>
            <a:ext cx="25827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>
                <a:solidFill>
                  <a:srgbClr val="000000"/>
                </a:solidFill>
                <a:latin typeface="Noto Sans SC"/>
              </a:rPr>
              <a:t>Poly(methyl methacrylate-</a:t>
            </a:r>
            <a:r>
              <a:rPr lang="en-GB" sz="1050" i="1">
                <a:solidFill>
                  <a:srgbClr val="000000"/>
                </a:solidFill>
                <a:latin typeface="Noto Sans SC"/>
              </a:rPr>
              <a:t>co</a:t>
            </a:r>
            <a:r>
              <a:rPr lang="en-GB" sz="1050">
                <a:solidFill>
                  <a:srgbClr val="000000"/>
                </a:solidFill>
                <a:latin typeface="Noto Sans SC"/>
              </a:rPr>
              <a:t>-ethyl acrylate)</a:t>
            </a:r>
            <a:endParaRPr lang="en-GB" sz="1050" i="0">
              <a:solidFill>
                <a:srgbClr val="000000"/>
              </a:solidFill>
              <a:effectLst/>
              <a:latin typeface="Noto Sans S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09384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Στόχος και αντικείμενο διδακτορικής διατριβής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CA03BE-3C78-E04E-A3CB-D4591FD0981F}"/>
              </a:ext>
            </a:extLst>
          </p:cNvPr>
          <p:cNvSpPr/>
          <p:nvPr/>
        </p:nvSpPr>
        <p:spPr>
          <a:xfrm>
            <a:off x="404664" y="1556792"/>
            <a:ext cx="8343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u="sng"/>
              <a:t>Κύριες ιδιότητες ν</a:t>
            </a:r>
            <a:r>
              <a:rPr lang="en-US" sz="2000" u="sng" err="1"/>
              <a:t>έ</a:t>
            </a:r>
            <a:r>
              <a:rPr lang="el-GR" sz="2000" u="sng"/>
              <a:t>ου νανοσύνθετου επικαλυπτικού: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Αντιστρεψιμότητα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Συμβατότητα με τα υπάρχοντα υλικά του έργου (δεν αντιδρά με τα χρωματικά στρώματα του έργου και τα συνδετικά μέσα)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Μη βλαβερό στον άνθρωπο και το περιβάλλον, </a:t>
            </a:r>
            <a:endParaRPr lang="x-none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Μη αλλοίωση του χρώματος του επικαλυπτικού μετά από την προσθήκη των </a:t>
            </a:r>
            <a:r>
              <a:rPr lang="el-GR" err="1"/>
              <a:t>νανοσωματιδίων</a:t>
            </a:r>
            <a:r>
              <a:rPr lang="x-none"/>
              <a:t> </a:t>
            </a:r>
            <a:endParaRPr lang="el-G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Μη αλλοίωση του χρώματος κατά την γήρανση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Αντίσταση στην ηλιακή ακτινοβολία</a:t>
            </a:r>
            <a:endParaRPr lang="x-none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Αύξηση μηχανικής αντοχής –ελάχιστες (ή καθόλου) τάσεις συρρίκνωσης και διόγκωσης κατά την γήρανση</a:t>
            </a:r>
            <a:r>
              <a:rPr lang="x-none"/>
              <a:t> </a:t>
            </a:r>
            <a:endParaRPr lang="el-G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err="1"/>
              <a:t>Αντιμικροβιακή</a:t>
            </a:r>
            <a:r>
              <a:rPr lang="el-GR"/>
              <a:t> δράση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/>
              <a:t>Εύκολη εφαρμογή του νεοσύστατου βερνικιού (π.χ. με </a:t>
            </a:r>
            <a:r>
              <a:rPr lang="en-GB"/>
              <a:t>airbrush</a:t>
            </a:r>
            <a:r>
              <a:rPr lang="el-GR"/>
              <a:t>).</a:t>
            </a:r>
            <a:r>
              <a:rPr lang="x-none"/>
              <a:t> </a:t>
            </a:r>
            <a:endParaRPr lang="el-GR"/>
          </a:p>
          <a:p>
            <a:endParaRPr lang="el-GR"/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152658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FB3AF366-8866-7D4F-99A1-EEA09F879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06435249"/>
              </p:ext>
            </p:extLst>
          </p:nvPr>
        </p:nvGraphicFramePr>
        <p:xfrm>
          <a:off x="35496" y="144016"/>
          <a:ext cx="910850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1814602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Αναφορά προόδου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5E983B-DD7C-C947-82F0-03430637BD4A}"/>
              </a:ext>
            </a:extLst>
          </p:cNvPr>
          <p:cNvSpPr/>
          <p:nvPr/>
        </p:nvSpPr>
        <p:spPr>
          <a:xfrm>
            <a:off x="400100" y="1124744"/>
            <a:ext cx="83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Επιλογή κατάλληλων ρητινών και των </a:t>
            </a:r>
            <a:r>
              <a:rPr lang="el-GR" sz="2000" b="1" dirty="0" err="1"/>
              <a:t>νανοσωματιδίων</a:t>
            </a:r>
            <a:r>
              <a:rPr lang="el-GR" sz="2000" b="1" dirty="0"/>
              <a:t> για την δημιουργία</a:t>
            </a:r>
            <a:r>
              <a:rPr lang="en-US" sz="2000" b="1" dirty="0"/>
              <a:t> </a:t>
            </a:r>
            <a:r>
              <a:rPr lang="el-GR" sz="2000" b="1" dirty="0"/>
              <a:t>των αρχικών δοκιμίων.</a:t>
            </a:r>
          </a:p>
          <a:p>
            <a:endParaRPr lang="el-GR" sz="2000" b="1" dirty="0"/>
          </a:p>
          <a:p>
            <a:r>
              <a:rPr lang="el-GR" dirty="0"/>
              <a:t>Συνθετικές ρητίνες: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Paraloid B72 </a:t>
            </a:r>
            <a:r>
              <a:rPr lang="el-GR" dirty="0"/>
              <a:t>(συμπολυμερές μεθυλ-ακρυλικού και αιθυλ-μεθακρυλικού εστέρα)</a:t>
            </a:r>
            <a:r>
              <a:rPr lang="en-GB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Laropal A81 </a:t>
            </a:r>
            <a:r>
              <a:rPr lang="el-GR" dirty="0"/>
              <a:t>(ρητίνη αλδεϋδικής σύστασης - </a:t>
            </a:r>
            <a:r>
              <a:rPr lang="en-GB" dirty="0"/>
              <a:t>urea-aldehyde)</a:t>
            </a:r>
            <a:endParaRPr lang="el-GR" dirty="0"/>
          </a:p>
          <a:p>
            <a:r>
              <a:rPr lang="el-GR" dirty="0"/>
              <a:t>Φυσικές </a:t>
            </a:r>
            <a:r>
              <a:rPr lang="el-GR" altLang="x-none" dirty="0"/>
              <a:t>ρητίνες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Δάμμαρη </a:t>
            </a:r>
            <a:r>
              <a:rPr lang="el-GR" altLang="x-none" dirty="0"/>
              <a:t> (τριτερπενική</a:t>
            </a:r>
            <a:r>
              <a:rPr lang="el-GR" dirty="0"/>
              <a:t> ρητίνη – ανήκει στην κατηγορία μαλακών ρητινών, τάξη - πλατύφυλλων )</a:t>
            </a:r>
            <a:endParaRPr lang="el-GR" altLang="x-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Σανδαράχη (διτερπενική ρητίνη - ανήκει στην κατηγορία σκληρών ρητινών, τάξη - κωνοφόρων )</a:t>
            </a:r>
            <a:endParaRPr lang="en-US" dirty="0"/>
          </a:p>
          <a:p>
            <a:r>
              <a:rPr lang="el-GR" dirty="0"/>
              <a:t>Νανοσωματίδια: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TiO</a:t>
            </a:r>
            <a:r>
              <a:rPr lang="el-GR" baseline="-25000" dirty="0"/>
              <a:t>2</a:t>
            </a:r>
            <a:r>
              <a:rPr lang="en-GB" dirty="0"/>
              <a:t> 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SiO</a:t>
            </a:r>
            <a:r>
              <a:rPr lang="el-GR" baseline="-25000" dirty="0"/>
              <a:t>2</a:t>
            </a:r>
            <a:endParaRPr lang="en-GB" baseline="-2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CuO</a:t>
            </a:r>
            <a:r>
              <a:rPr lang="en-GB" dirty="0"/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err="1"/>
              <a:t>Γραφένιο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0210618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5E983B-DD7C-C947-82F0-03430637BD4A}"/>
              </a:ext>
            </a:extLst>
          </p:cNvPr>
          <p:cNvSpPr/>
          <p:nvPr/>
        </p:nvSpPr>
        <p:spPr>
          <a:xfrm>
            <a:off x="401216" y="1340768"/>
            <a:ext cx="83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Επιλογή επιλογή του κατάλληλου συστήματος ρητίνης-διαλύτη για τη δημιουργία δοκιμίων με περιστροφική επίστρωση (</a:t>
            </a:r>
            <a:r>
              <a:rPr lang="en-US" sz="2000" b="1" dirty="0"/>
              <a:t>spin coating). </a:t>
            </a:r>
            <a:endParaRPr lang="el-GR" sz="2000" b="1" dirty="0"/>
          </a:p>
          <a:p>
            <a:endParaRPr lang="el-G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8CDEFC-C60F-20A2-B459-6E2BA2D7B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5" y="2448183"/>
            <a:ext cx="4487600" cy="3365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D55884-7172-FD7D-67A6-682E0B956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136" y="2443629"/>
            <a:ext cx="3577572" cy="3370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B31DB3-2797-D0CF-E0BD-E7CBBDFCD661}"/>
              </a:ext>
            </a:extLst>
          </p:cNvPr>
          <p:cNvSpPr txBox="1"/>
          <p:nvPr/>
        </p:nvSpPr>
        <p:spPr>
          <a:xfrm>
            <a:off x="182885" y="2479541"/>
            <a:ext cx="336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Φυσική ρητίνη - Σανδαράχη </a:t>
            </a:r>
            <a:endParaRPr lang="x-non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5A34C9-9AE2-31A5-1B94-54DA97F92F42}"/>
              </a:ext>
            </a:extLst>
          </p:cNvPr>
          <p:cNvSpPr txBox="1"/>
          <p:nvPr/>
        </p:nvSpPr>
        <p:spPr>
          <a:xfrm>
            <a:off x="5114828" y="5506106"/>
            <a:ext cx="3360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/>
              <a:t>Δι</a:t>
            </a:r>
            <a:r>
              <a:rPr lang="en-US" sz="1400" dirty="0" err="1"/>
              <a:t>ά</a:t>
            </a:r>
            <a:r>
              <a:rPr lang="el-GR" sz="1400" dirty="0" err="1"/>
              <a:t>λυμα</a:t>
            </a:r>
            <a:r>
              <a:rPr lang="el-GR" sz="1400" dirty="0"/>
              <a:t>– Σανδαράχη</a:t>
            </a:r>
            <a:r>
              <a:rPr lang="en-US" sz="1400" dirty="0"/>
              <a:t> </a:t>
            </a:r>
            <a:r>
              <a:rPr lang="el-GR" sz="1400" dirty="0"/>
              <a:t>σε </a:t>
            </a:r>
            <a:r>
              <a:rPr lang="en-US" sz="1400" dirty="0"/>
              <a:t>THF (10% w/v)</a:t>
            </a:r>
            <a:r>
              <a:rPr lang="el-GR" sz="1400" dirty="0"/>
              <a:t> 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xmlns="" val="360084128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/>
              <a:t>Αναφορά προόδου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873AE-78FE-9748-A08A-80B73C3BA1C7}"/>
              </a:ext>
            </a:extLst>
          </p:cNvPr>
          <p:cNvSpPr/>
          <p:nvPr/>
        </p:nvSpPr>
        <p:spPr>
          <a:xfrm>
            <a:off x="404664" y="1556792"/>
            <a:ext cx="83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Γ. Κατασκευή δοκιμίων.</a:t>
            </a:r>
          </a:p>
          <a:p>
            <a:endParaRPr lang="el-GR" sz="2000" b="1" dirty="0"/>
          </a:p>
          <a:p>
            <a:r>
              <a:rPr lang="el-GR" dirty="0"/>
              <a:t>Πραγματοποιήθηκε κατασκευή 1</a:t>
            </a:r>
            <a:r>
              <a:rPr lang="en-US" dirty="0"/>
              <a:t>8</a:t>
            </a:r>
            <a:r>
              <a:rPr lang="el-GR" dirty="0"/>
              <a:t>0 δοκιμίων με την βοήθεια του συστήματος περιστροφικής επίστρωσης (</a:t>
            </a:r>
            <a:r>
              <a:rPr lang="en-GB" dirty="0"/>
              <a:t>spin coater</a:t>
            </a:r>
            <a:r>
              <a:rPr lang="en-GB" dirty="0">
                <a:solidFill>
                  <a:srgbClr val="0070C0"/>
                </a:solidFill>
              </a:rPr>
              <a:t>).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l-GR" dirty="0"/>
              <a:t>Στην αρχική φάση της μελέτης</a:t>
            </a:r>
            <a:r>
              <a:rPr lang="en-US" dirty="0"/>
              <a:t> </a:t>
            </a:r>
            <a:r>
              <a:rPr lang="el-GR" dirty="0"/>
              <a:t>χρησιμοποιήθηκε διαλύτης </a:t>
            </a:r>
            <a:r>
              <a:rPr lang="en-GB" dirty="0"/>
              <a:t>THF </a:t>
            </a:r>
            <a:r>
              <a:rPr lang="el-GR" dirty="0"/>
              <a:t>(</a:t>
            </a:r>
            <a:r>
              <a:rPr lang="en-GB" dirty="0"/>
              <a:t>Tetrahydrofuran).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Δημιουργήθηκαν διαλύματα με συγκεντρώσεις (1% , 5% και</a:t>
            </a:r>
            <a:r>
              <a:rPr lang="en-US" dirty="0"/>
              <a:t> </a:t>
            </a:r>
            <a:r>
              <a:rPr lang="el-GR" dirty="0"/>
              <a:t>10% </a:t>
            </a:r>
            <a:r>
              <a:rPr lang="en-GB" dirty="0"/>
              <a:t>w/v)</a:t>
            </a:r>
            <a:r>
              <a:rPr lang="el-GR" dirty="0"/>
              <a:t> ανά κάθε ρητίνη (</a:t>
            </a:r>
            <a:r>
              <a:rPr lang="en-GB" dirty="0"/>
              <a:t>Paraloid B72, Laropal </a:t>
            </a:r>
            <a:r>
              <a:rPr lang="el-GR" dirty="0"/>
              <a:t>Α81, Δάμμαρη και Σανδαράχη)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Στο αρχικό στάδιο ως υπόστρωμα χρησιμοποιήθηκαν οι αντικειμενοφόρες πλάκες (</a:t>
            </a:r>
            <a:r>
              <a:rPr lang="en-GB" dirty="0"/>
              <a:t>cover</a:t>
            </a:r>
            <a:r>
              <a:rPr lang="el-GR" dirty="0"/>
              <a:t> </a:t>
            </a:r>
            <a:r>
              <a:rPr lang="en-GB" dirty="0"/>
              <a:t>glass slides).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Στην συνέχεια κατασκευάστηκαν άλλα 80 δοκίμια όπου ως υπόστρωμα χρησιμοποιήθηκαν wafers πυριτίου για να πραγματοποιηθεί άμεσα η ανάλυση FTIR με τη μέθοδο διέλευσης (transmission) στις ρητίνες.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7278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4" y="404664"/>
            <a:ext cx="8739335" cy="720080"/>
          </a:xfrm>
        </p:spPr>
        <p:txBody>
          <a:bodyPr/>
          <a:lstStyle/>
          <a:p>
            <a:r>
              <a:rPr lang="el-GR" dirty="0"/>
              <a:t>Αναφορά προόδου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A873AE-78FE-9748-A08A-80B73C3BA1C7}"/>
              </a:ext>
            </a:extLst>
          </p:cNvPr>
          <p:cNvSpPr/>
          <p:nvPr/>
        </p:nvSpPr>
        <p:spPr>
          <a:xfrm>
            <a:off x="372716" y="1134336"/>
            <a:ext cx="83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Για την επίτευξη επίστρωσης κατάλληλων υμενίων απαιτείται συνδυασμός των κατάλληλων παραμέτρων συνδυάζοντας κατάλληλη συγκέντρωση, και  ταχύτητα περιστροφής για κάθε είδος ρητίνης στο συγκεκριμένο διαλύτη. </a:t>
            </a:r>
          </a:p>
          <a:p>
            <a:endParaRPr lang="el-GR" dirty="0"/>
          </a:p>
          <a:p>
            <a:r>
              <a:rPr lang="el-GR" dirty="0"/>
              <a:t>Στόχος της διερεύνησης: να βρεθούν οι βέλτιστες συνθήκες για τη επίστρωση υμενίων των ρητινών κατάλληλου πάχους που θα καθιστά εφικτή τη φασματοσκοπική μελέτη τους.</a:t>
            </a:r>
          </a:p>
          <a:p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3347A5-9C02-63AD-93A4-ADCB0FFB0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212976"/>
            <a:ext cx="2728686" cy="2831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A99D77-B0A3-179A-D846-A1325686B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470" y="3495784"/>
            <a:ext cx="3635896" cy="2252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3FC526-8964-6EB3-2828-31A0343485D0}"/>
              </a:ext>
            </a:extLst>
          </p:cNvPr>
          <p:cNvSpPr txBox="1"/>
          <p:nvPr/>
        </p:nvSpPr>
        <p:spPr>
          <a:xfrm>
            <a:off x="2251758" y="5379385"/>
            <a:ext cx="336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Δοκίμια σε</a:t>
            </a:r>
            <a:r>
              <a:rPr lang="en-US"/>
              <a:t> Si</a:t>
            </a:r>
            <a:r>
              <a:rPr lang="el-GR"/>
              <a:t> </a:t>
            </a:r>
            <a:r>
              <a:rPr lang="en-US"/>
              <a:t>Wafers</a:t>
            </a:r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980F8-22B7-9DD6-AEEC-E37A5213E264}"/>
              </a:ext>
            </a:extLst>
          </p:cNvPr>
          <p:cNvSpPr txBox="1"/>
          <p:nvPr/>
        </p:nvSpPr>
        <p:spPr>
          <a:xfrm>
            <a:off x="5212050" y="5674921"/>
            <a:ext cx="336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Spin coater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33495492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36d63a4da31875ea29082eccb515d26e27f8161"/>
</p:tagLst>
</file>

<file path=ppt/theme/theme1.xml><?xml version="1.0" encoding="utf-8"?>
<a:theme xmlns:a="http://schemas.openxmlformats.org/drawingml/2006/main" name="Corporate template-set Universiteit Leiden">
  <a:themeElements>
    <a:clrScheme name="Προσαρμοσμένο 16">
      <a:dk1>
        <a:sysClr val="windowText" lastClr="000000"/>
      </a:dk1>
      <a:lt1>
        <a:sysClr val="window" lastClr="FFFFFF"/>
      </a:lt1>
      <a:dk2>
        <a:srgbClr val="0E6C8E"/>
      </a:dk2>
      <a:lt2>
        <a:srgbClr val="0E6C8E"/>
      </a:lt2>
      <a:accent1>
        <a:srgbClr val="7ED3F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6" id="{553A715A-D43C-BD44-8D92-6A203DE1268F}" vid="{9D24680A-37F5-6043-8E3B-FBB63724075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4-3-windows-en-met-slidenr</Template>
  <TotalTime>4794</TotalTime>
  <Words>1347</Words>
  <Application>Microsoft Office PowerPoint</Application>
  <PresentationFormat>Προβολή στην οθόνη (4:3)</PresentationFormat>
  <Paragraphs>195</Paragraphs>
  <Slides>21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Corporate template-set Universiteit Leiden</vt:lpstr>
      <vt:lpstr>ΜΕΛΕΤΗ, ΑΝΑΠΤΥΞΗ ΚΑΙ ΕΦΑΡΜΟΓΗ ΚΑΙΝΟΤΟΜΩΝ ΝΑΝΟΣΥΝΘΕΤΩΝ ΡΗΤΙΝΩΝ ΜΕ ΒΕΛΤΙΣΤΟΠΟΙΗΜΕΝΕΣ ΦΥΣΙΚΟΧΗΜΙΚΕΣ ΙΔΙΟΤΗΤΕΣ ΓΙΑ ΤΗΝ ΣΥΝΤΗΡΗΣΗ ΖΩΓΡΑΦΙΚΩΝ ΕΡΓΩΝ ΤΗΣ ΠΟΛΙΤΙΣΤΙΚΗΣ ΚΛΗΡΟΝΟΜΙΑΣ</vt:lpstr>
      <vt:lpstr>Περιεχόμενα</vt:lpstr>
      <vt:lpstr>Στόχος και αντικείμενο διδακτορικής διατριβής</vt:lpstr>
      <vt:lpstr>Στόχος και αντικείμενο διδακτορικής διατριβής</vt:lpstr>
      <vt:lpstr>Διαφάνεια 5</vt:lpstr>
      <vt:lpstr>Αναφορά προόδου</vt:lpstr>
      <vt:lpstr>Αναφορά προόδου</vt:lpstr>
      <vt:lpstr>Αναφορά προόδου</vt:lpstr>
      <vt:lpstr>Αναφορά προόδου</vt:lpstr>
      <vt:lpstr>Αναφορά προόδου</vt:lpstr>
      <vt:lpstr>Mastic 10% THF - πρότυπη καμπύλη ταχύτητας περιστροφής - πάχους</vt:lpstr>
      <vt:lpstr>Διαφάνεια 12</vt:lpstr>
      <vt:lpstr>Αναφορά προόδου</vt:lpstr>
      <vt:lpstr>Δημοσιεύσεις / συμμετοχή σε συνέδρια </vt:lpstr>
      <vt:lpstr>Δημοσιεύσεις / συμμετοχή σε συνέδρια </vt:lpstr>
      <vt:lpstr>Δημοσιεύσεις / συμμετοχή σε συνέδρια </vt:lpstr>
      <vt:lpstr>Επόμενα ερευνητικά βήματα</vt:lpstr>
      <vt:lpstr>Επόμενα ερευνητικά βήματα</vt:lpstr>
      <vt:lpstr>Προβλεπόμενη χρήση αναλυτικών τεχνικών</vt:lpstr>
      <vt:lpstr>Χρονοδιάγραμμα </vt:lpstr>
      <vt:lpstr>Τέλος παρουσίασης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διδακτορικής έρευνας</dc:title>
  <dc:creator>secrrector3</dc:creator>
  <cp:lastModifiedBy>secrrector3</cp:lastModifiedBy>
  <cp:revision>113</cp:revision>
  <cp:lastPrinted>2018-11-27T13:10:09Z</cp:lastPrinted>
  <dcterms:created xsi:type="dcterms:W3CDTF">2021-08-31T12:41:40Z</dcterms:created>
  <dcterms:modified xsi:type="dcterms:W3CDTF">2022-12-06T07:45:29Z</dcterms:modified>
</cp:coreProperties>
</file>