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olors4.xml" ContentType="application/vnd.ms-office.chartcolorstyl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diagrams/colors4.xml" ContentType="application/vnd.openxmlformats-officedocument.drawingml.diagramColors+xml"/>
  <Override PartName="/ppt/diagrams/drawing5.xml" ContentType="application/vnd.ms-office.drawingml.diagramDrawing+xml"/>
  <Override PartName="/ppt/charts/style3.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Default Extension="wdp" ContentType="image/vnd.ms-photo"/>
  <Override PartName="/ppt/charts/colors1.xml" ContentType="application/vnd.ms-office.chartcolorstyl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charts/chart4.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99" r:id="rId3"/>
    <p:sldId id="270" r:id="rId4"/>
    <p:sldId id="269" r:id="rId5"/>
    <p:sldId id="300" r:id="rId6"/>
    <p:sldId id="285" r:id="rId7"/>
    <p:sldId id="280" r:id="rId8"/>
    <p:sldId id="272" r:id="rId9"/>
    <p:sldId id="286" r:id="rId10"/>
    <p:sldId id="287" r:id="rId11"/>
    <p:sldId id="288" r:id="rId12"/>
    <p:sldId id="294" r:id="rId13"/>
    <p:sldId id="289" r:id="rId14"/>
    <p:sldId id="290" r:id="rId15"/>
    <p:sldId id="291" r:id="rId16"/>
    <p:sldId id="292" r:id="rId17"/>
    <p:sldId id="293" r:id="rId18"/>
    <p:sldId id="296" r:id="rId19"/>
    <p:sldId id="297" r:id="rId20"/>
    <p:sldId id="295" r:id="rId21"/>
    <p:sldId id="274" r:id="rId22"/>
    <p:sldId id="276" r:id="rId23"/>
    <p:sldId id="298" r:id="rId24"/>
    <p:sldId id="266" r:id="rId25"/>
  </p:sldIdLst>
  <p:sldSz cx="9144000" cy="6858000" type="screen4x3"/>
  <p:notesSz cx="9872663" cy="6742113"/>
  <p:custDataLst>
    <p:tags r:id="rId28"/>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6B2E4"/>
    <a:srgbClr val="8592B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varScale="1">
        <p:scale>
          <a:sx n="76" d="100"/>
          <a:sy n="76" d="100"/>
        </p:scale>
        <p:origin x="-1380" y="-84"/>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ΜΑΡΑΖΙΩΤΗ ΒΑΡΒΑΡΑ" userId="06155699-6534-4afc-903e-cad1ad0f03c7" providerId="ADAL" clId="{935A9A5D-9239-4E16-9E8F-54326A5ED06C}"/>
    <pc:docChg chg="modSld">
      <pc:chgData name="ΜΑΡΑΖΙΩΤΗ ΒΑΡΒΑΡΑ" userId="06155699-6534-4afc-903e-cad1ad0f03c7" providerId="ADAL" clId="{935A9A5D-9239-4E16-9E8F-54326A5ED06C}" dt="2022-11-27T10:09:45.049" v="1" actId="1036"/>
      <pc:docMkLst>
        <pc:docMk/>
      </pc:docMkLst>
      <pc:sldChg chg="modSp">
        <pc:chgData name="ΜΑΡΑΖΙΩΤΗ ΒΑΡΒΑΡΑ" userId="06155699-6534-4afc-903e-cad1ad0f03c7" providerId="ADAL" clId="{935A9A5D-9239-4E16-9E8F-54326A5ED06C}" dt="2022-11-27T10:09:45.049" v="1" actId="1036"/>
        <pc:sldMkLst>
          <pc:docMk/>
          <pc:sldMk cId="2546937790" sldId="280"/>
        </pc:sldMkLst>
        <pc:picChg chg="mod">
          <ac:chgData name="ΜΑΡΑΖΙΩΤΗ ΒΑΡΒΑΡΑ" userId="06155699-6534-4afc-903e-cad1ad0f03c7" providerId="ADAL" clId="{935A9A5D-9239-4E16-9E8F-54326A5ED06C}" dt="2022-11-27T10:09:45.049" v="1" actId="1036"/>
          <ac:picMkLst>
            <pc:docMk/>
            <pc:sldMk cId="2546937790" sldId="280"/>
            <ac:picMk id="3074" creationId="{A3485EA1-951A-6112-FBA6-F138B39D588E}"/>
          </ac:picMkLst>
        </pc:picChg>
      </pc:sldChg>
    </pc:docChg>
  </pc:docChgLst>
</pc:chgInfo>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v4var\OneDrive\&#933;&#960;&#959;&#955;&#959;&#947;&#953;&#963;&#964;&#942;&#962;\SEM-EDS%20Spray-paints%20%20trial.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v4var\OneDrive\&#933;&#960;&#959;&#955;&#959;&#947;&#953;&#963;&#964;&#942;&#962;\SEM-EDS%20Spray-paints%20%20trial.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v4var\OneDrive\&#933;&#960;&#959;&#955;&#959;&#947;&#953;&#963;&#964;&#942;&#962;\SEM-EDS%20Spray-paints%20%20trial.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v4var\OneDrive\&#933;&#960;&#959;&#955;&#959;&#947;&#953;&#963;&#964;&#942;&#962;\SEM-EDS%20Spray-paints%20%20tri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col"/>
        <c:grouping val="clustered"/>
        <c:ser>
          <c:idx val="0"/>
          <c:order val="0"/>
          <c:tx>
            <c:strRef>
              <c:f>'[SEM-EDS Spray-paints  trial.xlsx]FB'!$B$21</c:f>
              <c:strCache>
                <c:ptCount val="1"/>
                <c:pt idx="0">
                  <c:v>White</c:v>
                </c:pt>
              </c:strCache>
            </c:strRef>
          </c:tx>
          <c:spPr>
            <a:solidFill>
              <a:schemeClr val="accent4"/>
            </a:solidFill>
            <a:ln>
              <a:noFill/>
            </a:ln>
            <a:effectLst/>
          </c:spPr>
          <c:cat>
            <c:strRef>
              <c:f>'[SEM-EDS Spray-paints results.xlsx]FB'!$A$22:$A$31</c:f>
              <c:strCache>
                <c:ptCount val="10"/>
                <c:pt idx="0">
                  <c:v>Mg</c:v>
                </c:pt>
                <c:pt idx="1">
                  <c:v>Al</c:v>
                </c:pt>
                <c:pt idx="2">
                  <c:v>Si</c:v>
                </c:pt>
                <c:pt idx="3">
                  <c:v>S</c:v>
                </c:pt>
                <c:pt idx="4">
                  <c:v>Cl</c:v>
                </c:pt>
                <c:pt idx="5">
                  <c:v>Ca</c:v>
                </c:pt>
                <c:pt idx="6">
                  <c:v>Ti</c:v>
                </c:pt>
                <c:pt idx="7">
                  <c:v>Fe</c:v>
                </c:pt>
                <c:pt idx="8">
                  <c:v>Cu</c:v>
                </c:pt>
                <c:pt idx="9">
                  <c:v>Ba</c:v>
                </c:pt>
              </c:strCache>
            </c:strRef>
          </c:cat>
          <c:val>
            <c:numRef>
              <c:f>'[SEM-EDS Spray-paints results.xlsx]FB'!$B$22:$B$31</c:f>
              <c:numCache>
                <c:formatCode>General</c:formatCode>
                <c:ptCount val="10"/>
                <c:pt idx="0">
                  <c:v>0.14000000000000001</c:v>
                </c:pt>
                <c:pt idx="1">
                  <c:v>2.13</c:v>
                </c:pt>
                <c:pt idx="2">
                  <c:v>2.73</c:v>
                </c:pt>
                <c:pt idx="3">
                  <c:v>6.0000000000000012E-2</c:v>
                </c:pt>
                <c:pt idx="4">
                  <c:v>3.0000000000000006E-2</c:v>
                </c:pt>
                <c:pt idx="6">
                  <c:v>18.130000000000003</c:v>
                </c:pt>
                <c:pt idx="7">
                  <c:v>8.0000000000000016E-2</c:v>
                </c:pt>
                <c:pt idx="9">
                  <c:v>1.54</c:v>
                </c:pt>
              </c:numCache>
            </c:numRef>
          </c:val>
          <c:extLst xmlns:c16r2="http://schemas.microsoft.com/office/drawing/2015/06/chart">
            <c:ext xmlns:c16="http://schemas.microsoft.com/office/drawing/2014/chart" uri="{C3380CC4-5D6E-409C-BE32-E72D297353CC}">
              <c16:uniqueId val="{00000000-29D5-4379-8BD8-4767F3009F29}"/>
            </c:ext>
          </c:extLst>
        </c:ser>
        <c:ser>
          <c:idx val="1"/>
          <c:order val="1"/>
          <c:tx>
            <c:strRef>
              <c:f>'[SEM-EDS Spray-paints  trial.xlsx]FB'!$C$21</c:f>
              <c:strCache>
                <c:ptCount val="1"/>
                <c:pt idx="0">
                  <c:v>Black</c:v>
                </c:pt>
              </c:strCache>
            </c:strRef>
          </c:tx>
          <c:spPr>
            <a:solidFill>
              <a:schemeClr val="tx1"/>
            </a:solidFill>
            <a:ln>
              <a:noFill/>
            </a:ln>
            <a:effectLst/>
          </c:spPr>
          <c:cat>
            <c:strRef>
              <c:f>'[SEM-EDS Spray-paints results.xlsx]FB'!$A$22:$A$31</c:f>
              <c:strCache>
                <c:ptCount val="10"/>
                <c:pt idx="0">
                  <c:v>Mg</c:v>
                </c:pt>
                <c:pt idx="1">
                  <c:v>Al</c:v>
                </c:pt>
                <c:pt idx="2">
                  <c:v>Si</c:v>
                </c:pt>
                <c:pt idx="3">
                  <c:v>S</c:v>
                </c:pt>
                <c:pt idx="4">
                  <c:v>Cl</c:v>
                </c:pt>
                <c:pt idx="5">
                  <c:v>Ca</c:v>
                </c:pt>
                <c:pt idx="6">
                  <c:v>Ti</c:v>
                </c:pt>
                <c:pt idx="7">
                  <c:v>Fe</c:v>
                </c:pt>
                <c:pt idx="8">
                  <c:v>Cu</c:v>
                </c:pt>
                <c:pt idx="9">
                  <c:v>Ba</c:v>
                </c:pt>
              </c:strCache>
            </c:strRef>
          </c:cat>
          <c:val>
            <c:numRef>
              <c:f>'[SEM-EDS Spray-paints results.xlsx]FB'!$C$22:$C$31</c:f>
              <c:numCache>
                <c:formatCode>General</c:formatCode>
                <c:ptCount val="10"/>
                <c:pt idx="0">
                  <c:v>0.83000000000000007</c:v>
                </c:pt>
                <c:pt idx="1">
                  <c:v>3.84</c:v>
                </c:pt>
                <c:pt idx="2">
                  <c:v>6.05</c:v>
                </c:pt>
                <c:pt idx="6">
                  <c:v>0.13</c:v>
                </c:pt>
                <c:pt idx="7">
                  <c:v>0.15000000000000002</c:v>
                </c:pt>
                <c:pt idx="9">
                  <c:v>5.000000000000001E-2</c:v>
                </c:pt>
              </c:numCache>
            </c:numRef>
          </c:val>
          <c:extLst xmlns:c16r2="http://schemas.microsoft.com/office/drawing/2015/06/chart">
            <c:ext xmlns:c16="http://schemas.microsoft.com/office/drawing/2014/chart" uri="{C3380CC4-5D6E-409C-BE32-E72D297353CC}">
              <c16:uniqueId val="{00000001-29D5-4379-8BD8-4767F3009F29}"/>
            </c:ext>
          </c:extLst>
        </c:ser>
        <c:ser>
          <c:idx val="2"/>
          <c:order val="2"/>
          <c:tx>
            <c:strRef>
              <c:f>'[SEM-EDS Spray-paints  trial.xlsx]FB'!$D$21</c:f>
              <c:strCache>
                <c:ptCount val="1"/>
                <c:pt idx="0">
                  <c:v>Silver</c:v>
                </c:pt>
              </c:strCache>
            </c:strRef>
          </c:tx>
          <c:spPr>
            <a:solidFill>
              <a:schemeClr val="accent3"/>
            </a:solidFill>
            <a:ln>
              <a:noFill/>
            </a:ln>
            <a:effectLst/>
          </c:spPr>
          <c:cat>
            <c:strRef>
              <c:f>'[SEM-EDS Spray-paints results.xlsx]FB'!$A$22:$A$31</c:f>
              <c:strCache>
                <c:ptCount val="10"/>
                <c:pt idx="0">
                  <c:v>Mg</c:v>
                </c:pt>
                <c:pt idx="1">
                  <c:v>Al</c:v>
                </c:pt>
                <c:pt idx="2">
                  <c:v>Si</c:v>
                </c:pt>
                <c:pt idx="3">
                  <c:v>S</c:v>
                </c:pt>
                <c:pt idx="4">
                  <c:v>Cl</c:v>
                </c:pt>
                <c:pt idx="5">
                  <c:v>Ca</c:v>
                </c:pt>
                <c:pt idx="6">
                  <c:v>Ti</c:v>
                </c:pt>
                <c:pt idx="7">
                  <c:v>Fe</c:v>
                </c:pt>
                <c:pt idx="8">
                  <c:v>Cu</c:v>
                </c:pt>
                <c:pt idx="9">
                  <c:v>Ba</c:v>
                </c:pt>
              </c:strCache>
            </c:strRef>
          </c:cat>
          <c:val>
            <c:numRef>
              <c:f>'[SEM-EDS Spray-paints results.xlsx]FB'!$D$22:$D$31</c:f>
              <c:numCache>
                <c:formatCode>General</c:formatCode>
                <c:ptCount val="10"/>
                <c:pt idx="1">
                  <c:v>4.9300000000000006</c:v>
                </c:pt>
              </c:numCache>
            </c:numRef>
          </c:val>
          <c:extLst xmlns:c16r2="http://schemas.microsoft.com/office/drawing/2015/06/chart">
            <c:ext xmlns:c16="http://schemas.microsoft.com/office/drawing/2014/chart" uri="{C3380CC4-5D6E-409C-BE32-E72D297353CC}">
              <c16:uniqueId val="{00000002-29D5-4379-8BD8-4767F3009F29}"/>
            </c:ext>
          </c:extLst>
        </c:ser>
        <c:ser>
          <c:idx val="3"/>
          <c:order val="3"/>
          <c:tx>
            <c:strRef>
              <c:f>'[SEM-EDS Spray-paints  trial.xlsx]FB'!$E$21</c:f>
              <c:strCache>
                <c:ptCount val="1"/>
                <c:pt idx="0">
                  <c:v>Red</c:v>
                </c:pt>
              </c:strCache>
            </c:strRef>
          </c:tx>
          <c:spPr>
            <a:solidFill>
              <a:schemeClr val="accent2"/>
            </a:solidFill>
            <a:ln>
              <a:noFill/>
            </a:ln>
            <a:effectLst/>
          </c:spPr>
          <c:cat>
            <c:strRef>
              <c:f>'[SEM-EDS Spray-paints results.xlsx]FB'!$A$22:$A$31</c:f>
              <c:strCache>
                <c:ptCount val="10"/>
                <c:pt idx="0">
                  <c:v>Mg</c:v>
                </c:pt>
                <c:pt idx="1">
                  <c:v>Al</c:v>
                </c:pt>
                <c:pt idx="2">
                  <c:v>Si</c:v>
                </c:pt>
                <c:pt idx="3">
                  <c:v>S</c:v>
                </c:pt>
                <c:pt idx="4">
                  <c:v>Cl</c:v>
                </c:pt>
                <c:pt idx="5">
                  <c:v>Ca</c:v>
                </c:pt>
                <c:pt idx="6">
                  <c:v>Ti</c:v>
                </c:pt>
                <c:pt idx="7">
                  <c:v>Fe</c:v>
                </c:pt>
                <c:pt idx="8">
                  <c:v>Cu</c:v>
                </c:pt>
                <c:pt idx="9">
                  <c:v>Ba</c:v>
                </c:pt>
              </c:strCache>
            </c:strRef>
          </c:cat>
          <c:val>
            <c:numRef>
              <c:f>'[SEM-EDS Spray-paints results.xlsx]FB'!$E$22:$E$31</c:f>
              <c:numCache>
                <c:formatCode>General</c:formatCode>
                <c:ptCount val="10"/>
                <c:pt idx="0">
                  <c:v>0.59000000000000008</c:v>
                </c:pt>
                <c:pt idx="1">
                  <c:v>3.09</c:v>
                </c:pt>
                <c:pt idx="2">
                  <c:v>4.67</c:v>
                </c:pt>
                <c:pt idx="4">
                  <c:v>1.1399999999999997</c:v>
                </c:pt>
                <c:pt idx="6">
                  <c:v>0.64000000000000012</c:v>
                </c:pt>
                <c:pt idx="7">
                  <c:v>0.1</c:v>
                </c:pt>
                <c:pt idx="9">
                  <c:v>0.15000000000000002</c:v>
                </c:pt>
              </c:numCache>
            </c:numRef>
          </c:val>
          <c:extLst xmlns:c16r2="http://schemas.microsoft.com/office/drawing/2015/06/chart">
            <c:ext xmlns:c16="http://schemas.microsoft.com/office/drawing/2014/chart" uri="{C3380CC4-5D6E-409C-BE32-E72D297353CC}">
              <c16:uniqueId val="{00000003-29D5-4379-8BD8-4767F3009F29}"/>
            </c:ext>
          </c:extLst>
        </c:ser>
        <c:ser>
          <c:idx val="4"/>
          <c:order val="4"/>
          <c:tx>
            <c:strRef>
              <c:f>'[SEM-EDS Spray-paints  trial.xlsx]FB'!$F$21</c:f>
              <c:strCache>
                <c:ptCount val="1"/>
                <c:pt idx="0">
                  <c:v>Green</c:v>
                </c:pt>
              </c:strCache>
            </c:strRef>
          </c:tx>
          <c:spPr>
            <a:solidFill>
              <a:schemeClr val="accent6"/>
            </a:solidFill>
            <a:ln>
              <a:noFill/>
            </a:ln>
            <a:effectLst/>
          </c:spPr>
          <c:cat>
            <c:strRef>
              <c:f>'[SEM-EDS Spray-paints results.xlsx]FB'!$A$22:$A$31</c:f>
              <c:strCache>
                <c:ptCount val="10"/>
                <c:pt idx="0">
                  <c:v>Mg</c:v>
                </c:pt>
                <c:pt idx="1">
                  <c:v>Al</c:v>
                </c:pt>
                <c:pt idx="2">
                  <c:v>Si</c:v>
                </c:pt>
                <c:pt idx="3">
                  <c:v>S</c:v>
                </c:pt>
                <c:pt idx="4">
                  <c:v>Cl</c:v>
                </c:pt>
                <c:pt idx="5">
                  <c:v>Ca</c:v>
                </c:pt>
                <c:pt idx="6">
                  <c:v>Ti</c:v>
                </c:pt>
                <c:pt idx="7">
                  <c:v>Fe</c:v>
                </c:pt>
                <c:pt idx="8">
                  <c:v>Cu</c:v>
                </c:pt>
                <c:pt idx="9">
                  <c:v>Ba</c:v>
                </c:pt>
              </c:strCache>
            </c:strRef>
          </c:cat>
          <c:val>
            <c:numRef>
              <c:f>'[SEM-EDS Spray-paints results.xlsx]FB'!$F$22:$F$31</c:f>
              <c:numCache>
                <c:formatCode>General</c:formatCode>
                <c:ptCount val="10"/>
                <c:pt idx="0">
                  <c:v>0.51</c:v>
                </c:pt>
                <c:pt idx="1">
                  <c:v>3.12</c:v>
                </c:pt>
                <c:pt idx="2">
                  <c:v>4.5199999999999996</c:v>
                </c:pt>
                <c:pt idx="5">
                  <c:v>3.0000000000000006E-2</c:v>
                </c:pt>
                <c:pt idx="6">
                  <c:v>4.1499999999999995</c:v>
                </c:pt>
                <c:pt idx="7">
                  <c:v>9.0000000000000024E-2</c:v>
                </c:pt>
                <c:pt idx="8">
                  <c:v>4.0000000000000008E-2</c:v>
                </c:pt>
                <c:pt idx="9">
                  <c:v>0.46</c:v>
                </c:pt>
              </c:numCache>
            </c:numRef>
          </c:val>
          <c:extLst xmlns:c16r2="http://schemas.microsoft.com/office/drawing/2015/06/chart">
            <c:ext xmlns:c16="http://schemas.microsoft.com/office/drawing/2014/chart" uri="{C3380CC4-5D6E-409C-BE32-E72D297353CC}">
              <c16:uniqueId val="{00000004-29D5-4379-8BD8-4767F3009F29}"/>
            </c:ext>
          </c:extLst>
        </c:ser>
        <c:ser>
          <c:idx val="5"/>
          <c:order val="5"/>
          <c:tx>
            <c:strRef>
              <c:f>'[SEM-EDS Spray-paints  trial.xlsx]FB'!$G$21</c:f>
              <c:strCache>
                <c:ptCount val="1"/>
                <c:pt idx="0">
                  <c:v>Blue</c:v>
                </c:pt>
              </c:strCache>
            </c:strRef>
          </c:tx>
          <c:spPr>
            <a:solidFill>
              <a:schemeClr val="accent5"/>
            </a:solidFill>
            <a:ln>
              <a:noFill/>
            </a:ln>
            <a:effectLst/>
          </c:spPr>
          <c:cat>
            <c:strRef>
              <c:f>'[SEM-EDS Spray-paints results.xlsx]FB'!$A$22:$A$31</c:f>
              <c:strCache>
                <c:ptCount val="10"/>
                <c:pt idx="0">
                  <c:v>Mg</c:v>
                </c:pt>
                <c:pt idx="1">
                  <c:v>Al</c:v>
                </c:pt>
                <c:pt idx="2">
                  <c:v>Si</c:v>
                </c:pt>
                <c:pt idx="3">
                  <c:v>S</c:v>
                </c:pt>
                <c:pt idx="4">
                  <c:v>Cl</c:v>
                </c:pt>
                <c:pt idx="5">
                  <c:v>Ca</c:v>
                </c:pt>
                <c:pt idx="6">
                  <c:v>Ti</c:v>
                </c:pt>
                <c:pt idx="7">
                  <c:v>Fe</c:v>
                </c:pt>
                <c:pt idx="8">
                  <c:v>Cu</c:v>
                </c:pt>
                <c:pt idx="9">
                  <c:v>Ba</c:v>
                </c:pt>
              </c:strCache>
            </c:strRef>
          </c:cat>
          <c:val>
            <c:numRef>
              <c:f>'[SEM-EDS Spray-paints results.xlsx]FB'!$G$22:$G$31</c:f>
              <c:numCache>
                <c:formatCode>General</c:formatCode>
                <c:ptCount val="10"/>
                <c:pt idx="0">
                  <c:v>0.49000000000000005</c:v>
                </c:pt>
                <c:pt idx="1">
                  <c:v>3.2600000000000002</c:v>
                </c:pt>
                <c:pt idx="2">
                  <c:v>4.59</c:v>
                </c:pt>
                <c:pt idx="6">
                  <c:v>4.2699999999999996</c:v>
                </c:pt>
                <c:pt idx="7">
                  <c:v>9.0000000000000024E-2</c:v>
                </c:pt>
                <c:pt idx="8">
                  <c:v>0.44000000000000006</c:v>
                </c:pt>
                <c:pt idx="9">
                  <c:v>0.48000000000000004</c:v>
                </c:pt>
              </c:numCache>
            </c:numRef>
          </c:val>
          <c:extLst xmlns:c16r2="http://schemas.microsoft.com/office/drawing/2015/06/chart">
            <c:ext xmlns:c16="http://schemas.microsoft.com/office/drawing/2014/chart" uri="{C3380CC4-5D6E-409C-BE32-E72D297353CC}">
              <c16:uniqueId val="{00000005-29D5-4379-8BD8-4767F3009F29}"/>
            </c:ext>
          </c:extLst>
        </c:ser>
        <c:dLbls/>
        <c:axId val="112219648"/>
        <c:axId val="112221568"/>
      </c:barChart>
      <c:catAx>
        <c:axId val="112219648"/>
        <c:scaling>
          <c:orientation val="minMax"/>
        </c:scaling>
        <c:axPos val="b"/>
        <c:title>
          <c:tx>
            <c:rich>
              <a:bodyPr rot="0" spcFirstLastPara="0" vertOverflow="ellipsis" vert="horz" wrap="square" anchor="ctr" anchorCtr="1"/>
              <a:lstStyle/>
              <a:p>
                <a:pPr defTabSz="914400">
                  <a:defRPr lang="en-US" sz="1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t>Elements</a:t>
                </a:r>
              </a:p>
            </c:rich>
          </c:tx>
          <c:spPr>
            <a:noFill/>
            <a:ln>
              <a:noFill/>
            </a:ln>
            <a:effectLst/>
          </c:spPr>
        </c:title>
        <c:numFmt formatCode="General" sourceLinked="0"/>
        <c:maj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crossAx val="112221568"/>
        <c:crosses val="autoZero"/>
        <c:auto val="1"/>
        <c:lblAlgn val="ctr"/>
        <c:lblOffset val="100"/>
      </c:catAx>
      <c:valAx>
        <c:axId val="112221568"/>
        <c:scaling>
          <c:orientation val="minMax"/>
        </c:scaling>
        <c:axPos val="l"/>
        <c:majorGridlines>
          <c:spPr>
            <a:ln w="9525" cap="flat" cmpd="sng" algn="ctr">
              <a:noFill/>
              <a:round/>
            </a:ln>
            <a:effectLst/>
          </c:spPr>
        </c:majorGridlines>
        <c:title>
          <c:tx>
            <c:rich>
              <a:bodyPr rot="-5400000" spcFirstLastPara="0" vertOverflow="ellipsis" vert="horz" wrap="square" anchor="ctr" anchorCtr="1"/>
              <a:lstStyle/>
              <a:p>
                <a:pPr defTabSz="914400">
                  <a:defRPr lang="en-US" sz="1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t>% wt</a:t>
                </a:r>
              </a:p>
            </c:rich>
          </c:tx>
          <c:spPr>
            <a:noFill/>
            <a:ln>
              <a:noFill/>
            </a:ln>
            <a:effectLst/>
          </c:spPr>
        </c:title>
        <c:numFmt formatCode="General" sourceLinked="1"/>
        <c:majorTickMark val="none"/>
        <c:tickLblPos val="nextTo"/>
        <c:spPr>
          <a:noFill/>
          <a:ln>
            <a:noFill/>
          </a:ln>
          <a:effectLst/>
        </c:spPr>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crossAx val="112219648"/>
        <c:crosses val="autoZero"/>
        <c:crossBetween val="between"/>
      </c:valAx>
      <c:spPr>
        <a:noFill/>
        <a:ln>
          <a:noFill/>
        </a:ln>
        <a:effectLst/>
      </c:spPr>
    </c:plotArea>
    <c:legend>
      <c:legendPos val="r"/>
      <c:legendEntry>
        <c:idx val="0"/>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1"/>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2"/>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3"/>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4"/>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5"/>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spPr>
        <a:noFill/>
        <a:ln>
          <a:noFill/>
        </a:ln>
        <a:effectLst/>
      </c:spPr>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
    <c:plotVisOnly val="1"/>
    <c:dispBlanksAs val="gap"/>
  </c:chart>
  <c:spPr>
    <a:noFill/>
    <a:ln>
      <a:noFill/>
    </a:ln>
    <a:effectLst/>
  </c:spPr>
  <c:txPr>
    <a:bodyPr/>
    <a:lstStyle/>
    <a:p>
      <a:pPr>
        <a:defRPr lang="en-US">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col"/>
        <c:grouping val="clustered"/>
        <c:ser>
          <c:idx val="0"/>
          <c:order val="0"/>
          <c:tx>
            <c:strRef>
              <c:f>'[SEM-EDS Spray-paints  trial.xlsx]Montana Black'!$B$1</c:f>
              <c:strCache>
                <c:ptCount val="1"/>
                <c:pt idx="0">
                  <c:v>White</c:v>
                </c:pt>
              </c:strCache>
            </c:strRef>
          </c:tx>
          <c:spPr>
            <a:solidFill>
              <a:schemeClr val="accent4"/>
            </a:solidFill>
            <a:ln>
              <a:noFill/>
            </a:ln>
            <a:effectLst/>
          </c:spPr>
          <c:cat>
            <c:strRef>
              <c:f>'[SEM-EDS Spray-paints  trial.xlsx]Montana Black'!$A$2:$A$12</c:f>
              <c:strCache>
                <c:ptCount val="11"/>
                <c:pt idx="0">
                  <c:v>Mg</c:v>
                </c:pt>
                <c:pt idx="1">
                  <c:v>Al</c:v>
                </c:pt>
                <c:pt idx="2">
                  <c:v>Si</c:v>
                </c:pt>
                <c:pt idx="3">
                  <c:v>S</c:v>
                </c:pt>
                <c:pt idx="4">
                  <c:v>Cl</c:v>
                </c:pt>
                <c:pt idx="5">
                  <c:v>Ca</c:v>
                </c:pt>
                <c:pt idx="6">
                  <c:v>Ti</c:v>
                </c:pt>
                <c:pt idx="7">
                  <c:v>Fe</c:v>
                </c:pt>
                <c:pt idx="8">
                  <c:v>Cu</c:v>
                </c:pt>
                <c:pt idx="9">
                  <c:v>Ba</c:v>
                </c:pt>
                <c:pt idx="10">
                  <c:v>Ag</c:v>
                </c:pt>
              </c:strCache>
            </c:strRef>
          </c:cat>
          <c:val>
            <c:numRef>
              <c:f>'[SEM-EDS Spray-paints  trial.xlsx]Montana Black'!$B$2:$B$12</c:f>
              <c:numCache>
                <c:formatCode>General</c:formatCode>
                <c:ptCount val="11"/>
                <c:pt idx="0">
                  <c:v>4.0000000000000008E-2</c:v>
                </c:pt>
                <c:pt idx="1">
                  <c:v>0.66000000000000014</c:v>
                </c:pt>
                <c:pt idx="2">
                  <c:v>2.08</c:v>
                </c:pt>
                <c:pt idx="3">
                  <c:v>0.39000000000000007</c:v>
                </c:pt>
                <c:pt idx="5">
                  <c:v>0.65000000000000013</c:v>
                </c:pt>
                <c:pt idx="6">
                  <c:v>13.97</c:v>
                </c:pt>
                <c:pt idx="7">
                  <c:v>6.0000000000000005E-2</c:v>
                </c:pt>
                <c:pt idx="9">
                  <c:v>2.9299999999999997</c:v>
                </c:pt>
              </c:numCache>
            </c:numRef>
          </c:val>
          <c:extLst xmlns:c16r2="http://schemas.microsoft.com/office/drawing/2015/06/chart">
            <c:ext xmlns:c16="http://schemas.microsoft.com/office/drawing/2014/chart" uri="{C3380CC4-5D6E-409C-BE32-E72D297353CC}">
              <c16:uniqueId val="{00000000-CE91-4BA2-81AF-AAA5AE8D189E}"/>
            </c:ext>
          </c:extLst>
        </c:ser>
        <c:ser>
          <c:idx val="1"/>
          <c:order val="1"/>
          <c:tx>
            <c:strRef>
              <c:f>'[SEM-EDS Spray-paints  trial.xlsx]Montana Black'!$C$1</c:f>
              <c:strCache>
                <c:ptCount val="1"/>
                <c:pt idx="0">
                  <c:v>Black</c:v>
                </c:pt>
              </c:strCache>
            </c:strRef>
          </c:tx>
          <c:spPr>
            <a:solidFill>
              <a:schemeClr val="tx1"/>
            </a:solidFill>
            <a:ln>
              <a:noFill/>
            </a:ln>
            <a:effectLst/>
          </c:spPr>
          <c:cat>
            <c:strRef>
              <c:f>'[SEM-EDS Spray-paints  trial.xlsx]Montana Black'!$A$2:$A$12</c:f>
              <c:strCache>
                <c:ptCount val="11"/>
                <c:pt idx="0">
                  <c:v>Mg</c:v>
                </c:pt>
                <c:pt idx="1">
                  <c:v>Al</c:v>
                </c:pt>
                <c:pt idx="2">
                  <c:v>Si</c:v>
                </c:pt>
                <c:pt idx="3">
                  <c:v>S</c:v>
                </c:pt>
                <c:pt idx="4">
                  <c:v>Cl</c:v>
                </c:pt>
                <c:pt idx="5">
                  <c:v>Ca</c:v>
                </c:pt>
                <c:pt idx="6">
                  <c:v>Ti</c:v>
                </c:pt>
                <c:pt idx="7">
                  <c:v>Fe</c:v>
                </c:pt>
                <c:pt idx="8">
                  <c:v>Cu</c:v>
                </c:pt>
                <c:pt idx="9">
                  <c:v>Ba</c:v>
                </c:pt>
                <c:pt idx="10">
                  <c:v>Ag</c:v>
                </c:pt>
              </c:strCache>
            </c:strRef>
          </c:cat>
          <c:val>
            <c:numRef>
              <c:f>'[SEM-EDS Spray-paints  trial.xlsx]Montana Black'!$C$2:$C$12</c:f>
              <c:numCache>
                <c:formatCode>General</c:formatCode>
                <c:ptCount val="11"/>
                <c:pt idx="0">
                  <c:v>0.05</c:v>
                </c:pt>
                <c:pt idx="1">
                  <c:v>0.39000000000000007</c:v>
                </c:pt>
                <c:pt idx="2">
                  <c:v>2.5099999999999998</c:v>
                </c:pt>
                <c:pt idx="3">
                  <c:v>0.56000000000000005</c:v>
                </c:pt>
                <c:pt idx="4">
                  <c:v>4.0000000000000008E-2</c:v>
                </c:pt>
                <c:pt idx="6">
                  <c:v>0.28000000000000008</c:v>
                </c:pt>
                <c:pt idx="7">
                  <c:v>0.1</c:v>
                </c:pt>
                <c:pt idx="9">
                  <c:v>2.36</c:v>
                </c:pt>
              </c:numCache>
            </c:numRef>
          </c:val>
          <c:extLst xmlns:c16r2="http://schemas.microsoft.com/office/drawing/2015/06/chart">
            <c:ext xmlns:c16="http://schemas.microsoft.com/office/drawing/2014/chart" uri="{C3380CC4-5D6E-409C-BE32-E72D297353CC}">
              <c16:uniqueId val="{00000001-CE91-4BA2-81AF-AAA5AE8D189E}"/>
            </c:ext>
          </c:extLst>
        </c:ser>
        <c:ser>
          <c:idx val="2"/>
          <c:order val="2"/>
          <c:tx>
            <c:strRef>
              <c:f>'[SEM-EDS Spray-paints  trial.xlsx]Montana Black'!$D$1</c:f>
              <c:strCache>
                <c:ptCount val="1"/>
                <c:pt idx="0">
                  <c:v>Silver</c:v>
                </c:pt>
              </c:strCache>
            </c:strRef>
          </c:tx>
          <c:spPr>
            <a:solidFill>
              <a:schemeClr val="accent3"/>
            </a:solidFill>
            <a:ln>
              <a:noFill/>
            </a:ln>
            <a:effectLst/>
          </c:spPr>
          <c:cat>
            <c:strRef>
              <c:f>'[SEM-EDS Spray-paints  trial.xlsx]Montana Black'!$A$2:$A$12</c:f>
              <c:strCache>
                <c:ptCount val="11"/>
                <c:pt idx="0">
                  <c:v>Mg</c:v>
                </c:pt>
                <c:pt idx="1">
                  <c:v>Al</c:v>
                </c:pt>
                <c:pt idx="2">
                  <c:v>Si</c:v>
                </c:pt>
                <c:pt idx="3">
                  <c:v>S</c:v>
                </c:pt>
                <c:pt idx="4">
                  <c:v>Cl</c:v>
                </c:pt>
                <c:pt idx="5">
                  <c:v>Ca</c:v>
                </c:pt>
                <c:pt idx="6">
                  <c:v>Ti</c:v>
                </c:pt>
                <c:pt idx="7">
                  <c:v>Fe</c:v>
                </c:pt>
                <c:pt idx="8">
                  <c:v>Cu</c:v>
                </c:pt>
                <c:pt idx="9">
                  <c:v>Ba</c:v>
                </c:pt>
                <c:pt idx="10">
                  <c:v>Ag</c:v>
                </c:pt>
              </c:strCache>
            </c:strRef>
          </c:cat>
          <c:val>
            <c:numRef>
              <c:f>'[SEM-EDS Spray-paints  trial.xlsx]Montana Black'!$D$2:$D$12</c:f>
              <c:numCache>
                <c:formatCode>General</c:formatCode>
                <c:ptCount val="11"/>
                <c:pt idx="1">
                  <c:v>39.24</c:v>
                </c:pt>
                <c:pt idx="2">
                  <c:v>4.0000000000000008E-2</c:v>
                </c:pt>
                <c:pt idx="7">
                  <c:v>4.0000000000000008E-2</c:v>
                </c:pt>
                <c:pt idx="10">
                  <c:v>0.64000000000000012</c:v>
                </c:pt>
              </c:numCache>
            </c:numRef>
          </c:val>
          <c:extLst xmlns:c16r2="http://schemas.microsoft.com/office/drawing/2015/06/chart">
            <c:ext xmlns:c16="http://schemas.microsoft.com/office/drawing/2014/chart" uri="{C3380CC4-5D6E-409C-BE32-E72D297353CC}">
              <c16:uniqueId val="{00000002-CE91-4BA2-81AF-AAA5AE8D189E}"/>
            </c:ext>
          </c:extLst>
        </c:ser>
        <c:ser>
          <c:idx val="3"/>
          <c:order val="3"/>
          <c:tx>
            <c:strRef>
              <c:f>'[SEM-EDS Spray-paints  trial.xlsx]Montana Black'!$E$1</c:f>
              <c:strCache>
                <c:ptCount val="1"/>
                <c:pt idx="0">
                  <c:v>Red</c:v>
                </c:pt>
              </c:strCache>
            </c:strRef>
          </c:tx>
          <c:spPr>
            <a:solidFill>
              <a:schemeClr val="accent2"/>
            </a:solidFill>
            <a:ln>
              <a:noFill/>
            </a:ln>
            <a:effectLst/>
          </c:spPr>
          <c:cat>
            <c:strRef>
              <c:f>'[SEM-EDS Spray-paints  trial.xlsx]Montana Black'!$A$2:$A$12</c:f>
              <c:strCache>
                <c:ptCount val="11"/>
                <c:pt idx="0">
                  <c:v>Mg</c:v>
                </c:pt>
                <c:pt idx="1">
                  <c:v>Al</c:v>
                </c:pt>
                <c:pt idx="2">
                  <c:v>Si</c:v>
                </c:pt>
                <c:pt idx="3">
                  <c:v>S</c:v>
                </c:pt>
                <c:pt idx="4">
                  <c:v>Cl</c:v>
                </c:pt>
                <c:pt idx="5">
                  <c:v>Ca</c:v>
                </c:pt>
                <c:pt idx="6">
                  <c:v>Ti</c:v>
                </c:pt>
                <c:pt idx="7">
                  <c:v>Fe</c:v>
                </c:pt>
                <c:pt idx="8">
                  <c:v>Cu</c:v>
                </c:pt>
                <c:pt idx="9">
                  <c:v>Ba</c:v>
                </c:pt>
                <c:pt idx="10">
                  <c:v>Ag</c:v>
                </c:pt>
              </c:strCache>
            </c:strRef>
          </c:cat>
          <c:val>
            <c:numRef>
              <c:f>'[SEM-EDS Spray-paints  trial.xlsx]Montana Black'!$E$2:$E$12</c:f>
              <c:numCache>
                <c:formatCode>General</c:formatCode>
                <c:ptCount val="11"/>
                <c:pt idx="0">
                  <c:v>4.0000000000000008E-2</c:v>
                </c:pt>
                <c:pt idx="1">
                  <c:v>0.36000000000000004</c:v>
                </c:pt>
                <c:pt idx="2">
                  <c:v>2.02</c:v>
                </c:pt>
                <c:pt idx="3">
                  <c:v>0.44</c:v>
                </c:pt>
                <c:pt idx="4">
                  <c:v>1.9900000000000002</c:v>
                </c:pt>
                <c:pt idx="6">
                  <c:v>1.42</c:v>
                </c:pt>
                <c:pt idx="7">
                  <c:v>7.0000000000000021E-2</c:v>
                </c:pt>
                <c:pt idx="9">
                  <c:v>1.9700000000000002</c:v>
                </c:pt>
              </c:numCache>
            </c:numRef>
          </c:val>
          <c:extLst xmlns:c16r2="http://schemas.microsoft.com/office/drawing/2015/06/chart">
            <c:ext xmlns:c16="http://schemas.microsoft.com/office/drawing/2014/chart" uri="{C3380CC4-5D6E-409C-BE32-E72D297353CC}">
              <c16:uniqueId val="{00000003-CE91-4BA2-81AF-AAA5AE8D189E}"/>
            </c:ext>
          </c:extLst>
        </c:ser>
        <c:ser>
          <c:idx val="4"/>
          <c:order val="4"/>
          <c:tx>
            <c:strRef>
              <c:f>'[SEM-EDS Spray-paints  trial.xlsx]Montana Black'!$F$1</c:f>
              <c:strCache>
                <c:ptCount val="1"/>
                <c:pt idx="0">
                  <c:v>Green</c:v>
                </c:pt>
              </c:strCache>
            </c:strRef>
          </c:tx>
          <c:spPr>
            <a:solidFill>
              <a:schemeClr val="accent6"/>
            </a:solidFill>
            <a:ln>
              <a:noFill/>
            </a:ln>
            <a:effectLst/>
          </c:spPr>
          <c:cat>
            <c:strRef>
              <c:f>'[SEM-EDS Spray-paints  trial.xlsx]Montana Black'!$A$2:$A$12</c:f>
              <c:strCache>
                <c:ptCount val="11"/>
                <c:pt idx="0">
                  <c:v>Mg</c:v>
                </c:pt>
                <c:pt idx="1">
                  <c:v>Al</c:v>
                </c:pt>
                <c:pt idx="2">
                  <c:v>Si</c:v>
                </c:pt>
                <c:pt idx="3">
                  <c:v>S</c:v>
                </c:pt>
                <c:pt idx="4">
                  <c:v>Cl</c:v>
                </c:pt>
                <c:pt idx="5">
                  <c:v>Ca</c:v>
                </c:pt>
                <c:pt idx="6">
                  <c:v>Ti</c:v>
                </c:pt>
                <c:pt idx="7">
                  <c:v>Fe</c:v>
                </c:pt>
                <c:pt idx="8">
                  <c:v>Cu</c:v>
                </c:pt>
                <c:pt idx="9">
                  <c:v>Ba</c:v>
                </c:pt>
                <c:pt idx="10">
                  <c:v>Ag</c:v>
                </c:pt>
              </c:strCache>
            </c:strRef>
          </c:cat>
          <c:val>
            <c:numRef>
              <c:f>'[SEM-EDS Spray-paints  trial.xlsx]Montana Black'!$F$2:$F$12</c:f>
              <c:numCache>
                <c:formatCode>General</c:formatCode>
                <c:ptCount val="11"/>
                <c:pt idx="0">
                  <c:v>0.25</c:v>
                </c:pt>
                <c:pt idx="1">
                  <c:v>0.18000000000000002</c:v>
                </c:pt>
                <c:pt idx="2">
                  <c:v>1.9400000000000002</c:v>
                </c:pt>
                <c:pt idx="3">
                  <c:v>0.47000000000000003</c:v>
                </c:pt>
                <c:pt idx="4">
                  <c:v>1.31</c:v>
                </c:pt>
                <c:pt idx="6">
                  <c:v>0.64000000000000012</c:v>
                </c:pt>
                <c:pt idx="7">
                  <c:v>1.73</c:v>
                </c:pt>
                <c:pt idx="8">
                  <c:v>0.11</c:v>
                </c:pt>
                <c:pt idx="9">
                  <c:v>2.0099999999999998</c:v>
                </c:pt>
              </c:numCache>
            </c:numRef>
          </c:val>
          <c:extLst xmlns:c16r2="http://schemas.microsoft.com/office/drawing/2015/06/chart">
            <c:ext xmlns:c16="http://schemas.microsoft.com/office/drawing/2014/chart" uri="{C3380CC4-5D6E-409C-BE32-E72D297353CC}">
              <c16:uniqueId val="{00000004-CE91-4BA2-81AF-AAA5AE8D189E}"/>
            </c:ext>
          </c:extLst>
        </c:ser>
        <c:ser>
          <c:idx val="5"/>
          <c:order val="5"/>
          <c:tx>
            <c:strRef>
              <c:f>'[SEM-EDS Spray-paints  trial.xlsx]Montana Black'!$G$1</c:f>
              <c:strCache>
                <c:ptCount val="1"/>
                <c:pt idx="0">
                  <c:v>Blue</c:v>
                </c:pt>
              </c:strCache>
            </c:strRef>
          </c:tx>
          <c:spPr>
            <a:solidFill>
              <a:schemeClr val="accent5"/>
            </a:solidFill>
            <a:ln>
              <a:noFill/>
            </a:ln>
            <a:effectLst/>
          </c:spPr>
          <c:cat>
            <c:strRef>
              <c:f>'[SEM-EDS Spray-paints  trial.xlsx]Montana Black'!$A$2:$A$12</c:f>
              <c:strCache>
                <c:ptCount val="11"/>
                <c:pt idx="0">
                  <c:v>Mg</c:v>
                </c:pt>
                <c:pt idx="1">
                  <c:v>Al</c:v>
                </c:pt>
                <c:pt idx="2">
                  <c:v>Si</c:v>
                </c:pt>
                <c:pt idx="3">
                  <c:v>S</c:v>
                </c:pt>
                <c:pt idx="4">
                  <c:v>Cl</c:v>
                </c:pt>
                <c:pt idx="5">
                  <c:v>Ca</c:v>
                </c:pt>
                <c:pt idx="6">
                  <c:v>Ti</c:v>
                </c:pt>
                <c:pt idx="7">
                  <c:v>Fe</c:v>
                </c:pt>
                <c:pt idx="8">
                  <c:v>Cu</c:v>
                </c:pt>
                <c:pt idx="9">
                  <c:v>Ba</c:v>
                </c:pt>
                <c:pt idx="10">
                  <c:v>Ag</c:v>
                </c:pt>
              </c:strCache>
            </c:strRef>
          </c:cat>
          <c:val>
            <c:numRef>
              <c:f>'[SEM-EDS Spray-paints  trial.xlsx]Montana Black'!$G$2:$G$12</c:f>
              <c:numCache>
                <c:formatCode>General</c:formatCode>
                <c:ptCount val="11"/>
                <c:pt idx="0">
                  <c:v>0.23</c:v>
                </c:pt>
                <c:pt idx="1">
                  <c:v>0.36000000000000004</c:v>
                </c:pt>
                <c:pt idx="2">
                  <c:v>1.81</c:v>
                </c:pt>
                <c:pt idx="3">
                  <c:v>0.43000000000000005</c:v>
                </c:pt>
                <c:pt idx="4">
                  <c:v>0.24000000000000002</c:v>
                </c:pt>
                <c:pt idx="6">
                  <c:v>7.1</c:v>
                </c:pt>
                <c:pt idx="7">
                  <c:v>3.0000000000000002E-2</c:v>
                </c:pt>
                <c:pt idx="8">
                  <c:v>0.18000000000000002</c:v>
                </c:pt>
                <c:pt idx="9">
                  <c:v>2.5299999999999998</c:v>
                </c:pt>
              </c:numCache>
            </c:numRef>
          </c:val>
          <c:extLst xmlns:c16r2="http://schemas.microsoft.com/office/drawing/2015/06/chart">
            <c:ext xmlns:c16="http://schemas.microsoft.com/office/drawing/2014/chart" uri="{C3380CC4-5D6E-409C-BE32-E72D297353CC}">
              <c16:uniqueId val="{00000005-CE91-4BA2-81AF-AAA5AE8D189E}"/>
            </c:ext>
          </c:extLst>
        </c:ser>
        <c:dLbls/>
        <c:axId val="112814720"/>
        <c:axId val="112845568"/>
      </c:barChart>
      <c:catAx>
        <c:axId val="112814720"/>
        <c:scaling>
          <c:orientation val="minMax"/>
        </c:scaling>
        <c:axPos val="b"/>
        <c:title>
          <c:tx>
            <c:rich>
              <a:bodyPr rot="0" spcFirstLastPara="0" vertOverflow="ellipsis" vert="horz" wrap="square" anchor="ctr" anchorCtr="1"/>
              <a:lstStyle/>
              <a:p>
                <a:pPr defTabSz="914400">
                  <a:defRPr lang="en-US" sz="1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t>Elements</a:t>
                </a:r>
              </a:p>
            </c:rich>
          </c:tx>
          <c:spPr>
            <a:noFill/>
            <a:ln>
              <a:noFill/>
            </a:ln>
            <a:effectLst/>
          </c:spPr>
        </c:title>
        <c:numFmt formatCode="General" sourceLinked="0"/>
        <c:maj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crossAx val="112845568"/>
        <c:crosses val="autoZero"/>
        <c:auto val="1"/>
        <c:lblAlgn val="ctr"/>
        <c:lblOffset val="100"/>
      </c:catAx>
      <c:valAx>
        <c:axId val="112845568"/>
        <c:scaling>
          <c:orientation val="minMax"/>
        </c:scaling>
        <c:axPos val="l"/>
        <c:majorGridlines>
          <c:spPr>
            <a:ln w="9525" cap="flat" cmpd="sng" algn="ctr">
              <a:noFill/>
              <a:round/>
            </a:ln>
            <a:effectLst/>
          </c:spPr>
        </c:majorGridlines>
        <c:title>
          <c:tx>
            <c:rich>
              <a:bodyPr rot="-5400000" spcFirstLastPara="0" vertOverflow="ellipsis" vert="horz" wrap="square" anchor="ctr" anchorCtr="1"/>
              <a:lstStyle/>
              <a:p>
                <a:pPr defTabSz="914400">
                  <a:defRPr lang="en-US" sz="1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t>% wt</a:t>
                </a:r>
              </a:p>
            </c:rich>
          </c:tx>
          <c:spPr>
            <a:noFill/>
            <a:ln>
              <a:noFill/>
            </a:ln>
            <a:effectLst/>
          </c:spPr>
        </c:title>
        <c:numFmt formatCode="General" sourceLinked="1"/>
        <c:majorTickMark val="none"/>
        <c:tickLblPos val="nextTo"/>
        <c:spPr>
          <a:noFill/>
          <a:ln>
            <a:noFill/>
          </a:ln>
          <a:effectLst/>
        </c:spPr>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crossAx val="112814720"/>
        <c:crosses val="autoZero"/>
        <c:crossBetween val="between"/>
      </c:valAx>
      <c:spPr>
        <a:noFill/>
        <a:ln>
          <a:noFill/>
        </a:ln>
        <a:effectLst/>
      </c:spPr>
    </c:plotArea>
    <c:legend>
      <c:legendPos val="r"/>
      <c:legendEntry>
        <c:idx val="0"/>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1"/>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2"/>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3"/>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4"/>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5"/>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spPr>
        <a:noFill/>
        <a:ln>
          <a:noFill/>
        </a:ln>
        <a:effectLst/>
      </c:spPr>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
    <c:plotVisOnly val="1"/>
    <c:dispBlanksAs val="gap"/>
  </c:chart>
  <c:spPr>
    <a:noFill/>
    <a:ln>
      <a:noFill/>
    </a:ln>
    <a:effectLst/>
  </c:spPr>
  <c:txPr>
    <a:bodyPr/>
    <a:lstStyle/>
    <a:p>
      <a:pPr>
        <a:defRPr lang="en-US">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col"/>
        <c:grouping val="clustered"/>
        <c:ser>
          <c:idx val="0"/>
          <c:order val="0"/>
          <c:tx>
            <c:strRef>
              <c:f>'[SEM-EDS Spray-paints  trial.xlsx]Loop'!$B$18</c:f>
              <c:strCache>
                <c:ptCount val="1"/>
                <c:pt idx="0">
                  <c:v>White</c:v>
                </c:pt>
              </c:strCache>
            </c:strRef>
          </c:tx>
          <c:spPr>
            <a:solidFill>
              <a:schemeClr val="accent4"/>
            </a:solidFill>
            <a:ln>
              <a:noFill/>
            </a:ln>
            <a:effectLst/>
          </c:spPr>
          <c:cat>
            <c:strRef>
              <c:f>'[SEM-EDS Spray-paints  trial.xlsx]Loop'!$A$19:$A$30</c:f>
              <c:strCache>
                <c:ptCount val="12"/>
                <c:pt idx="0">
                  <c:v>Mg</c:v>
                </c:pt>
                <c:pt idx="1">
                  <c:v>Al</c:v>
                </c:pt>
                <c:pt idx="2">
                  <c:v>Si</c:v>
                </c:pt>
                <c:pt idx="3">
                  <c:v>P</c:v>
                </c:pt>
                <c:pt idx="4">
                  <c:v>S</c:v>
                </c:pt>
                <c:pt idx="5">
                  <c:v>Cl</c:v>
                </c:pt>
                <c:pt idx="6">
                  <c:v>Ca</c:v>
                </c:pt>
                <c:pt idx="7">
                  <c:v>Ti</c:v>
                </c:pt>
                <c:pt idx="8">
                  <c:v>Fe</c:v>
                </c:pt>
                <c:pt idx="9">
                  <c:v>Cu</c:v>
                </c:pt>
                <c:pt idx="10">
                  <c:v>Ba</c:v>
                </c:pt>
                <c:pt idx="11">
                  <c:v>Ag</c:v>
                </c:pt>
              </c:strCache>
            </c:strRef>
          </c:cat>
          <c:val>
            <c:numRef>
              <c:f>'[SEM-EDS Spray-paints  trial.xlsx]Loop'!$B$19:$B$30</c:f>
              <c:numCache>
                <c:formatCode>General</c:formatCode>
                <c:ptCount val="12"/>
                <c:pt idx="0">
                  <c:v>0.64000000000000012</c:v>
                </c:pt>
                <c:pt idx="1">
                  <c:v>0.91</c:v>
                </c:pt>
                <c:pt idx="2">
                  <c:v>1.7</c:v>
                </c:pt>
                <c:pt idx="3">
                  <c:v>7.0000000000000021E-2</c:v>
                </c:pt>
                <c:pt idx="4">
                  <c:v>6.0000000000000005E-2</c:v>
                </c:pt>
                <c:pt idx="7">
                  <c:v>26.810000000000002</c:v>
                </c:pt>
                <c:pt idx="8">
                  <c:v>6.0000000000000005E-2</c:v>
                </c:pt>
                <c:pt idx="10">
                  <c:v>1.9100000000000001</c:v>
                </c:pt>
              </c:numCache>
            </c:numRef>
          </c:val>
          <c:extLst xmlns:c16r2="http://schemas.microsoft.com/office/drawing/2015/06/chart">
            <c:ext xmlns:c16="http://schemas.microsoft.com/office/drawing/2014/chart" uri="{C3380CC4-5D6E-409C-BE32-E72D297353CC}">
              <c16:uniqueId val="{00000000-3CF6-4D10-900D-A2751B0187E0}"/>
            </c:ext>
          </c:extLst>
        </c:ser>
        <c:ser>
          <c:idx val="1"/>
          <c:order val="1"/>
          <c:tx>
            <c:strRef>
              <c:f>'[SEM-EDS Spray-paints  trial.xlsx]Loop'!$C$18</c:f>
              <c:strCache>
                <c:ptCount val="1"/>
                <c:pt idx="0">
                  <c:v>Black</c:v>
                </c:pt>
              </c:strCache>
            </c:strRef>
          </c:tx>
          <c:spPr>
            <a:solidFill>
              <a:schemeClr val="tx1"/>
            </a:solidFill>
            <a:ln>
              <a:noFill/>
            </a:ln>
            <a:effectLst/>
          </c:spPr>
          <c:cat>
            <c:strRef>
              <c:f>'[SEM-EDS Spray-paints  trial.xlsx]Loop'!$A$19:$A$30</c:f>
              <c:strCache>
                <c:ptCount val="12"/>
                <c:pt idx="0">
                  <c:v>Mg</c:v>
                </c:pt>
                <c:pt idx="1">
                  <c:v>Al</c:v>
                </c:pt>
                <c:pt idx="2">
                  <c:v>Si</c:v>
                </c:pt>
                <c:pt idx="3">
                  <c:v>P</c:v>
                </c:pt>
                <c:pt idx="4">
                  <c:v>S</c:v>
                </c:pt>
                <c:pt idx="5">
                  <c:v>Cl</c:v>
                </c:pt>
                <c:pt idx="6">
                  <c:v>Ca</c:v>
                </c:pt>
                <c:pt idx="7">
                  <c:v>Ti</c:v>
                </c:pt>
                <c:pt idx="8">
                  <c:v>Fe</c:v>
                </c:pt>
                <c:pt idx="9">
                  <c:v>Cu</c:v>
                </c:pt>
                <c:pt idx="10">
                  <c:v>Ba</c:v>
                </c:pt>
                <c:pt idx="11">
                  <c:v>Ag</c:v>
                </c:pt>
              </c:strCache>
            </c:strRef>
          </c:cat>
          <c:val>
            <c:numRef>
              <c:f>'[SEM-EDS Spray-paints  trial.xlsx]Loop'!$C$19:$C$30</c:f>
              <c:numCache>
                <c:formatCode>General</c:formatCode>
                <c:ptCount val="12"/>
                <c:pt idx="0">
                  <c:v>0.7400000000000001</c:v>
                </c:pt>
                <c:pt idx="1">
                  <c:v>0.26</c:v>
                </c:pt>
                <c:pt idx="2">
                  <c:v>2.11</c:v>
                </c:pt>
                <c:pt idx="4">
                  <c:v>9.0000000000000011E-2</c:v>
                </c:pt>
                <c:pt idx="8">
                  <c:v>8.0000000000000016E-2</c:v>
                </c:pt>
              </c:numCache>
            </c:numRef>
          </c:val>
          <c:extLst xmlns:c16r2="http://schemas.microsoft.com/office/drawing/2015/06/chart">
            <c:ext xmlns:c16="http://schemas.microsoft.com/office/drawing/2014/chart" uri="{C3380CC4-5D6E-409C-BE32-E72D297353CC}">
              <c16:uniqueId val="{00000001-3CF6-4D10-900D-A2751B0187E0}"/>
            </c:ext>
          </c:extLst>
        </c:ser>
        <c:ser>
          <c:idx val="2"/>
          <c:order val="2"/>
          <c:tx>
            <c:strRef>
              <c:f>'[SEM-EDS Spray-paints  trial.xlsx]Loop'!$D$18</c:f>
              <c:strCache>
                <c:ptCount val="1"/>
                <c:pt idx="0">
                  <c:v>Silver</c:v>
                </c:pt>
              </c:strCache>
            </c:strRef>
          </c:tx>
          <c:spPr>
            <a:solidFill>
              <a:schemeClr val="accent3"/>
            </a:solidFill>
            <a:ln>
              <a:noFill/>
            </a:ln>
            <a:effectLst/>
          </c:spPr>
          <c:cat>
            <c:strRef>
              <c:f>'[SEM-EDS Spray-paints  trial.xlsx]Loop'!$A$19:$A$30</c:f>
              <c:strCache>
                <c:ptCount val="12"/>
                <c:pt idx="0">
                  <c:v>Mg</c:v>
                </c:pt>
                <c:pt idx="1">
                  <c:v>Al</c:v>
                </c:pt>
                <c:pt idx="2">
                  <c:v>Si</c:v>
                </c:pt>
                <c:pt idx="3">
                  <c:v>P</c:v>
                </c:pt>
                <c:pt idx="4">
                  <c:v>S</c:v>
                </c:pt>
                <c:pt idx="5">
                  <c:v>Cl</c:v>
                </c:pt>
                <c:pt idx="6">
                  <c:v>Ca</c:v>
                </c:pt>
                <c:pt idx="7">
                  <c:v>Ti</c:v>
                </c:pt>
                <c:pt idx="8">
                  <c:v>Fe</c:v>
                </c:pt>
                <c:pt idx="9">
                  <c:v>Cu</c:v>
                </c:pt>
                <c:pt idx="10">
                  <c:v>Ba</c:v>
                </c:pt>
                <c:pt idx="11">
                  <c:v>Ag</c:v>
                </c:pt>
              </c:strCache>
            </c:strRef>
          </c:cat>
          <c:val>
            <c:numRef>
              <c:f>'[SEM-EDS Spray-paints  trial.xlsx]Loop'!$D$19:$D$30</c:f>
              <c:numCache>
                <c:formatCode>General</c:formatCode>
                <c:ptCount val="12"/>
                <c:pt idx="1">
                  <c:v>31.5</c:v>
                </c:pt>
                <c:pt idx="2">
                  <c:v>6.0000000000000005E-2</c:v>
                </c:pt>
                <c:pt idx="4">
                  <c:v>4.0000000000000008E-2</c:v>
                </c:pt>
                <c:pt idx="8">
                  <c:v>0.22</c:v>
                </c:pt>
                <c:pt idx="11">
                  <c:v>0.54</c:v>
                </c:pt>
              </c:numCache>
            </c:numRef>
          </c:val>
          <c:extLst xmlns:c16r2="http://schemas.microsoft.com/office/drawing/2015/06/chart">
            <c:ext xmlns:c16="http://schemas.microsoft.com/office/drawing/2014/chart" uri="{C3380CC4-5D6E-409C-BE32-E72D297353CC}">
              <c16:uniqueId val="{00000002-3CF6-4D10-900D-A2751B0187E0}"/>
            </c:ext>
          </c:extLst>
        </c:ser>
        <c:ser>
          <c:idx val="3"/>
          <c:order val="3"/>
          <c:tx>
            <c:strRef>
              <c:f>'[SEM-EDS Spray-paints  trial.xlsx]Loop'!$E$18</c:f>
              <c:strCache>
                <c:ptCount val="1"/>
                <c:pt idx="0">
                  <c:v>Red</c:v>
                </c:pt>
              </c:strCache>
            </c:strRef>
          </c:tx>
          <c:spPr>
            <a:solidFill>
              <a:schemeClr val="accent2"/>
            </a:solidFill>
            <a:ln>
              <a:noFill/>
            </a:ln>
            <a:effectLst/>
          </c:spPr>
          <c:cat>
            <c:strRef>
              <c:f>'[SEM-EDS Spray-paints  trial.xlsx]Loop'!$A$19:$A$30</c:f>
              <c:strCache>
                <c:ptCount val="12"/>
                <c:pt idx="0">
                  <c:v>Mg</c:v>
                </c:pt>
                <c:pt idx="1">
                  <c:v>Al</c:v>
                </c:pt>
                <c:pt idx="2">
                  <c:v>Si</c:v>
                </c:pt>
                <c:pt idx="3">
                  <c:v>P</c:v>
                </c:pt>
                <c:pt idx="4">
                  <c:v>S</c:v>
                </c:pt>
                <c:pt idx="5">
                  <c:v>Cl</c:v>
                </c:pt>
                <c:pt idx="6">
                  <c:v>Ca</c:v>
                </c:pt>
                <c:pt idx="7">
                  <c:v>Ti</c:v>
                </c:pt>
                <c:pt idx="8">
                  <c:v>Fe</c:v>
                </c:pt>
                <c:pt idx="9">
                  <c:v>Cu</c:v>
                </c:pt>
                <c:pt idx="10">
                  <c:v>Ba</c:v>
                </c:pt>
                <c:pt idx="11">
                  <c:v>Ag</c:v>
                </c:pt>
              </c:strCache>
            </c:strRef>
          </c:cat>
          <c:val>
            <c:numRef>
              <c:f>'[SEM-EDS Spray-paints  trial.xlsx]Loop'!$E$19:$E$30</c:f>
              <c:numCache>
                <c:formatCode>General</c:formatCode>
                <c:ptCount val="12"/>
                <c:pt idx="0">
                  <c:v>0.92</c:v>
                </c:pt>
                <c:pt idx="1">
                  <c:v>0.28000000000000008</c:v>
                </c:pt>
                <c:pt idx="2">
                  <c:v>2.04</c:v>
                </c:pt>
                <c:pt idx="4">
                  <c:v>0.41000000000000003</c:v>
                </c:pt>
                <c:pt idx="5">
                  <c:v>0.42000000000000004</c:v>
                </c:pt>
                <c:pt idx="6">
                  <c:v>6.0000000000000005E-2</c:v>
                </c:pt>
                <c:pt idx="7">
                  <c:v>0.21000000000000002</c:v>
                </c:pt>
                <c:pt idx="8">
                  <c:v>0.4</c:v>
                </c:pt>
                <c:pt idx="10">
                  <c:v>7.0000000000000021E-2</c:v>
                </c:pt>
              </c:numCache>
            </c:numRef>
          </c:val>
          <c:extLst xmlns:c16r2="http://schemas.microsoft.com/office/drawing/2015/06/chart">
            <c:ext xmlns:c16="http://schemas.microsoft.com/office/drawing/2014/chart" uri="{C3380CC4-5D6E-409C-BE32-E72D297353CC}">
              <c16:uniqueId val="{00000003-3CF6-4D10-900D-A2751B0187E0}"/>
            </c:ext>
          </c:extLst>
        </c:ser>
        <c:ser>
          <c:idx val="4"/>
          <c:order val="4"/>
          <c:tx>
            <c:strRef>
              <c:f>'[SEM-EDS Spray-paints  trial.xlsx]Loop'!$F$18</c:f>
              <c:strCache>
                <c:ptCount val="1"/>
                <c:pt idx="0">
                  <c:v>Green</c:v>
                </c:pt>
              </c:strCache>
            </c:strRef>
          </c:tx>
          <c:spPr>
            <a:solidFill>
              <a:schemeClr val="accent6"/>
            </a:solidFill>
            <a:ln>
              <a:noFill/>
            </a:ln>
            <a:effectLst/>
          </c:spPr>
          <c:cat>
            <c:strRef>
              <c:f>'[SEM-EDS Spray-paints  trial.xlsx]Loop'!$A$19:$A$30</c:f>
              <c:strCache>
                <c:ptCount val="12"/>
                <c:pt idx="0">
                  <c:v>Mg</c:v>
                </c:pt>
                <c:pt idx="1">
                  <c:v>Al</c:v>
                </c:pt>
                <c:pt idx="2">
                  <c:v>Si</c:v>
                </c:pt>
                <c:pt idx="3">
                  <c:v>P</c:v>
                </c:pt>
                <c:pt idx="4">
                  <c:v>S</c:v>
                </c:pt>
                <c:pt idx="5">
                  <c:v>Cl</c:v>
                </c:pt>
                <c:pt idx="6">
                  <c:v>Ca</c:v>
                </c:pt>
                <c:pt idx="7">
                  <c:v>Ti</c:v>
                </c:pt>
                <c:pt idx="8">
                  <c:v>Fe</c:v>
                </c:pt>
                <c:pt idx="9">
                  <c:v>Cu</c:v>
                </c:pt>
                <c:pt idx="10">
                  <c:v>Ba</c:v>
                </c:pt>
                <c:pt idx="11">
                  <c:v>Ag</c:v>
                </c:pt>
              </c:strCache>
            </c:strRef>
          </c:cat>
          <c:val>
            <c:numRef>
              <c:f>'[SEM-EDS Spray-paints  trial.xlsx]Loop'!$F$19:$F$30</c:f>
              <c:numCache>
                <c:formatCode>General</c:formatCode>
                <c:ptCount val="12"/>
                <c:pt idx="0">
                  <c:v>0.79</c:v>
                </c:pt>
                <c:pt idx="1">
                  <c:v>0.33000000000000007</c:v>
                </c:pt>
                <c:pt idx="2">
                  <c:v>2.2999999999999998</c:v>
                </c:pt>
                <c:pt idx="4">
                  <c:v>7.0000000000000021E-2</c:v>
                </c:pt>
                <c:pt idx="5">
                  <c:v>4.0000000000000008E-2</c:v>
                </c:pt>
                <c:pt idx="7">
                  <c:v>2.57</c:v>
                </c:pt>
                <c:pt idx="8">
                  <c:v>2.79</c:v>
                </c:pt>
                <c:pt idx="9">
                  <c:v>6.0000000000000005E-2</c:v>
                </c:pt>
                <c:pt idx="10">
                  <c:v>0.37000000000000005</c:v>
                </c:pt>
              </c:numCache>
            </c:numRef>
          </c:val>
          <c:extLst xmlns:c16r2="http://schemas.microsoft.com/office/drawing/2015/06/chart">
            <c:ext xmlns:c16="http://schemas.microsoft.com/office/drawing/2014/chart" uri="{C3380CC4-5D6E-409C-BE32-E72D297353CC}">
              <c16:uniqueId val="{00000004-3CF6-4D10-900D-A2751B0187E0}"/>
            </c:ext>
          </c:extLst>
        </c:ser>
        <c:ser>
          <c:idx val="5"/>
          <c:order val="5"/>
          <c:tx>
            <c:strRef>
              <c:f>'[SEM-EDS Spray-paints  trial.xlsx]Loop'!$G$18</c:f>
              <c:strCache>
                <c:ptCount val="1"/>
                <c:pt idx="0">
                  <c:v>Blue</c:v>
                </c:pt>
              </c:strCache>
            </c:strRef>
          </c:tx>
          <c:spPr>
            <a:solidFill>
              <a:schemeClr val="accent5"/>
            </a:solidFill>
            <a:ln>
              <a:noFill/>
            </a:ln>
            <a:effectLst/>
          </c:spPr>
          <c:cat>
            <c:strRef>
              <c:f>'[SEM-EDS Spray-paints  trial.xlsx]Loop'!$A$19:$A$30</c:f>
              <c:strCache>
                <c:ptCount val="12"/>
                <c:pt idx="0">
                  <c:v>Mg</c:v>
                </c:pt>
                <c:pt idx="1">
                  <c:v>Al</c:v>
                </c:pt>
                <c:pt idx="2">
                  <c:v>Si</c:v>
                </c:pt>
                <c:pt idx="3">
                  <c:v>P</c:v>
                </c:pt>
                <c:pt idx="4">
                  <c:v>S</c:v>
                </c:pt>
                <c:pt idx="5">
                  <c:v>Cl</c:v>
                </c:pt>
                <c:pt idx="6">
                  <c:v>Ca</c:v>
                </c:pt>
                <c:pt idx="7">
                  <c:v>Ti</c:v>
                </c:pt>
                <c:pt idx="8">
                  <c:v>Fe</c:v>
                </c:pt>
                <c:pt idx="9">
                  <c:v>Cu</c:v>
                </c:pt>
                <c:pt idx="10">
                  <c:v>Ba</c:v>
                </c:pt>
                <c:pt idx="11">
                  <c:v>Ag</c:v>
                </c:pt>
              </c:strCache>
            </c:strRef>
          </c:cat>
          <c:val>
            <c:numRef>
              <c:f>'[SEM-EDS Spray-paints  trial.xlsx]Loop'!$G$19:$G$30</c:f>
              <c:numCache>
                <c:formatCode>General</c:formatCode>
                <c:ptCount val="12"/>
                <c:pt idx="0">
                  <c:v>0.94000000000000006</c:v>
                </c:pt>
                <c:pt idx="1">
                  <c:v>0.56999999999999995</c:v>
                </c:pt>
                <c:pt idx="2">
                  <c:v>2.3499999999999996</c:v>
                </c:pt>
                <c:pt idx="4">
                  <c:v>0.13</c:v>
                </c:pt>
                <c:pt idx="5">
                  <c:v>0.46</c:v>
                </c:pt>
                <c:pt idx="6">
                  <c:v>4.0000000000000008E-2</c:v>
                </c:pt>
                <c:pt idx="7">
                  <c:v>10.02</c:v>
                </c:pt>
                <c:pt idx="8">
                  <c:v>8.0000000000000016E-2</c:v>
                </c:pt>
                <c:pt idx="9">
                  <c:v>1.3900000000000001</c:v>
                </c:pt>
                <c:pt idx="10">
                  <c:v>0.99</c:v>
                </c:pt>
              </c:numCache>
            </c:numRef>
          </c:val>
          <c:extLst xmlns:c16r2="http://schemas.microsoft.com/office/drawing/2015/06/chart">
            <c:ext xmlns:c16="http://schemas.microsoft.com/office/drawing/2014/chart" uri="{C3380CC4-5D6E-409C-BE32-E72D297353CC}">
              <c16:uniqueId val="{00000005-3CF6-4D10-900D-A2751B0187E0}"/>
            </c:ext>
          </c:extLst>
        </c:ser>
        <c:dLbls/>
        <c:axId val="112857088"/>
        <c:axId val="112859008"/>
      </c:barChart>
      <c:catAx>
        <c:axId val="112857088"/>
        <c:scaling>
          <c:orientation val="minMax"/>
        </c:scaling>
        <c:axPos val="b"/>
        <c:title>
          <c:tx>
            <c:rich>
              <a:bodyPr rot="0" spcFirstLastPara="0" vertOverflow="ellipsis" vert="horz" wrap="square" anchor="ctr" anchorCtr="1"/>
              <a:lstStyle/>
              <a:p>
                <a:pPr defTabSz="914400">
                  <a:defRPr lang="en-US" sz="1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t>Elements</a:t>
                </a:r>
              </a:p>
            </c:rich>
          </c:tx>
          <c:spPr>
            <a:noFill/>
            <a:ln>
              <a:noFill/>
            </a:ln>
            <a:effectLst/>
          </c:spPr>
        </c:title>
        <c:numFmt formatCode="General" sourceLinked="0"/>
        <c:maj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crossAx val="112859008"/>
        <c:crosses val="autoZero"/>
        <c:auto val="1"/>
        <c:lblAlgn val="ctr"/>
        <c:lblOffset val="100"/>
      </c:catAx>
      <c:valAx>
        <c:axId val="112859008"/>
        <c:scaling>
          <c:orientation val="minMax"/>
        </c:scaling>
        <c:axPos val="l"/>
        <c:majorGridlines>
          <c:spPr>
            <a:ln w="9525" cap="flat" cmpd="sng" algn="ctr">
              <a:noFill/>
              <a:round/>
            </a:ln>
            <a:effectLst/>
          </c:spPr>
        </c:majorGridlines>
        <c:title>
          <c:tx>
            <c:rich>
              <a:bodyPr rot="-5400000" spcFirstLastPara="0" vertOverflow="ellipsis" vert="horz" wrap="square" anchor="ctr" anchorCtr="1"/>
              <a:lstStyle/>
              <a:p>
                <a:pPr defTabSz="914400">
                  <a:defRPr lang="en-US" sz="1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t>% wt</a:t>
                </a:r>
              </a:p>
            </c:rich>
          </c:tx>
          <c:spPr>
            <a:noFill/>
            <a:ln>
              <a:noFill/>
            </a:ln>
            <a:effectLst/>
          </c:spPr>
        </c:title>
        <c:numFmt formatCode="General" sourceLinked="1"/>
        <c:majorTickMark val="none"/>
        <c:tickLblPos val="nextTo"/>
        <c:spPr>
          <a:noFill/>
          <a:ln>
            <a:noFill/>
          </a:ln>
          <a:effectLst/>
        </c:spPr>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crossAx val="112857088"/>
        <c:crosses val="autoZero"/>
        <c:crossBetween val="between"/>
      </c:valAx>
      <c:spPr>
        <a:noFill/>
        <a:ln>
          <a:noFill/>
        </a:ln>
        <a:effectLst/>
      </c:spPr>
    </c:plotArea>
    <c:legend>
      <c:legendPos val="r"/>
      <c:legendEntry>
        <c:idx val="0"/>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1"/>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2"/>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3"/>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4"/>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5"/>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spPr>
        <a:noFill/>
        <a:ln>
          <a:noFill/>
        </a:ln>
        <a:effectLst/>
      </c:spPr>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
    <c:plotVisOnly val="1"/>
    <c:dispBlanksAs val="gap"/>
  </c:chart>
  <c:spPr>
    <a:noFill/>
    <a:ln>
      <a:noFill/>
    </a:ln>
    <a:effectLst/>
  </c:spPr>
  <c:txPr>
    <a:bodyPr/>
    <a:lstStyle/>
    <a:p>
      <a:pPr>
        <a:defRPr lang="en-US">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col"/>
        <c:grouping val="clustered"/>
        <c:ser>
          <c:idx val="0"/>
          <c:order val="0"/>
          <c:tx>
            <c:strRef>
              <c:f>'[SEM-EDS Spray-paints  trial.xlsx]Montana Gold'!$B$1</c:f>
              <c:strCache>
                <c:ptCount val="1"/>
                <c:pt idx="0">
                  <c:v>White</c:v>
                </c:pt>
              </c:strCache>
            </c:strRef>
          </c:tx>
          <c:spPr>
            <a:solidFill>
              <a:schemeClr val="accent4"/>
            </a:solidFill>
            <a:ln>
              <a:noFill/>
            </a:ln>
            <a:effectLst/>
          </c:spPr>
          <c:cat>
            <c:strRef>
              <c:f>'[SEM-EDS Spray-paints  trial.xlsx]Montana Gold'!$A$2:$A$13</c:f>
              <c:strCache>
                <c:ptCount val="12"/>
                <c:pt idx="0">
                  <c:v>Mg</c:v>
                </c:pt>
                <c:pt idx="1">
                  <c:v>Al</c:v>
                </c:pt>
                <c:pt idx="2">
                  <c:v>Si</c:v>
                </c:pt>
                <c:pt idx="3">
                  <c:v>P</c:v>
                </c:pt>
                <c:pt idx="4">
                  <c:v>S</c:v>
                </c:pt>
                <c:pt idx="5">
                  <c:v>Cl</c:v>
                </c:pt>
                <c:pt idx="6">
                  <c:v>Ca</c:v>
                </c:pt>
                <c:pt idx="7">
                  <c:v>Ti</c:v>
                </c:pt>
                <c:pt idx="8">
                  <c:v>Fe</c:v>
                </c:pt>
                <c:pt idx="9">
                  <c:v>Cu</c:v>
                </c:pt>
                <c:pt idx="10">
                  <c:v>Ba</c:v>
                </c:pt>
                <c:pt idx="11">
                  <c:v>Ag</c:v>
                </c:pt>
              </c:strCache>
            </c:strRef>
          </c:cat>
          <c:val>
            <c:numRef>
              <c:f>'[SEM-EDS Spray-paints  trial.xlsx]Montana Gold'!$B$2:$B$13</c:f>
              <c:numCache>
                <c:formatCode>General</c:formatCode>
                <c:ptCount val="12"/>
                <c:pt idx="1">
                  <c:v>0.60000000000000009</c:v>
                </c:pt>
                <c:pt idx="2">
                  <c:v>1.5</c:v>
                </c:pt>
                <c:pt idx="3">
                  <c:v>4.0000000000000008E-2</c:v>
                </c:pt>
                <c:pt idx="7">
                  <c:v>16.04</c:v>
                </c:pt>
                <c:pt idx="10">
                  <c:v>1.54</c:v>
                </c:pt>
              </c:numCache>
            </c:numRef>
          </c:val>
          <c:extLst xmlns:c16r2="http://schemas.microsoft.com/office/drawing/2015/06/chart">
            <c:ext xmlns:c16="http://schemas.microsoft.com/office/drawing/2014/chart" uri="{C3380CC4-5D6E-409C-BE32-E72D297353CC}">
              <c16:uniqueId val="{00000000-143D-48ED-88C9-029FFF2CF0E7}"/>
            </c:ext>
          </c:extLst>
        </c:ser>
        <c:ser>
          <c:idx val="1"/>
          <c:order val="1"/>
          <c:tx>
            <c:strRef>
              <c:f>'[SEM-EDS Spray-paints  trial.xlsx]Montana Gold'!$C$1</c:f>
              <c:strCache>
                <c:ptCount val="1"/>
                <c:pt idx="0">
                  <c:v>Black</c:v>
                </c:pt>
              </c:strCache>
            </c:strRef>
          </c:tx>
          <c:spPr>
            <a:solidFill>
              <a:schemeClr val="tx1"/>
            </a:solidFill>
            <a:ln>
              <a:noFill/>
            </a:ln>
            <a:effectLst/>
          </c:spPr>
          <c:cat>
            <c:strRef>
              <c:f>'[SEM-EDS Spray-paints  trial.xlsx]Montana Gold'!$A$2:$A$13</c:f>
              <c:strCache>
                <c:ptCount val="12"/>
                <c:pt idx="0">
                  <c:v>Mg</c:v>
                </c:pt>
                <c:pt idx="1">
                  <c:v>Al</c:v>
                </c:pt>
                <c:pt idx="2">
                  <c:v>Si</c:v>
                </c:pt>
                <c:pt idx="3">
                  <c:v>P</c:v>
                </c:pt>
                <c:pt idx="4">
                  <c:v>S</c:v>
                </c:pt>
                <c:pt idx="5">
                  <c:v>Cl</c:v>
                </c:pt>
                <c:pt idx="6">
                  <c:v>Ca</c:v>
                </c:pt>
                <c:pt idx="7">
                  <c:v>Ti</c:v>
                </c:pt>
                <c:pt idx="8">
                  <c:v>Fe</c:v>
                </c:pt>
                <c:pt idx="9">
                  <c:v>Cu</c:v>
                </c:pt>
                <c:pt idx="10">
                  <c:v>Ba</c:v>
                </c:pt>
                <c:pt idx="11">
                  <c:v>Ag</c:v>
                </c:pt>
              </c:strCache>
            </c:strRef>
          </c:cat>
          <c:val>
            <c:numRef>
              <c:f>'[SEM-EDS Spray-paints  trial.xlsx]Montana Gold'!$C$2:$C$13</c:f>
              <c:numCache>
                <c:formatCode>General</c:formatCode>
                <c:ptCount val="12"/>
                <c:pt idx="0">
                  <c:v>3.0000000000000002E-2</c:v>
                </c:pt>
                <c:pt idx="1">
                  <c:v>0.17</c:v>
                </c:pt>
                <c:pt idx="2">
                  <c:v>1.6900000000000002</c:v>
                </c:pt>
                <c:pt idx="8">
                  <c:v>4.0000000000000008E-2</c:v>
                </c:pt>
              </c:numCache>
            </c:numRef>
          </c:val>
          <c:extLst xmlns:c16r2="http://schemas.microsoft.com/office/drawing/2015/06/chart">
            <c:ext xmlns:c16="http://schemas.microsoft.com/office/drawing/2014/chart" uri="{C3380CC4-5D6E-409C-BE32-E72D297353CC}">
              <c16:uniqueId val="{00000001-143D-48ED-88C9-029FFF2CF0E7}"/>
            </c:ext>
          </c:extLst>
        </c:ser>
        <c:ser>
          <c:idx val="2"/>
          <c:order val="2"/>
          <c:tx>
            <c:strRef>
              <c:f>'[SEM-EDS Spray-paints  trial.xlsx]Montana Gold'!$D$1</c:f>
              <c:strCache>
                <c:ptCount val="1"/>
                <c:pt idx="0">
                  <c:v>Silver</c:v>
                </c:pt>
              </c:strCache>
            </c:strRef>
          </c:tx>
          <c:spPr>
            <a:solidFill>
              <a:schemeClr val="accent3"/>
            </a:solidFill>
            <a:ln>
              <a:noFill/>
            </a:ln>
            <a:effectLst/>
          </c:spPr>
          <c:cat>
            <c:strRef>
              <c:f>'[SEM-EDS Spray-paints  trial.xlsx]Montana Gold'!$A$2:$A$13</c:f>
              <c:strCache>
                <c:ptCount val="12"/>
                <c:pt idx="0">
                  <c:v>Mg</c:v>
                </c:pt>
                <c:pt idx="1">
                  <c:v>Al</c:v>
                </c:pt>
                <c:pt idx="2">
                  <c:v>Si</c:v>
                </c:pt>
                <c:pt idx="3">
                  <c:v>P</c:v>
                </c:pt>
                <c:pt idx="4">
                  <c:v>S</c:v>
                </c:pt>
                <c:pt idx="5">
                  <c:v>Cl</c:v>
                </c:pt>
                <c:pt idx="6">
                  <c:v>Ca</c:v>
                </c:pt>
                <c:pt idx="7">
                  <c:v>Ti</c:v>
                </c:pt>
                <c:pt idx="8">
                  <c:v>Fe</c:v>
                </c:pt>
                <c:pt idx="9">
                  <c:v>Cu</c:v>
                </c:pt>
                <c:pt idx="10">
                  <c:v>Ba</c:v>
                </c:pt>
                <c:pt idx="11">
                  <c:v>Ag</c:v>
                </c:pt>
              </c:strCache>
            </c:strRef>
          </c:cat>
          <c:val>
            <c:numRef>
              <c:f>'[SEM-EDS Spray-paints  trial.xlsx]Montana Gold'!$D$2:$D$13</c:f>
              <c:numCache>
                <c:formatCode>General</c:formatCode>
                <c:ptCount val="12"/>
                <c:pt idx="1">
                  <c:v>43.8</c:v>
                </c:pt>
                <c:pt idx="8">
                  <c:v>0.05</c:v>
                </c:pt>
                <c:pt idx="11">
                  <c:v>0.51</c:v>
                </c:pt>
              </c:numCache>
            </c:numRef>
          </c:val>
          <c:extLst xmlns:c16r2="http://schemas.microsoft.com/office/drawing/2015/06/chart">
            <c:ext xmlns:c16="http://schemas.microsoft.com/office/drawing/2014/chart" uri="{C3380CC4-5D6E-409C-BE32-E72D297353CC}">
              <c16:uniqueId val="{00000002-143D-48ED-88C9-029FFF2CF0E7}"/>
            </c:ext>
          </c:extLst>
        </c:ser>
        <c:ser>
          <c:idx val="3"/>
          <c:order val="3"/>
          <c:tx>
            <c:strRef>
              <c:f>'[SEM-EDS Spray-paints  trial.xlsx]Montana Gold'!$E$1</c:f>
              <c:strCache>
                <c:ptCount val="1"/>
                <c:pt idx="0">
                  <c:v>Red</c:v>
                </c:pt>
              </c:strCache>
            </c:strRef>
          </c:tx>
          <c:spPr>
            <a:solidFill>
              <a:schemeClr val="accent2"/>
            </a:solidFill>
            <a:ln>
              <a:noFill/>
            </a:ln>
            <a:effectLst/>
          </c:spPr>
          <c:cat>
            <c:strRef>
              <c:f>'[SEM-EDS Spray-paints  trial.xlsx]Montana Gold'!$A$2:$A$13</c:f>
              <c:strCache>
                <c:ptCount val="12"/>
                <c:pt idx="0">
                  <c:v>Mg</c:v>
                </c:pt>
                <c:pt idx="1">
                  <c:v>Al</c:v>
                </c:pt>
                <c:pt idx="2">
                  <c:v>Si</c:v>
                </c:pt>
                <c:pt idx="3">
                  <c:v>P</c:v>
                </c:pt>
                <c:pt idx="4">
                  <c:v>S</c:v>
                </c:pt>
                <c:pt idx="5">
                  <c:v>Cl</c:v>
                </c:pt>
                <c:pt idx="6">
                  <c:v>Ca</c:v>
                </c:pt>
                <c:pt idx="7">
                  <c:v>Ti</c:v>
                </c:pt>
                <c:pt idx="8">
                  <c:v>Fe</c:v>
                </c:pt>
                <c:pt idx="9">
                  <c:v>Cu</c:v>
                </c:pt>
                <c:pt idx="10">
                  <c:v>Ba</c:v>
                </c:pt>
                <c:pt idx="11">
                  <c:v>Ag</c:v>
                </c:pt>
              </c:strCache>
            </c:strRef>
          </c:cat>
          <c:val>
            <c:numRef>
              <c:f>'[SEM-EDS Spray-paints  trial.xlsx]Montana Gold'!$E$2:$E$13</c:f>
              <c:numCache>
                <c:formatCode>General</c:formatCode>
                <c:ptCount val="12"/>
                <c:pt idx="1">
                  <c:v>0.26</c:v>
                </c:pt>
                <c:pt idx="2">
                  <c:v>2.3099999999999996</c:v>
                </c:pt>
                <c:pt idx="5">
                  <c:v>3.04</c:v>
                </c:pt>
                <c:pt idx="7">
                  <c:v>1.5</c:v>
                </c:pt>
                <c:pt idx="8">
                  <c:v>0.05</c:v>
                </c:pt>
                <c:pt idx="10">
                  <c:v>0.24000000000000002</c:v>
                </c:pt>
              </c:numCache>
            </c:numRef>
          </c:val>
          <c:extLst xmlns:c16r2="http://schemas.microsoft.com/office/drawing/2015/06/chart">
            <c:ext xmlns:c16="http://schemas.microsoft.com/office/drawing/2014/chart" uri="{C3380CC4-5D6E-409C-BE32-E72D297353CC}">
              <c16:uniqueId val="{00000003-143D-48ED-88C9-029FFF2CF0E7}"/>
            </c:ext>
          </c:extLst>
        </c:ser>
        <c:ser>
          <c:idx val="4"/>
          <c:order val="4"/>
          <c:tx>
            <c:strRef>
              <c:f>'[SEM-EDS Spray-paints  trial.xlsx]Montana Gold'!$F$1</c:f>
              <c:strCache>
                <c:ptCount val="1"/>
                <c:pt idx="0">
                  <c:v>Green</c:v>
                </c:pt>
              </c:strCache>
            </c:strRef>
          </c:tx>
          <c:spPr>
            <a:solidFill>
              <a:schemeClr val="accent6"/>
            </a:solidFill>
            <a:ln>
              <a:noFill/>
            </a:ln>
            <a:effectLst/>
          </c:spPr>
          <c:cat>
            <c:strRef>
              <c:f>'[SEM-EDS Spray-paints  trial.xlsx]Montana Gold'!$A$2:$A$13</c:f>
              <c:strCache>
                <c:ptCount val="12"/>
                <c:pt idx="0">
                  <c:v>Mg</c:v>
                </c:pt>
                <c:pt idx="1">
                  <c:v>Al</c:v>
                </c:pt>
                <c:pt idx="2">
                  <c:v>Si</c:v>
                </c:pt>
                <c:pt idx="3">
                  <c:v>P</c:v>
                </c:pt>
                <c:pt idx="4">
                  <c:v>S</c:v>
                </c:pt>
                <c:pt idx="5">
                  <c:v>Cl</c:v>
                </c:pt>
                <c:pt idx="6">
                  <c:v>Ca</c:v>
                </c:pt>
                <c:pt idx="7">
                  <c:v>Ti</c:v>
                </c:pt>
                <c:pt idx="8">
                  <c:v>Fe</c:v>
                </c:pt>
                <c:pt idx="9">
                  <c:v>Cu</c:v>
                </c:pt>
                <c:pt idx="10">
                  <c:v>Ba</c:v>
                </c:pt>
                <c:pt idx="11">
                  <c:v>Ag</c:v>
                </c:pt>
              </c:strCache>
            </c:strRef>
          </c:cat>
          <c:val>
            <c:numRef>
              <c:f>'[SEM-EDS Spray-paints  trial.xlsx]Montana Gold'!$F$2:$F$13</c:f>
              <c:numCache>
                <c:formatCode>General</c:formatCode>
                <c:ptCount val="12"/>
                <c:pt idx="1">
                  <c:v>0.46</c:v>
                </c:pt>
                <c:pt idx="2">
                  <c:v>1.56</c:v>
                </c:pt>
                <c:pt idx="5">
                  <c:v>3.4</c:v>
                </c:pt>
                <c:pt idx="7">
                  <c:v>1.1100000000000001</c:v>
                </c:pt>
                <c:pt idx="9">
                  <c:v>0.26</c:v>
                </c:pt>
                <c:pt idx="10">
                  <c:v>0.2</c:v>
                </c:pt>
              </c:numCache>
            </c:numRef>
          </c:val>
          <c:extLst xmlns:c16r2="http://schemas.microsoft.com/office/drawing/2015/06/chart">
            <c:ext xmlns:c16="http://schemas.microsoft.com/office/drawing/2014/chart" uri="{C3380CC4-5D6E-409C-BE32-E72D297353CC}">
              <c16:uniqueId val="{00000004-143D-48ED-88C9-029FFF2CF0E7}"/>
            </c:ext>
          </c:extLst>
        </c:ser>
        <c:ser>
          <c:idx val="5"/>
          <c:order val="5"/>
          <c:tx>
            <c:strRef>
              <c:f>'[SEM-EDS Spray-paints  trial.xlsx]Montana Gold'!$G$1</c:f>
              <c:strCache>
                <c:ptCount val="1"/>
                <c:pt idx="0">
                  <c:v>Blue</c:v>
                </c:pt>
              </c:strCache>
            </c:strRef>
          </c:tx>
          <c:spPr>
            <a:solidFill>
              <a:schemeClr val="accent5"/>
            </a:solidFill>
            <a:ln>
              <a:noFill/>
            </a:ln>
            <a:effectLst/>
          </c:spPr>
          <c:cat>
            <c:strRef>
              <c:f>'[SEM-EDS Spray-paints  trial.xlsx]Montana Gold'!$A$2:$A$13</c:f>
              <c:strCache>
                <c:ptCount val="12"/>
                <c:pt idx="0">
                  <c:v>Mg</c:v>
                </c:pt>
                <c:pt idx="1">
                  <c:v>Al</c:v>
                </c:pt>
                <c:pt idx="2">
                  <c:v>Si</c:v>
                </c:pt>
                <c:pt idx="3">
                  <c:v>P</c:v>
                </c:pt>
                <c:pt idx="4">
                  <c:v>S</c:v>
                </c:pt>
                <c:pt idx="5">
                  <c:v>Cl</c:v>
                </c:pt>
                <c:pt idx="6">
                  <c:v>Ca</c:v>
                </c:pt>
                <c:pt idx="7">
                  <c:v>Ti</c:v>
                </c:pt>
                <c:pt idx="8">
                  <c:v>Fe</c:v>
                </c:pt>
                <c:pt idx="9">
                  <c:v>Cu</c:v>
                </c:pt>
                <c:pt idx="10">
                  <c:v>Ba</c:v>
                </c:pt>
                <c:pt idx="11">
                  <c:v>Ag</c:v>
                </c:pt>
              </c:strCache>
            </c:strRef>
          </c:cat>
          <c:val>
            <c:numRef>
              <c:f>'[SEM-EDS Spray-paints  trial.xlsx]Montana Gold'!$G$2:$G$13</c:f>
              <c:numCache>
                <c:formatCode>General</c:formatCode>
                <c:ptCount val="12"/>
                <c:pt idx="0">
                  <c:v>6.0000000000000005E-2</c:v>
                </c:pt>
                <c:pt idx="1">
                  <c:v>0.56999999999999995</c:v>
                </c:pt>
                <c:pt idx="2">
                  <c:v>2.5099999999999998</c:v>
                </c:pt>
                <c:pt idx="4">
                  <c:v>0.49000000000000005</c:v>
                </c:pt>
                <c:pt idx="7">
                  <c:v>3.58</c:v>
                </c:pt>
                <c:pt idx="8">
                  <c:v>7.0000000000000021E-2</c:v>
                </c:pt>
                <c:pt idx="9">
                  <c:v>0.34</c:v>
                </c:pt>
                <c:pt idx="10">
                  <c:v>2.63</c:v>
                </c:pt>
              </c:numCache>
            </c:numRef>
          </c:val>
          <c:extLst xmlns:c16r2="http://schemas.microsoft.com/office/drawing/2015/06/chart">
            <c:ext xmlns:c16="http://schemas.microsoft.com/office/drawing/2014/chart" uri="{C3380CC4-5D6E-409C-BE32-E72D297353CC}">
              <c16:uniqueId val="{00000005-143D-48ED-88C9-029FFF2CF0E7}"/>
            </c:ext>
          </c:extLst>
        </c:ser>
        <c:dLbls/>
        <c:axId val="112940160"/>
        <c:axId val="112942080"/>
      </c:barChart>
      <c:catAx>
        <c:axId val="112940160"/>
        <c:scaling>
          <c:orientation val="minMax"/>
        </c:scaling>
        <c:axPos val="b"/>
        <c:title>
          <c:tx>
            <c:rich>
              <a:bodyPr rot="0" spcFirstLastPara="0" vertOverflow="ellipsis" vert="horz" wrap="square" anchor="ctr" anchorCtr="1"/>
              <a:lstStyle/>
              <a:p>
                <a:pPr defTabSz="914400">
                  <a:defRPr lang="en-US" sz="1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t>Elements</a:t>
                </a:r>
              </a:p>
            </c:rich>
          </c:tx>
          <c:spPr>
            <a:noFill/>
            <a:ln>
              <a:noFill/>
            </a:ln>
            <a:effectLst/>
          </c:spPr>
        </c:title>
        <c:numFmt formatCode="General" sourceLinked="0"/>
        <c:maj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crossAx val="112942080"/>
        <c:crosses val="autoZero"/>
        <c:auto val="1"/>
        <c:lblAlgn val="ctr"/>
        <c:lblOffset val="100"/>
      </c:catAx>
      <c:valAx>
        <c:axId val="112942080"/>
        <c:scaling>
          <c:orientation val="minMax"/>
        </c:scaling>
        <c:axPos val="l"/>
        <c:majorGridlines>
          <c:spPr>
            <a:ln w="9525" cap="flat" cmpd="sng" algn="ctr">
              <a:noFill/>
              <a:round/>
            </a:ln>
            <a:effectLst/>
          </c:spPr>
        </c:majorGridlines>
        <c:title>
          <c:tx>
            <c:rich>
              <a:bodyPr rot="-5400000" spcFirstLastPara="0" vertOverflow="ellipsis" vert="horz" wrap="square" anchor="ctr" anchorCtr="1"/>
              <a:lstStyle/>
              <a:p>
                <a:pPr defTabSz="914400">
                  <a:defRPr lang="en-US" sz="1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t>% wt</a:t>
                </a:r>
              </a:p>
            </c:rich>
          </c:tx>
          <c:spPr>
            <a:noFill/>
            <a:ln>
              <a:noFill/>
            </a:ln>
            <a:effectLst/>
          </c:spPr>
        </c:title>
        <c:numFmt formatCode="General" sourceLinked="1"/>
        <c:majorTickMark val="none"/>
        <c:tickLblPos val="nextTo"/>
        <c:spPr>
          <a:noFill/>
          <a:ln>
            <a:noFill/>
          </a:ln>
          <a:effectLst/>
        </c:spPr>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crossAx val="112940160"/>
        <c:crosses val="autoZero"/>
        <c:crossBetween val="between"/>
      </c:valAx>
      <c:spPr>
        <a:noFill/>
        <a:ln>
          <a:noFill/>
        </a:ln>
        <a:effectLst/>
      </c:spPr>
    </c:plotArea>
    <c:legend>
      <c:legendPos val="r"/>
      <c:legendEntry>
        <c:idx val="0"/>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1"/>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2"/>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3"/>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4"/>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legendEntry>
        <c:idx val="5"/>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Entry>
      <c:spPr>
        <a:noFill/>
        <a:ln>
          <a:noFill/>
        </a:ln>
        <a:effectLst/>
      </c:spPr>
      <c:txPr>
        <a:bodyPr rot="0" spcFirstLastPara="0" vertOverflow="ellipsis" vert="horz" wrap="square" anchor="ctr" anchorCtr="1"/>
        <a:lstStyle/>
        <a:p>
          <a:pPr>
            <a:defRPr lang="en-US"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legend>
    <c:plotVisOnly val="1"/>
    <c:dispBlanksAs val="gap"/>
  </c:chart>
  <c:spPr>
    <a:noFill/>
    <a:ln>
      <a:noFill/>
    </a:ln>
    <a:effectLst/>
  </c:spPr>
  <c:txPr>
    <a:bodyPr/>
    <a:lstStyle/>
    <a:p>
      <a:pPr>
        <a:defRPr lang="en-US">
          <a:latin typeface="Times New Roman" panose="02020603050405020304" charset="0"/>
          <a:ea typeface="Times New Roman" panose="02020603050405020304" charset="0"/>
          <a:cs typeface="Times New Roman" panose="02020603050405020304" charset="0"/>
          <a:sym typeface="Times New Roman" panose="02020603050405020304" charset="0"/>
        </a:defRPr>
      </a:pPr>
      <a:endParaRPr lang="el-GR"/>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064177-0B81-4821-AAB1-B2B18720060B}" type="doc">
      <dgm:prSet loTypeId="urn:microsoft.com/office/officeart/2005/8/layout/default#1" loCatId="list" qsTypeId="urn:microsoft.com/office/officeart/2005/8/quickstyle/simple4" qsCatId="simple" csTypeId="urn:microsoft.com/office/officeart/2005/8/colors/accent0_3" csCatId="mainScheme" phldr="1"/>
      <dgm:spPr/>
      <dgm:t>
        <a:bodyPr/>
        <a:lstStyle/>
        <a:p>
          <a:endParaRPr lang="el-GR"/>
        </a:p>
      </dgm:t>
    </dgm:pt>
    <dgm:pt modelId="{E1EFE188-8E01-4890-8CB2-342C6B5005FA}">
      <dgm:prSet custT="1"/>
      <dgm:spPr/>
      <dgm:t>
        <a:bodyPr/>
        <a:lstStyle/>
        <a:p>
          <a:r>
            <a:rPr lang="el-GR" sz="1400" b="1" dirty="0" err="1"/>
            <a:t>Προφιλομετρία</a:t>
          </a:r>
          <a:r>
            <a:rPr lang="el-GR" sz="1400" b="1" dirty="0"/>
            <a:t> ακίδας (μέτρηση πάχους </a:t>
          </a:r>
          <a:r>
            <a:rPr lang="el-GR" sz="1400" b="1" dirty="0" err="1"/>
            <a:t>υμενίων</a:t>
          </a:r>
          <a:r>
            <a:rPr lang="el-GR" sz="1400" b="1" dirty="0"/>
            <a:t>)</a:t>
          </a:r>
        </a:p>
      </dgm:t>
    </dgm:pt>
    <dgm:pt modelId="{5C7D4622-469A-452B-9638-76706192A80C}" type="parTrans" cxnId="{147E4EBA-BAE3-4398-9174-4DDBCDF42BB3}">
      <dgm:prSet/>
      <dgm:spPr/>
      <dgm:t>
        <a:bodyPr/>
        <a:lstStyle/>
        <a:p>
          <a:endParaRPr lang="el-GR"/>
        </a:p>
      </dgm:t>
    </dgm:pt>
    <dgm:pt modelId="{A09A8B95-0255-4A51-9D00-0A5A59B46A31}" type="sibTrans" cxnId="{147E4EBA-BAE3-4398-9174-4DDBCDF42BB3}">
      <dgm:prSet/>
      <dgm:spPr/>
      <dgm:t>
        <a:bodyPr/>
        <a:lstStyle/>
        <a:p>
          <a:endParaRPr lang="el-GR"/>
        </a:p>
      </dgm:t>
    </dgm:pt>
    <dgm:pt modelId="{A0E732E3-24CD-46E8-BB4A-7314967DB6BB}">
      <dgm:prSet custT="1"/>
      <dgm:spPr/>
      <dgm:t>
        <a:bodyPr/>
        <a:lstStyle/>
        <a:p>
          <a:r>
            <a:rPr lang="el-GR" sz="1400" b="1" dirty="0"/>
            <a:t>Οπτική μικροσκοπία (μελέτη μορφολογίας </a:t>
          </a:r>
          <a:r>
            <a:rPr lang="el-GR" sz="1400" b="1" dirty="0" err="1"/>
            <a:t>υμενίων</a:t>
          </a:r>
          <a:r>
            <a:rPr lang="el-GR" sz="1400" b="1" dirty="0"/>
            <a:t>)</a:t>
          </a:r>
        </a:p>
      </dgm:t>
    </dgm:pt>
    <dgm:pt modelId="{600FFF64-74BB-4054-B9BF-83D5092E0A5F}" type="parTrans" cxnId="{C813E699-CE1E-4D07-9CA9-A3E4321516CA}">
      <dgm:prSet/>
      <dgm:spPr/>
      <dgm:t>
        <a:bodyPr/>
        <a:lstStyle/>
        <a:p>
          <a:endParaRPr lang="el-GR"/>
        </a:p>
      </dgm:t>
    </dgm:pt>
    <dgm:pt modelId="{F4CC672E-9F72-451D-BCCB-7C759E8290B7}" type="sibTrans" cxnId="{C813E699-CE1E-4D07-9CA9-A3E4321516CA}">
      <dgm:prSet/>
      <dgm:spPr/>
      <dgm:t>
        <a:bodyPr/>
        <a:lstStyle/>
        <a:p>
          <a:endParaRPr lang="el-GR"/>
        </a:p>
      </dgm:t>
    </dgm:pt>
    <dgm:pt modelId="{26BDA030-13FE-4663-B6B8-6C4B8B8BC012}">
      <dgm:prSet custT="1"/>
      <dgm:spPr/>
      <dgm:t>
        <a:bodyPr/>
        <a:lstStyle/>
        <a:p>
          <a:r>
            <a:rPr lang="el-GR" sz="1400" b="1" dirty="0"/>
            <a:t>Ηλεκτρονική Μικροσκοπία Σάρωσης </a:t>
          </a:r>
          <a:r>
            <a:rPr lang="en-US" sz="1400" b="1" dirty="0"/>
            <a:t>/ </a:t>
          </a:r>
          <a:r>
            <a:rPr lang="el-GR" sz="1400" b="1" dirty="0"/>
            <a:t>Φασματοσκοπία Ενεργειακής Διασποράς Ακτινών Χ, SEM/EDS (μελέτη μορφολογίας  και στοιχειακή ανάλυση</a:t>
          </a:r>
          <a:r>
            <a:rPr lang="en-US" sz="1400" b="1" dirty="0"/>
            <a:t> </a:t>
          </a:r>
          <a:r>
            <a:rPr lang="el-GR" sz="1400" b="1" dirty="0"/>
            <a:t> ανόργανων συστατικών)</a:t>
          </a:r>
        </a:p>
      </dgm:t>
    </dgm:pt>
    <dgm:pt modelId="{234FC0F2-EDCA-4835-8140-2A4834625E25}" type="parTrans" cxnId="{37402736-D10D-4BE7-A254-5E030F7E4D3D}">
      <dgm:prSet/>
      <dgm:spPr/>
      <dgm:t>
        <a:bodyPr/>
        <a:lstStyle/>
        <a:p>
          <a:endParaRPr lang="el-GR"/>
        </a:p>
      </dgm:t>
    </dgm:pt>
    <dgm:pt modelId="{4870923C-6C9C-4CCD-8A45-53C1F7B7F6AB}" type="sibTrans" cxnId="{37402736-D10D-4BE7-A254-5E030F7E4D3D}">
      <dgm:prSet/>
      <dgm:spPr/>
      <dgm:t>
        <a:bodyPr/>
        <a:lstStyle/>
        <a:p>
          <a:endParaRPr lang="el-GR"/>
        </a:p>
      </dgm:t>
    </dgm:pt>
    <dgm:pt modelId="{997CCB0C-85F0-491E-80B3-10B651CBD1B0}">
      <dgm:prSet custT="1"/>
      <dgm:spPr/>
      <dgm:t>
        <a:bodyPr/>
        <a:lstStyle/>
        <a:p>
          <a:r>
            <a:rPr lang="el-GR" sz="1400" b="1" dirty="0"/>
            <a:t>Φασματοσκοπία Απορρόφησης </a:t>
          </a:r>
          <a:r>
            <a:rPr lang="el-GR" sz="1400" b="1" dirty="0" err="1"/>
            <a:t>Υπερύθρου</a:t>
          </a:r>
          <a:r>
            <a:rPr lang="el-GR" sz="1400" b="1" dirty="0"/>
            <a:t> με Μετασχηματισμό </a:t>
          </a:r>
          <a:r>
            <a:rPr lang="el-GR" sz="1400" b="1" dirty="0" err="1"/>
            <a:t>Fourier</a:t>
          </a:r>
          <a:r>
            <a:rPr lang="el-GR" sz="1400" b="1" dirty="0"/>
            <a:t>, FT-IR (συνδετικά μέσα, οργανικές και ανόργανες χρωστικές, υλικά πλήρωσης, επιφανειοδραστικές ουσίες)</a:t>
          </a:r>
        </a:p>
      </dgm:t>
    </dgm:pt>
    <dgm:pt modelId="{9C2238D7-B20C-4519-A026-46D5D96596B1}" type="parTrans" cxnId="{A160B7FC-E34B-41B7-A233-C0F088EF64EA}">
      <dgm:prSet/>
      <dgm:spPr/>
      <dgm:t>
        <a:bodyPr/>
        <a:lstStyle/>
        <a:p>
          <a:endParaRPr lang="el-GR"/>
        </a:p>
      </dgm:t>
    </dgm:pt>
    <dgm:pt modelId="{CD39F711-4687-4020-BA85-2D80289FF5CE}" type="sibTrans" cxnId="{A160B7FC-E34B-41B7-A233-C0F088EF64EA}">
      <dgm:prSet/>
      <dgm:spPr/>
      <dgm:t>
        <a:bodyPr/>
        <a:lstStyle/>
        <a:p>
          <a:endParaRPr lang="el-GR"/>
        </a:p>
      </dgm:t>
    </dgm:pt>
    <dgm:pt modelId="{E86F3883-8688-4AEA-B942-6FF39B371FA0}">
      <dgm:prSet custT="1"/>
      <dgm:spPr/>
      <dgm:t>
        <a:bodyPr/>
        <a:lstStyle/>
        <a:p>
          <a:r>
            <a:rPr lang="el-GR" sz="1400" b="1" dirty="0"/>
            <a:t>Φασματοσκοπία Φθορισμού Ακτινών Χ, XRF (προσδιορισμός ανόργανων συστατικών)</a:t>
          </a:r>
        </a:p>
      </dgm:t>
    </dgm:pt>
    <dgm:pt modelId="{56A7268C-D215-480E-9E72-C07FCCD10791}" type="parTrans" cxnId="{13703168-ABBA-4029-9158-3C502859DE8A}">
      <dgm:prSet/>
      <dgm:spPr/>
      <dgm:t>
        <a:bodyPr/>
        <a:lstStyle/>
        <a:p>
          <a:endParaRPr lang="el-GR"/>
        </a:p>
      </dgm:t>
    </dgm:pt>
    <dgm:pt modelId="{CD7A9496-60A7-4F9F-B6B8-060A8FCAAA66}" type="sibTrans" cxnId="{13703168-ABBA-4029-9158-3C502859DE8A}">
      <dgm:prSet/>
      <dgm:spPr/>
      <dgm:t>
        <a:bodyPr/>
        <a:lstStyle/>
        <a:p>
          <a:endParaRPr lang="el-GR"/>
        </a:p>
      </dgm:t>
    </dgm:pt>
    <dgm:pt modelId="{EA425D2E-677E-4278-AE49-27AB613AD0DF}">
      <dgm:prSet custT="1"/>
      <dgm:spPr/>
      <dgm:t>
        <a:bodyPr/>
        <a:lstStyle/>
        <a:p>
          <a:r>
            <a:rPr lang="el-GR" sz="1400" b="1" dirty="0"/>
            <a:t>Διαφορική Θερμιδομετρία Σάρωσης, DSC (προσδιορισμός θερμοκρασίας υαλώδους μετάπτωσης, </a:t>
          </a:r>
          <a:r>
            <a:rPr lang="el-GR" sz="1400" b="1" dirty="0" err="1"/>
            <a:t>Tg</a:t>
          </a:r>
          <a:r>
            <a:rPr lang="el-GR" sz="1400" b="1" dirty="0"/>
            <a:t>, κ.ά.).</a:t>
          </a:r>
        </a:p>
      </dgm:t>
    </dgm:pt>
    <dgm:pt modelId="{961001D3-D8E6-4772-A484-691EEBA2ACCC}" type="parTrans" cxnId="{6CAF8A08-1655-4F3F-AA84-6426C73A6A6B}">
      <dgm:prSet/>
      <dgm:spPr/>
      <dgm:t>
        <a:bodyPr/>
        <a:lstStyle/>
        <a:p>
          <a:endParaRPr lang="el-GR"/>
        </a:p>
      </dgm:t>
    </dgm:pt>
    <dgm:pt modelId="{0A2B7952-404D-4CF1-AC4B-00662D392C05}" type="sibTrans" cxnId="{6CAF8A08-1655-4F3F-AA84-6426C73A6A6B}">
      <dgm:prSet/>
      <dgm:spPr/>
      <dgm:t>
        <a:bodyPr/>
        <a:lstStyle/>
        <a:p>
          <a:endParaRPr lang="el-GR"/>
        </a:p>
      </dgm:t>
    </dgm:pt>
    <dgm:pt modelId="{EDB61A9D-6142-48E6-85CF-23BA9D46AB36}">
      <dgm:prSet custT="1"/>
      <dgm:spPr/>
      <dgm:t>
        <a:bodyPr/>
        <a:lstStyle/>
        <a:p>
          <a:r>
            <a:rPr lang="el-GR" sz="1400" b="1" dirty="0" err="1"/>
            <a:t>Μικρ</a:t>
          </a:r>
          <a:r>
            <a:rPr lang="en-US" sz="1400" b="1" dirty="0"/>
            <a:t>o</a:t>
          </a:r>
          <a:r>
            <a:rPr lang="el-GR" sz="1400" b="1" dirty="0"/>
            <a:t>-</a:t>
          </a:r>
          <a:r>
            <a:rPr lang="el-GR" sz="1400" b="1" dirty="0" err="1"/>
            <a:t>σκληρομέτρηση</a:t>
          </a:r>
          <a:r>
            <a:rPr lang="el-GR" sz="1400" b="1" dirty="0"/>
            <a:t> (μέτρηση σκληρότητας </a:t>
          </a:r>
          <a:r>
            <a:rPr lang="el-GR" sz="1400" b="1" dirty="0" err="1"/>
            <a:t>υμενίων</a:t>
          </a:r>
          <a:r>
            <a:rPr lang="el-GR" sz="1400" b="1" dirty="0"/>
            <a:t>)</a:t>
          </a:r>
        </a:p>
      </dgm:t>
    </dgm:pt>
    <dgm:pt modelId="{FA090FF1-937F-44EA-8262-BD8DD3286D32}" type="parTrans" cxnId="{BF150A70-DB60-4178-B52B-9813967A980A}">
      <dgm:prSet/>
      <dgm:spPr/>
      <dgm:t>
        <a:bodyPr/>
        <a:lstStyle/>
        <a:p>
          <a:endParaRPr lang="el-GR"/>
        </a:p>
      </dgm:t>
    </dgm:pt>
    <dgm:pt modelId="{03A12A21-BFBD-4C5E-B026-B452EDF9FF0B}" type="sibTrans" cxnId="{BF150A70-DB60-4178-B52B-9813967A980A}">
      <dgm:prSet/>
      <dgm:spPr/>
      <dgm:t>
        <a:bodyPr/>
        <a:lstStyle/>
        <a:p>
          <a:endParaRPr lang="el-GR"/>
        </a:p>
      </dgm:t>
    </dgm:pt>
    <dgm:pt modelId="{20EC55AB-42DA-4F74-B040-9E917DDC74DA}">
      <dgm:prSet/>
      <dgm:spPr/>
      <dgm:t>
        <a:bodyPr/>
        <a:lstStyle/>
        <a:p>
          <a:r>
            <a:rPr lang="el-GR" b="1" dirty="0"/>
            <a:t>Φασματοσκοπία </a:t>
          </a:r>
          <a:r>
            <a:rPr lang="el-GR" b="1" dirty="0" err="1"/>
            <a:t>Raman</a:t>
          </a:r>
          <a:r>
            <a:rPr lang="el-GR" b="1" dirty="0"/>
            <a:t> (προσδιορισμός οργανικών-ανόργανων χρωστικών και </a:t>
          </a:r>
          <a:r>
            <a:rPr lang="el-GR" b="1" dirty="0" err="1"/>
            <a:t>πληρωτικών</a:t>
          </a:r>
          <a:r>
            <a:rPr lang="el-GR" b="1" dirty="0"/>
            <a:t> υλικών)</a:t>
          </a:r>
        </a:p>
      </dgm:t>
    </dgm:pt>
    <dgm:pt modelId="{DB62359D-9400-4FDF-8E1C-CE26E9B40E2D}" type="parTrans" cxnId="{89F0B0BF-C5E7-420B-ADF8-4D69814FA43A}">
      <dgm:prSet/>
      <dgm:spPr/>
      <dgm:t>
        <a:bodyPr/>
        <a:lstStyle/>
        <a:p>
          <a:endParaRPr lang="el-GR"/>
        </a:p>
      </dgm:t>
    </dgm:pt>
    <dgm:pt modelId="{AFA7ED01-F92B-446E-8C6C-DED8C6CD22AF}" type="sibTrans" cxnId="{89F0B0BF-C5E7-420B-ADF8-4D69814FA43A}">
      <dgm:prSet/>
      <dgm:spPr/>
      <dgm:t>
        <a:bodyPr/>
        <a:lstStyle/>
        <a:p>
          <a:endParaRPr lang="el-GR"/>
        </a:p>
      </dgm:t>
    </dgm:pt>
    <dgm:pt modelId="{E9B32FC4-A1B6-422C-9009-091AD1E76E27}">
      <dgm:prSet/>
      <dgm:spPr/>
      <dgm:t>
        <a:bodyPr/>
        <a:lstStyle/>
        <a:p>
          <a:r>
            <a:rPr lang="el-GR" b="1" dirty="0"/>
            <a:t>Φασματοσκοπία </a:t>
          </a:r>
          <a:r>
            <a:rPr lang="el-GR" b="1" dirty="0" err="1"/>
            <a:t>Υπερύθρου</a:t>
          </a:r>
          <a:r>
            <a:rPr lang="el-GR" b="1" dirty="0"/>
            <a:t> Μετασχηματισμού </a:t>
          </a:r>
          <a:r>
            <a:rPr lang="el-GR" b="1" dirty="0" err="1"/>
            <a:t>Fourier</a:t>
          </a:r>
          <a:r>
            <a:rPr lang="el-GR" b="1" dirty="0"/>
            <a:t> με </a:t>
          </a:r>
          <a:r>
            <a:rPr lang="el-GR" b="1" dirty="0" err="1"/>
            <a:t>Αποσβένουσα</a:t>
          </a:r>
          <a:r>
            <a:rPr lang="el-GR" b="1" dirty="0"/>
            <a:t> Ολική Ανάκλαση, ATR-FTIR </a:t>
          </a:r>
        </a:p>
      </dgm:t>
    </dgm:pt>
    <dgm:pt modelId="{06C5755E-5395-48DC-8DDC-673031654771}" type="parTrans" cxnId="{B327297E-3BE5-445B-9022-6C70B4B0CFDC}">
      <dgm:prSet/>
      <dgm:spPr/>
      <dgm:t>
        <a:bodyPr/>
        <a:lstStyle/>
        <a:p>
          <a:endParaRPr lang="el-GR"/>
        </a:p>
      </dgm:t>
    </dgm:pt>
    <dgm:pt modelId="{27D38EFF-76D3-4DE8-921A-91194BACB8CB}" type="sibTrans" cxnId="{B327297E-3BE5-445B-9022-6C70B4B0CFDC}">
      <dgm:prSet/>
      <dgm:spPr/>
      <dgm:t>
        <a:bodyPr/>
        <a:lstStyle/>
        <a:p>
          <a:endParaRPr lang="el-GR"/>
        </a:p>
      </dgm:t>
    </dgm:pt>
    <dgm:pt modelId="{29FF4D62-E65B-427A-9577-7E270F815603}">
      <dgm:prSet/>
      <dgm:spPr/>
      <dgm:t>
        <a:bodyPr/>
        <a:lstStyle/>
        <a:p>
          <a:r>
            <a:rPr lang="el-GR" b="1" dirty="0"/>
            <a:t>Μικροσκοπία Ατομικής Δύναμης, AFM (μελέτη τραχύτητας της επιφάνειας </a:t>
          </a:r>
          <a:r>
            <a:rPr lang="el-GR" b="1" dirty="0" err="1"/>
            <a:t>υμενίων</a:t>
          </a:r>
          <a:r>
            <a:rPr lang="el-GR" b="1" dirty="0"/>
            <a:t>)</a:t>
          </a:r>
        </a:p>
      </dgm:t>
    </dgm:pt>
    <dgm:pt modelId="{B58DE009-4473-4F22-8955-36E254DBEAF7}" type="parTrans" cxnId="{FA9B5002-1BB9-4E2B-A174-FB6473FB0860}">
      <dgm:prSet/>
      <dgm:spPr/>
      <dgm:t>
        <a:bodyPr/>
        <a:lstStyle/>
        <a:p>
          <a:endParaRPr lang="el-GR"/>
        </a:p>
      </dgm:t>
    </dgm:pt>
    <dgm:pt modelId="{66A56DB8-255A-4FB0-9851-E8FA64BA310D}" type="sibTrans" cxnId="{FA9B5002-1BB9-4E2B-A174-FB6473FB0860}">
      <dgm:prSet/>
      <dgm:spPr/>
      <dgm:t>
        <a:bodyPr/>
        <a:lstStyle/>
        <a:p>
          <a:endParaRPr lang="el-GR"/>
        </a:p>
      </dgm:t>
    </dgm:pt>
    <dgm:pt modelId="{3D5523B0-4AAA-4128-87E5-3B981A3179A3}">
      <dgm:prSet/>
      <dgm:spPr/>
      <dgm:t>
        <a:bodyPr/>
        <a:lstStyle/>
        <a:p>
          <a:endParaRPr lang="en-GB"/>
        </a:p>
      </dgm:t>
    </dgm:pt>
    <dgm:pt modelId="{63292C90-C19A-4818-8781-A3A4B464C31B}" type="parTrans" cxnId="{2CC04355-0368-437C-B9FB-C5ED23918456}">
      <dgm:prSet/>
      <dgm:spPr/>
      <dgm:t>
        <a:bodyPr/>
        <a:lstStyle/>
        <a:p>
          <a:endParaRPr lang="en-GB"/>
        </a:p>
      </dgm:t>
    </dgm:pt>
    <dgm:pt modelId="{DEA9EAF6-EA15-4320-9FCD-DDC005EBBDA1}" type="sibTrans" cxnId="{2CC04355-0368-437C-B9FB-C5ED23918456}">
      <dgm:prSet/>
      <dgm:spPr/>
      <dgm:t>
        <a:bodyPr/>
        <a:lstStyle/>
        <a:p>
          <a:endParaRPr lang="en-GB"/>
        </a:p>
      </dgm:t>
    </dgm:pt>
    <dgm:pt modelId="{F79393C6-290E-4FA2-B481-370C1191F143}">
      <dgm:prSet/>
      <dgm:spPr/>
      <dgm:t>
        <a:bodyPr/>
        <a:lstStyle/>
        <a:p>
          <a:endParaRPr lang="en-GB"/>
        </a:p>
      </dgm:t>
    </dgm:pt>
    <dgm:pt modelId="{2A7F49FA-7003-466E-AC31-18CFBD6837C2}" type="parTrans" cxnId="{0318A5EF-7068-41A8-B743-99128AE7BBC1}">
      <dgm:prSet/>
      <dgm:spPr/>
      <dgm:t>
        <a:bodyPr/>
        <a:lstStyle/>
        <a:p>
          <a:endParaRPr lang="en-GB"/>
        </a:p>
      </dgm:t>
    </dgm:pt>
    <dgm:pt modelId="{DB433BE3-87CC-42FD-89B0-6A70729778F4}" type="sibTrans" cxnId="{0318A5EF-7068-41A8-B743-99128AE7BBC1}">
      <dgm:prSet/>
      <dgm:spPr/>
      <dgm:t>
        <a:bodyPr/>
        <a:lstStyle/>
        <a:p>
          <a:endParaRPr lang="en-GB"/>
        </a:p>
      </dgm:t>
    </dgm:pt>
    <dgm:pt modelId="{F965AC93-D255-401C-A83E-50B8D17A6BCE}" type="pres">
      <dgm:prSet presAssocID="{11064177-0B81-4821-AAB1-B2B18720060B}" presName="diagram" presStyleCnt="0">
        <dgm:presLayoutVars>
          <dgm:dir/>
          <dgm:resizeHandles val="exact"/>
        </dgm:presLayoutVars>
      </dgm:prSet>
      <dgm:spPr/>
      <dgm:t>
        <a:bodyPr/>
        <a:lstStyle/>
        <a:p>
          <a:endParaRPr lang="el-GR"/>
        </a:p>
      </dgm:t>
    </dgm:pt>
    <dgm:pt modelId="{D797FC57-81E8-4C8C-B468-568A68B20531}" type="pres">
      <dgm:prSet presAssocID="{EDB61A9D-6142-48E6-85CF-23BA9D46AB36}" presName="node" presStyleLbl="node1" presStyleIdx="0" presStyleCnt="12" custLinFactX="100000" custLinFactNeighborX="107610" custLinFactNeighborY="3421">
        <dgm:presLayoutVars>
          <dgm:bulletEnabled val="1"/>
        </dgm:presLayoutVars>
      </dgm:prSet>
      <dgm:spPr/>
      <dgm:t>
        <a:bodyPr/>
        <a:lstStyle/>
        <a:p>
          <a:endParaRPr lang="el-GR"/>
        </a:p>
      </dgm:t>
    </dgm:pt>
    <dgm:pt modelId="{6D8B0DA3-0A3B-4EEE-9482-5E5CCD150DDE}" type="pres">
      <dgm:prSet presAssocID="{03A12A21-BFBD-4C5E-B026-B452EDF9FF0B}" presName="sibTrans" presStyleCnt="0"/>
      <dgm:spPr/>
    </dgm:pt>
    <dgm:pt modelId="{2B66C049-1AF6-4730-8A09-6E48349A824E}" type="pres">
      <dgm:prSet presAssocID="{EA425D2E-677E-4278-AE49-27AB613AD0DF}" presName="node" presStyleLbl="node1" presStyleIdx="1" presStyleCnt="12" custLinFactY="18657" custLinFactNeighborX="-9922" custLinFactNeighborY="100000">
        <dgm:presLayoutVars>
          <dgm:bulletEnabled val="1"/>
        </dgm:presLayoutVars>
      </dgm:prSet>
      <dgm:spPr/>
      <dgm:t>
        <a:bodyPr/>
        <a:lstStyle/>
        <a:p>
          <a:endParaRPr lang="el-GR"/>
        </a:p>
      </dgm:t>
    </dgm:pt>
    <dgm:pt modelId="{4971A294-81B6-4862-88B1-5225875383AA}" type="pres">
      <dgm:prSet presAssocID="{0A2B7952-404D-4CF1-AC4B-00662D392C05}" presName="sibTrans" presStyleCnt="0"/>
      <dgm:spPr/>
    </dgm:pt>
    <dgm:pt modelId="{21FE4E40-D8E4-435A-BBF6-21ED711048AA}" type="pres">
      <dgm:prSet presAssocID="{E86F3883-8688-4AEA-B942-6FF39B371FA0}" presName="node" presStyleLbl="node1" presStyleIdx="2" presStyleCnt="12" custLinFactX="-100000" custLinFactY="105306" custLinFactNeighborX="-131705" custLinFactNeighborY="200000">
        <dgm:presLayoutVars>
          <dgm:bulletEnabled val="1"/>
        </dgm:presLayoutVars>
      </dgm:prSet>
      <dgm:spPr/>
      <dgm:t>
        <a:bodyPr/>
        <a:lstStyle/>
        <a:p>
          <a:endParaRPr lang="el-GR"/>
        </a:p>
      </dgm:t>
    </dgm:pt>
    <dgm:pt modelId="{F51D927E-E596-4A71-B2F5-424BA11C5B8F}" type="pres">
      <dgm:prSet presAssocID="{CD7A9496-60A7-4F9F-B6B8-060A8FCAAA66}" presName="sibTrans" presStyleCnt="0"/>
      <dgm:spPr/>
    </dgm:pt>
    <dgm:pt modelId="{4C6E39B2-7094-47A4-A9EC-83028F839795}" type="pres">
      <dgm:prSet presAssocID="{E1EFE188-8E01-4890-8CB2-342C6B5005FA}" presName="node" presStyleLbl="node1" presStyleIdx="3" presStyleCnt="12" custLinFactX="-100000" custLinFactNeighborX="-128723" custLinFactNeighborY="3421">
        <dgm:presLayoutVars>
          <dgm:bulletEnabled val="1"/>
        </dgm:presLayoutVars>
      </dgm:prSet>
      <dgm:spPr/>
      <dgm:t>
        <a:bodyPr/>
        <a:lstStyle/>
        <a:p>
          <a:endParaRPr lang="el-GR"/>
        </a:p>
      </dgm:t>
    </dgm:pt>
    <dgm:pt modelId="{17AE8FEE-3119-4164-A39B-5BE106B508ED}" type="pres">
      <dgm:prSet presAssocID="{A09A8B95-0255-4A51-9D00-0A5A59B46A31}" presName="sibTrans" presStyleCnt="0"/>
      <dgm:spPr/>
    </dgm:pt>
    <dgm:pt modelId="{87B1ECC4-D9F9-40EE-9583-223F3EA9A2E4}" type="pres">
      <dgm:prSet presAssocID="{26BDA030-13FE-4663-B6B8-6C4B8B8BC012}" presName="node" presStyleLbl="node1" presStyleIdx="4" presStyleCnt="12" custScaleX="110214" custScaleY="149257" custLinFactX="100000" custLinFactNeighborX="120741" custLinFactNeighborY="2578">
        <dgm:presLayoutVars>
          <dgm:bulletEnabled val="1"/>
        </dgm:presLayoutVars>
      </dgm:prSet>
      <dgm:spPr/>
      <dgm:t>
        <a:bodyPr/>
        <a:lstStyle/>
        <a:p>
          <a:endParaRPr lang="el-GR"/>
        </a:p>
      </dgm:t>
    </dgm:pt>
    <dgm:pt modelId="{6CFC0C3E-5317-4FD3-9730-F0AFCAAD5948}" type="pres">
      <dgm:prSet presAssocID="{4870923C-6C9C-4CCD-8A45-53C1F7B7F6AB}" presName="sibTrans" presStyleCnt="0"/>
      <dgm:spPr/>
    </dgm:pt>
    <dgm:pt modelId="{B3AC5790-EDDE-4386-8D98-0E23F304A5DB}" type="pres">
      <dgm:prSet presAssocID="{997CCB0C-85F0-491E-80B3-10B651CBD1B0}" presName="node" presStyleLbl="node1" presStyleIdx="5" presStyleCnt="12" custScaleX="105004" custScaleY="149257" custLinFactX="895" custLinFactY="66184" custLinFactNeighborX="100000" custLinFactNeighborY="100000">
        <dgm:presLayoutVars>
          <dgm:bulletEnabled val="1"/>
        </dgm:presLayoutVars>
      </dgm:prSet>
      <dgm:spPr/>
      <dgm:t>
        <a:bodyPr/>
        <a:lstStyle/>
        <a:p>
          <a:endParaRPr lang="el-GR"/>
        </a:p>
      </dgm:t>
    </dgm:pt>
    <dgm:pt modelId="{E1AA52CA-6EA8-4C0D-862F-EDCB8F8F2D4B}" type="pres">
      <dgm:prSet presAssocID="{CD39F711-4687-4020-BA85-2D80289FF5CE}" presName="sibTrans" presStyleCnt="0"/>
      <dgm:spPr/>
    </dgm:pt>
    <dgm:pt modelId="{1DAB4B1F-1ED9-4E43-8352-5CDA315654DF}" type="pres">
      <dgm:prSet presAssocID="{A0E732E3-24CD-46E8-BB4A-7314967DB6BB}" presName="node" presStyleLbl="node1" presStyleIdx="6" presStyleCnt="12" custScaleX="104395" custScaleY="102391" custLinFactX="-100000" custLinFactY="-36815" custLinFactNeighborX="-133288" custLinFactNeighborY="-100000">
        <dgm:presLayoutVars>
          <dgm:bulletEnabled val="1"/>
        </dgm:presLayoutVars>
      </dgm:prSet>
      <dgm:spPr/>
      <dgm:t>
        <a:bodyPr/>
        <a:lstStyle/>
        <a:p>
          <a:endParaRPr lang="el-GR"/>
        </a:p>
      </dgm:t>
    </dgm:pt>
    <dgm:pt modelId="{AC4DEB7D-0120-405F-B63A-5207831B7E28}" type="pres">
      <dgm:prSet presAssocID="{F4CC672E-9F72-451D-BCCB-7C759E8290B7}" presName="sibTrans" presStyleCnt="0"/>
      <dgm:spPr/>
    </dgm:pt>
    <dgm:pt modelId="{16CBDFB2-7DFD-459E-9AC2-C4490C1747E7}" type="pres">
      <dgm:prSet presAssocID="{20EC55AB-42DA-4F74-B040-9E917DDC74DA}" presName="node" presStyleLbl="node1" presStyleIdx="7" presStyleCnt="12" custLinFactY="67208" custLinFactNeighborX="-15297" custLinFactNeighborY="100000">
        <dgm:presLayoutVars>
          <dgm:bulletEnabled val="1"/>
        </dgm:presLayoutVars>
      </dgm:prSet>
      <dgm:spPr/>
      <dgm:t>
        <a:bodyPr/>
        <a:lstStyle/>
        <a:p>
          <a:endParaRPr lang="el-GR"/>
        </a:p>
      </dgm:t>
    </dgm:pt>
    <dgm:pt modelId="{A9C469FC-43B3-47D1-9670-67518C1B1D06}" type="pres">
      <dgm:prSet presAssocID="{AFA7ED01-F92B-446E-8C6C-DED8C6CD22AF}" presName="sibTrans" presStyleCnt="0"/>
      <dgm:spPr/>
    </dgm:pt>
    <dgm:pt modelId="{65723DE4-3B3E-4450-8932-6BBBB17046F2}" type="pres">
      <dgm:prSet presAssocID="{E9B32FC4-A1B6-422C-9009-091AD1E76E27}" presName="node" presStyleLbl="node1" presStyleIdx="8" presStyleCnt="12" custScaleX="103915" custScaleY="154724" custLinFactNeighborX="96456" custLinFactNeighborY="-9217">
        <dgm:presLayoutVars>
          <dgm:bulletEnabled val="1"/>
        </dgm:presLayoutVars>
      </dgm:prSet>
      <dgm:spPr/>
      <dgm:t>
        <a:bodyPr/>
        <a:lstStyle/>
        <a:p>
          <a:endParaRPr lang="el-GR"/>
        </a:p>
      </dgm:t>
    </dgm:pt>
    <dgm:pt modelId="{27F0AC12-D5DD-4797-8EEF-0296A1FADC8A}" type="pres">
      <dgm:prSet presAssocID="{27D38EFF-76D3-4DE8-921A-91194BACB8CB}" presName="sibTrans" presStyleCnt="0"/>
      <dgm:spPr/>
    </dgm:pt>
    <dgm:pt modelId="{1586D020-905B-4D01-87AE-92FD916C6D89}" type="pres">
      <dgm:prSet presAssocID="{29FF4D62-E65B-427A-9577-7E270F815603}" presName="node" presStyleLbl="node1" presStyleIdx="9" presStyleCnt="12" custLinFactX="100000" custLinFactY="-91295" custLinFactNeighborX="112552" custLinFactNeighborY="-100000">
        <dgm:presLayoutVars>
          <dgm:bulletEnabled val="1"/>
        </dgm:presLayoutVars>
      </dgm:prSet>
      <dgm:spPr/>
      <dgm:t>
        <a:bodyPr/>
        <a:lstStyle/>
        <a:p>
          <a:endParaRPr lang="el-GR"/>
        </a:p>
      </dgm:t>
    </dgm:pt>
    <dgm:pt modelId="{3C305686-DFDE-4A4F-BF40-86AD02D35EDF}" type="pres">
      <dgm:prSet presAssocID="{66A56DB8-255A-4FB0-9851-E8FA64BA310D}" presName="sibTrans" presStyleCnt="0"/>
      <dgm:spPr/>
    </dgm:pt>
    <dgm:pt modelId="{11DA7BDC-3DA1-4227-B0B0-DF445C7A1829}" type="pres">
      <dgm:prSet presAssocID="{3D5523B0-4AAA-4128-87E5-3B981A3179A3}" presName="node" presStyleLbl="node1" presStyleIdx="10" presStyleCnt="12" custLinFactX="-100000" custLinFactY="-88545" custLinFactNeighborX="-128327" custLinFactNeighborY="-100000">
        <dgm:presLayoutVars>
          <dgm:bulletEnabled val="1"/>
        </dgm:presLayoutVars>
      </dgm:prSet>
      <dgm:spPr/>
      <dgm:t>
        <a:bodyPr/>
        <a:lstStyle/>
        <a:p>
          <a:endParaRPr lang="el-GR"/>
        </a:p>
      </dgm:t>
    </dgm:pt>
    <dgm:pt modelId="{89761326-9D25-4D19-8C08-7D7CC818A14B}" type="pres">
      <dgm:prSet presAssocID="{DEA9EAF6-EA15-4320-9FCD-DDC005EBBDA1}" presName="sibTrans" presStyleCnt="0"/>
      <dgm:spPr/>
    </dgm:pt>
    <dgm:pt modelId="{A6D540B4-BD9D-4485-8B97-ABFA0DC70B62}" type="pres">
      <dgm:prSet presAssocID="{F79393C6-290E-4FA2-B481-370C1191F143}" presName="node" presStyleLbl="node1" presStyleIdx="11" presStyleCnt="12" custLinFactY="-108340" custLinFactNeighborX="-18539" custLinFactNeighborY="-200000">
        <dgm:presLayoutVars>
          <dgm:bulletEnabled val="1"/>
        </dgm:presLayoutVars>
      </dgm:prSet>
      <dgm:spPr/>
      <dgm:t>
        <a:bodyPr/>
        <a:lstStyle/>
        <a:p>
          <a:endParaRPr lang="el-GR"/>
        </a:p>
      </dgm:t>
    </dgm:pt>
  </dgm:ptLst>
  <dgm:cxnLst>
    <dgm:cxn modelId="{36BA592E-8873-4EB3-9A03-DAE95956F3E9}" type="presOf" srcId="{997CCB0C-85F0-491E-80B3-10B651CBD1B0}" destId="{B3AC5790-EDDE-4386-8D98-0E23F304A5DB}" srcOrd="0" destOrd="0" presId="urn:microsoft.com/office/officeart/2005/8/layout/default#1"/>
    <dgm:cxn modelId="{C813E699-CE1E-4D07-9CA9-A3E4321516CA}" srcId="{11064177-0B81-4821-AAB1-B2B18720060B}" destId="{A0E732E3-24CD-46E8-BB4A-7314967DB6BB}" srcOrd="6" destOrd="0" parTransId="{600FFF64-74BB-4054-B9BF-83D5092E0A5F}" sibTransId="{F4CC672E-9F72-451D-BCCB-7C759E8290B7}"/>
    <dgm:cxn modelId="{B0D93258-B9A6-42CA-8D98-C9E22C664085}" type="presOf" srcId="{26BDA030-13FE-4663-B6B8-6C4B8B8BC012}" destId="{87B1ECC4-D9F9-40EE-9583-223F3EA9A2E4}" srcOrd="0" destOrd="0" presId="urn:microsoft.com/office/officeart/2005/8/layout/default#1"/>
    <dgm:cxn modelId="{2D63B09B-5004-4CA8-8BAC-D6ECC5305640}" type="presOf" srcId="{E86F3883-8688-4AEA-B942-6FF39B371FA0}" destId="{21FE4E40-D8E4-435A-BBF6-21ED711048AA}" srcOrd="0" destOrd="0" presId="urn:microsoft.com/office/officeart/2005/8/layout/default#1"/>
    <dgm:cxn modelId="{7AE686F0-F093-41F5-9A61-20CBF033325D}" type="presOf" srcId="{F79393C6-290E-4FA2-B481-370C1191F143}" destId="{A6D540B4-BD9D-4485-8B97-ABFA0DC70B62}" srcOrd="0" destOrd="0" presId="urn:microsoft.com/office/officeart/2005/8/layout/default#1"/>
    <dgm:cxn modelId="{AA03A841-4B0D-45F0-B70F-297F976895AB}" type="presOf" srcId="{EDB61A9D-6142-48E6-85CF-23BA9D46AB36}" destId="{D797FC57-81E8-4C8C-B468-568A68B20531}" srcOrd="0" destOrd="0" presId="urn:microsoft.com/office/officeart/2005/8/layout/default#1"/>
    <dgm:cxn modelId="{89F0B0BF-C5E7-420B-ADF8-4D69814FA43A}" srcId="{11064177-0B81-4821-AAB1-B2B18720060B}" destId="{20EC55AB-42DA-4F74-B040-9E917DDC74DA}" srcOrd="7" destOrd="0" parTransId="{DB62359D-9400-4FDF-8E1C-CE26E9B40E2D}" sibTransId="{AFA7ED01-F92B-446E-8C6C-DED8C6CD22AF}"/>
    <dgm:cxn modelId="{FA9B5002-1BB9-4E2B-A174-FB6473FB0860}" srcId="{11064177-0B81-4821-AAB1-B2B18720060B}" destId="{29FF4D62-E65B-427A-9577-7E270F815603}" srcOrd="9" destOrd="0" parTransId="{B58DE009-4473-4F22-8955-36E254DBEAF7}" sibTransId="{66A56DB8-255A-4FB0-9851-E8FA64BA310D}"/>
    <dgm:cxn modelId="{8B2C4159-5A1C-4F71-8313-51035655687C}" type="presOf" srcId="{3D5523B0-4AAA-4128-87E5-3B981A3179A3}" destId="{11DA7BDC-3DA1-4227-B0B0-DF445C7A1829}" srcOrd="0" destOrd="0" presId="urn:microsoft.com/office/officeart/2005/8/layout/default#1"/>
    <dgm:cxn modelId="{6CAF8A08-1655-4F3F-AA84-6426C73A6A6B}" srcId="{11064177-0B81-4821-AAB1-B2B18720060B}" destId="{EA425D2E-677E-4278-AE49-27AB613AD0DF}" srcOrd="1" destOrd="0" parTransId="{961001D3-D8E6-4772-A484-691EEBA2ACCC}" sibTransId="{0A2B7952-404D-4CF1-AC4B-00662D392C05}"/>
    <dgm:cxn modelId="{53867A8C-4CAE-4D6B-8595-BED83A23ABA2}" type="presOf" srcId="{20EC55AB-42DA-4F74-B040-9E917DDC74DA}" destId="{16CBDFB2-7DFD-459E-9AC2-C4490C1747E7}" srcOrd="0" destOrd="0" presId="urn:microsoft.com/office/officeart/2005/8/layout/default#1"/>
    <dgm:cxn modelId="{0318A5EF-7068-41A8-B743-99128AE7BBC1}" srcId="{11064177-0B81-4821-AAB1-B2B18720060B}" destId="{F79393C6-290E-4FA2-B481-370C1191F143}" srcOrd="11" destOrd="0" parTransId="{2A7F49FA-7003-466E-AC31-18CFBD6837C2}" sibTransId="{DB433BE3-87CC-42FD-89B0-6A70729778F4}"/>
    <dgm:cxn modelId="{E74ADFC0-52BC-4A11-9ABD-3A2F713FB7AE}" type="presOf" srcId="{11064177-0B81-4821-AAB1-B2B18720060B}" destId="{F965AC93-D255-401C-A83E-50B8D17A6BCE}" srcOrd="0" destOrd="0" presId="urn:microsoft.com/office/officeart/2005/8/layout/default#1"/>
    <dgm:cxn modelId="{9CE84D05-F059-4EFC-97CF-FE5F9607FDDD}" type="presOf" srcId="{29FF4D62-E65B-427A-9577-7E270F815603}" destId="{1586D020-905B-4D01-87AE-92FD916C6D89}" srcOrd="0" destOrd="0" presId="urn:microsoft.com/office/officeart/2005/8/layout/default#1"/>
    <dgm:cxn modelId="{B327297E-3BE5-445B-9022-6C70B4B0CFDC}" srcId="{11064177-0B81-4821-AAB1-B2B18720060B}" destId="{E9B32FC4-A1B6-422C-9009-091AD1E76E27}" srcOrd="8" destOrd="0" parTransId="{06C5755E-5395-48DC-8DDC-673031654771}" sibTransId="{27D38EFF-76D3-4DE8-921A-91194BACB8CB}"/>
    <dgm:cxn modelId="{37402736-D10D-4BE7-A254-5E030F7E4D3D}" srcId="{11064177-0B81-4821-AAB1-B2B18720060B}" destId="{26BDA030-13FE-4663-B6B8-6C4B8B8BC012}" srcOrd="4" destOrd="0" parTransId="{234FC0F2-EDCA-4835-8140-2A4834625E25}" sibTransId="{4870923C-6C9C-4CCD-8A45-53C1F7B7F6AB}"/>
    <dgm:cxn modelId="{A160B7FC-E34B-41B7-A233-C0F088EF64EA}" srcId="{11064177-0B81-4821-AAB1-B2B18720060B}" destId="{997CCB0C-85F0-491E-80B3-10B651CBD1B0}" srcOrd="5" destOrd="0" parTransId="{9C2238D7-B20C-4519-A026-46D5D96596B1}" sibTransId="{CD39F711-4687-4020-BA85-2D80289FF5CE}"/>
    <dgm:cxn modelId="{147E4EBA-BAE3-4398-9174-4DDBCDF42BB3}" srcId="{11064177-0B81-4821-AAB1-B2B18720060B}" destId="{E1EFE188-8E01-4890-8CB2-342C6B5005FA}" srcOrd="3" destOrd="0" parTransId="{5C7D4622-469A-452B-9638-76706192A80C}" sibTransId="{A09A8B95-0255-4A51-9D00-0A5A59B46A31}"/>
    <dgm:cxn modelId="{903A0B8A-1DE7-48DD-9718-9C80D1102A64}" type="presOf" srcId="{A0E732E3-24CD-46E8-BB4A-7314967DB6BB}" destId="{1DAB4B1F-1ED9-4E43-8352-5CDA315654DF}" srcOrd="0" destOrd="0" presId="urn:microsoft.com/office/officeart/2005/8/layout/default#1"/>
    <dgm:cxn modelId="{35396737-E516-4330-83F7-2951ECF816ED}" type="presOf" srcId="{EA425D2E-677E-4278-AE49-27AB613AD0DF}" destId="{2B66C049-1AF6-4730-8A09-6E48349A824E}" srcOrd="0" destOrd="0" presId="urn:microsoft.com/office/officeart/2005/8/layout/default#1"/>
    <dgm:cxn modelId="{71775030-6CCC-4E6A-9E26-557DBAE0F3A9}" type="presOf" srcId="{E9B32FC4-A1B6-422C-9009-091AD1E76E27}" destId="{65723DE4-3B3E-4450-8932-6BBBB17046F2}" srcOrd="0" destOrd="0" presId="urn:microsoft.com/office/officeart/2005/8/layout/default#1"/>
    <dgm:cxn modelId="{86241504-053D-4452-A4FC-5BF67A7A247E}" type="presOf" srcId="{E1EFE188-8E01-4890-8CB2-342C6B5005FA}" destId="{4C6E39B2-7094-47A4-A9EC-83028F839795}" srcOrd="0" destOrd="0" presId="urn:microsoft.com/office/officeart/2005/8/layout/default#1"/>
    <dgm:cxn modelId="{2CC04355-0368-437C-B9FB-C5ED23918456}" srcId="{11064177-0B81-4821-AAB1-B2B18720060B}" destId="{3D5523B0-4AAA-4128-87E5-3B981A3179A3}" srcOrd="10" destOrd="0" parTransId="{63292C90-C19A-4818-8781-A3A4B464C31B}" sibTransId="{DEA9EAF6-EA15-4320-9FCD-DDC005EBBDA1}"/>
    <dgm:cxn modelId="{13703168-ABBA-4029-9158-3C502859DE8A}" srcId="{11064177-0B81-4821-AAB1-B2B18720060B}" destId="{E86F3883-8688-4AEA-B942-6FF39B371FA0}" srcOrd="2" destOrd="0" parTransId="{56A7268C-D215-480E-9E72-C07FCCD10791}" sibTransId="{CD7A9496-60A7-4F9F-B6B8-060A8FCAAA66}"/>
    <dgm:cxn modelId="{BF150A70-DB60-4178-B52B-9813967A980A}" srcId="{11064177-0B81-4821-AAB1-B2B18720060B}" destId="{EDB61A9D-6142-48E6-85CF-23BA9D46AB36}" srcOrd="0" destOrd="0" parTransId="{FA090FF1-937F-44EA-8262-BD8DD3286D32}" sibTransId="{03A12A21-BFBD-4C5E-B026-B452EDF9FF0B}"/>
    <dgm:cxn modelId="{EF38556A-E7F1-47A3-9C2A-B42B481878A3}" type="presParOf" srcId="{F965AC93-D255-401C-A83E-50B8D17A6BCE}" destId="{D797FC57-81E8-4C8C-B468-568A68B20531}" srcOrd="0" destOrd="0" presId="urn:microsoft.com/office/officeart/2005/8/layout/default#1"/>
    <dgm:cxn modelId="{41747C7B-9512-469A-8594-222BC0487D75}" type="presParOf" srcId="{F965AC93-D255-401C-A83E-50B8D17A6BCE}" destId="{6D8B0DA3-0A3B-4EEE-9482-5E5CCD150DDE}" srcOrd="1" destOrd="0" presId="urn:microsoft.com/office/officeart/2005/8/layout/default#1"/>
    <dgm:cxn modelId="{8DA688F3-9A3C-4778-B810-C66BD35F6830}" type="presParOf" srcId="{F965AC93-D255-401C-A83E-50B8D17A6BCE}" destId="{2B66C049-1AF6-4730-8A09-6E48349A824E}" srcOrd="2" destOrd="0" presId="urn:microsoft.com/office/officeart/2005/8/layout/default#1"/>
    <dgm:cxn modelId="{E1775DE8-6713-456D-B29A-D29A2E70F63A}" type="presParOf" srcId="{F965AC93-D255-401C-A83E-50B8D17A6BCE}" destId="{4971A294-81B6-4862-88B1-5225875383AA}" srcOrd="3" destOrd="0" presId="urn:microsoft.com/office/officeart/2005/8/layout/default#1"/>
    <dgm:cxn modelId="{98AA6E20-AF5A-464F-BE2A-76B42523B9B8}" type="presParOf" srcId="{F965AC93-D255-401C-A83E-50B8D17A6BCE}" destId="{21FE4E40-D8E4-435A-BBF6-21ED711048AA}" srcOrd="4" destOrd="0" presId="urn:microsoft.com/office/officeart/2005/8/layout/default#1"/>
    <dgm:cxn modelId="{E85E06F7-7072-49BE-9833-AF1A8393A83D}" type="presParOf" srcId="{F965AC93-D255-401C-A83E-50B8D17A6BCE}" destId="{F51D927E-E596-4A71-B2F5-424BA11C5B8F}" srcOrd="5" destOrd="0" presId="urn:microsoft.com/office/officeart/2005/8/layout/default#1"/>
    <dgm:cxn modelId="{C7721F6A-751A-4D15-A015-55D2F311359E}" type="presParOf" srcId="{F965AC93-D255-401C-A83E-50B8D17A6BCE}" destId="{4C6E39B2-7094-47A4-A9EC-83028F839795}" srcOrd="6" destOrd="0" presId="urn:microsoft.com/office/officeart/2005/8/layout/default#1"/>
    <dgm:cxn modelId="{73A1360B-008F-4006-9164-AF9CBAE488D1}" type="presParOf" srcId="{F965AC93-D255-401C-A83E-50B8D17A6BCE}" destId="{17AE8FEE-3119-4164-A39B-5BE106B508ED}" srcOrd="7" destOrd="0" presId="urn:microsoft.com/office/officeart/2005/8/layout/default#1"/>
    <dgm:cxn modelId="{837E7352-5344-4AFD-8C3E-81172854A1E4}" type="presParOf" srcId="{F965AC93-D255-401C-A83E-50B8D17A6BCE}" destId="{87B1ECC4-D9F9-40EE-9583-223F3EA9A2E4}" srcOrd="8" destOrd="0" presId="urn:microsoft.com/office/officeart/2005/8/layout/default#1"/>
    <dgm:cxn modelId="{275243FC-BB50-4806-9FCE-E90F552361E0}" type="presParOf" srcId="{F965AC93-D255-401C-A83E-50B8D17A6BCE}" destId="{6CFC0C3E-5317-4FD3-9730-F0AFCAAD5948}" srcOrd="9" destOrd="0" presId="urn:microsoft.com/office/officeart/2005/8/layout/default#1"/>
    <dgm:cxn modelId="{F1DBC8E0-5516-426D-A2FC-DB18B5EC0D80}" type="presParOf" srcId="{F965AC93-D255-401C-A83E-50B8D17A6BCE}" destId="{B3AC5790-EDDE-4386-8D98-0E23F304A5DB}" srcOrd="10" destOrd="0" presId="urn:microsoft.com/office/officeart/2005/8/layout/default#1"/>
    <dgm:cxn modelId="{07777132-AC94-4A63-9B41-BC97E1989F41}" type="presParOf" srcId="{F965AC93-D255-401C-A83E-50B8D17A6BCE}" destId="{E1AA52CA-6EA8-4C0D-862F-EDCB8F8F2D4B}" srcOrd="11" destOrd="0" presId="urn:microsoft.com/office/officeart/2005/8/layout/default#1"/>
    <dgm:cxn modelId="{EA1FBFE6-2D56-43D3-A8CF-CC6974D36A3C}" type="presParOf" srcId="{F965AC93-D255-401C-A83E-50B8D17A6BCE}" destId="{1DAB4B1F-1ED9-4E43-8352-5CDA315654DF}" srcOrd="12" destOrd="0" presId="urn:microsoft.com/office/officeart/2005/8/layout/default#1"/>
    <dgm:cxn modelId="{89AE53FF-C0C2-42C2-A48C-D37919B828C1}" type="presParOf" srcId="{F965AC93-D255-401C-A83E-50B8D17A6BCE}" destId="{AC4DEB7D-0120-405F-B63A-5207831B7E28}" srcOrd="13" destOrd="0" presId="urn:microsoft.com/office/officeart/2005/8/layout/default#1"/>
    <dgm:cxn modelId="{7CD4FA65-10ED-4FAC-AF73-2C51057D4460}" type="presParOf" srcId="{F965AC93-D255-401C-A83E-50B8D17A6BCE}" destId="{16CBDFB2-7DFD-459E-9AC2-C4490C1747E7}" srcOrd="14" destOrd="0" presId="urn:microsoft.com/office/officeart/2005/8/layout/default#1"/>
    <dgm:cxn modelId="{6E598205-205A-44EF-94CB-18E183E31B16}" type="presParOf" srcId="{F965AC93-D255-401C-A83E-50B8D17A6BCE}" destId="{A9C469FC-43B3-47D1-9670-67518C1B1D06}" srcOrd="15" destOrd="0" presId="urn:microsoft.com/office/officeart/2005/8/layout/default#1"/>
    <dgm:cxn modelId="{D5DAE29F-BBB6-4FCA-8262-5423A0AFFF3A}" type="presParOf" srcId="{F965AC93-D255-401C-A83E-50B8D17A6BCE}" destId="{65723DE4-3B3E-4450-8932-6BBBB17046F2}" srcOrd="16" destOrd="0" presId="urn:microsoft.com/office/officeart/2005/8/layout/default#1"/>
    <dgm:cxn modelId="{97947583-F125-4123-933F-74964933F811}" type="presParOf" srcId="{F965AC93-D255-401C-A83E-50B8D17A6BCE}" destId="{27F0AC12-D5DD-4797-8EEF-0296A1FADC8A}" srcOrd="17" destOrd="0" presId="urn:microsoft.com/office/officeart/2005/8/layout/default#1"/>
    <dgm:cxn modelId="{467CC000-E0CA-4C34-A925-59F10BD91FFD}" type="presParOf" srcId="{F965AC93-D255-401C-A83E-50B8D17A6BCE}" destId="{1586D020-905B-4D01-87AE-92FD916C6D89}" srcOrd="18" destOrd="0" presId="urn:microsoft.com/office/officeart/2005/8/layout/default#1"/>
    <dgm:cxn modelId="{0099B384-4200-4965-A0B9-16C06A64D6B7}" type="presParOf" srcId="{F965AC93-D255-401C-A83E-50B8D17A6BCE}" destId="{3C305686-DFDE-4A4F-BF40-86AD02D35EDF}" srcOrd="19" destOrd="0" presId="urn:microsoft.com/office/officeart/2005/8/layout/default#1"/>
    <dgm:cxn modelId="{ADCEB596-D4AE-44B5-A273-F7CFFFF826D7}" type="presParOf" srcId="{F965AC93-D255-401C-A83E-50B8D17A6BCE}" destId="{11DA7BDC-3DA1-4227-B0B0-DF445C7A1829}" srcOrd="20" destOrd="0" presId="urn:microsoft.com/office/officeart/2005/8/layout/default#1"/>
    <dgm:cxn modelId="{CE34EA09-C705-4C52-8331-E8F604035A2D}" type="presParOf" srcId="{F965AC93-D255-401C-A83E-50B8D17A6BCE}" destId="{89761326-9D25-4D19-8C08-7D7CC818A14B}" srcOrd="21" destOrd="0" presId="urn:microsoft.com/office/officeart/2005/8/layout/default#1"/>
    <dgm:cxn modelId="{14C8F4AD-F703-414D-8281-F19F11A7A2F4}" type="presParOf" srcId="{F965AC93-D255-401C-A83E-50B8D17A6BCE}" destId="{A6D540B4-BD9D-4485-8B97-ABFA0DC70B62}" srcOrd="22"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CDF007-CB91-43AA-8867-888CB90AE9B0}"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1BF2C412-ECDA-4337-A0C3-3628CE45DF50}">
      <dgm:prSet custT="1"/>
      <dgm:spPr>
        <a:solidFill>
          <a:schemeClr val="bg2"/>
        </a:solidFill>
      </dgm:spPr>
      <dgm:t>
        <a:bodyPr/>
        <a:lstStyle/>
        <a:p>
          <a:pPr algn="just"/>
          <a:r>
            <a:rPr lang="el-GR" sz="1600" dirty="0"/>
            <a:t>Φασματοσκοπία </a:t>
          </a:r>
          <a:r>
            <a:rPr lang="en-US" sz="1600" dirty="0"/>
            <a:t>FT-IR: </a:t>
          </a:r>
          <a:r>
            <a:rPr lang="el-GR" sz="1600" dirty="0"/>
            <a:t>παρασκευή διαλυμάτων των χρωμάτων σε </a:t>
          </a:r>
          <a:r>
            <a:rPr lang="el-GR" sz="1600" dirty="0" err="1"/>
            <a:t>τετραϋδροφουράνιο</a:t>
          </a:r>
          <a:r>
            <a:rPr lang="el-GR" sz="1600" dirty="0"/>
            <a:t> (10% </a:t>
          </a:r>
          <a:r>
            <a:rPr lang="en-US" sz="1600" dirty="0"/>
            <a:t>w</a:t>
          </a:r>
          <a:r>
            <a:rPr lang="el-GR" sz="1600" dirty="0"/>
            <a:t>/</a:t>
          </a:r>
          <a:r>
            <a:rPr lang="en-US" sz="1600" dirty="0"/>
            <a:t>w</a:t>
          </a:r>
          <a:r>
            <a:rPr lang="el-GR" sz="1600" dirty="0"/>
            <a:t>)</a:t>
          </a:r>
          <a:r>
            <a:rPr lang="en-US" sz="1600" dirty="0"/>
            <a:t>, </a:t>
          </a:r>
          <a:r>
            <a:rPr lang="el-GR" sz="1600" dirty="0"/>
            <a:t>επίστρωση </a:t>
          </a:r>
          <a:r>
            <a:rPr lang="el-GR" sz="1600" dirty="0" err="1"/>
            <a:t>υμενίων</a:t>
          </a:r>
          <a:r>
            <a:rPr lang="el-GR" sz="1600" dirty="0"/>
            <a:t> με μηχανική περιστροφή σε υποστρώματα πυριτίου. Το πάχος των </a:t>
          </a:r>
          <a:r>
            <a:rPr lang="el-GR" sz="1600" dirty="0" err="1"/>
            <a:t>υμενίων</a:t>
          </a:r>
          <a:r>
            <a:rPr lang="el-GR" sz="1600" dirty="0"/>
            <a:t> μετρήθηκε με </a:t>
          </a:r>
          <a:r>
            <a:rPr lang="el-GR" sz="1600" dirty="0" err="1"/>
            <a:t>προφιλομετρία</a:t>
          </a:r>
          <a:r>
            <a:rPr lang="el-GR" sz="1600" dirty="0"/>
            <a:t> ακίδας</a:t>
          </a:r>
          <a:r>
            <a:rPr lang="en-US" sz="1600" dirty="0"/>
            <a:t> </a:t>
          </a:r>
          <a:r>
            <a:rPr lang="el-GR" sz="1600" dirty="0"/>
            <a:t>και ήταν ~0.3 μ</a:t>
          </a:r>
          <a:r>
            <a:rPr lang="en-US" sz="1600" dirty="0"/>
            <a:t>m</a:t>
          </a:r>
          <a:r>
            <a:rPr lang="el-GR" sz="1600" dirty="0"/>
            <a:t>.</a:t>
          </a:r>
          <a:endParaRPr lang="en-US" sz="1600" dirty="0"/>
        </a:p>
      </dgm:t>
    </dgm:pt>
    <dgm:pt modelId="{DFB54EF6-DA6A-45A8-ADBD-388B664485A8}" type="parTrans" cxnId="{20B9472B-BC35-493C-9FF6-DD8101807F5F}">
      <dgm:prSet/>
      <dgm:spPr/>
      <dgm:t>
        <a:bodyPr/>
        <a:lstStyle/>
        <a:p>
          <a:endParaRPr lang="en-US"/>
        </a:p>
      </dgm:t>
    </dgm:pt>
    <dgm:pt modelId="{1A9507FE-D714-4555-A1DE-2447EFD95439}" type="sibTrans" cxnId="{20B9472B-BC35-493C-9FF6-DD8101807F5F}">
      <dgm:prSet/>
      <dgm:spPr/>
      <dgm:t>
        <a:bodyPr/>
        <a:lstStyle/>
        <a:p>
          <a:endParaRPr lang="en-US"/>
        </a:p>
      </dgm:t>
    </dgm:pt>
    <dgm:pt modelId="{70FB7054-275B-4A0A-B06C-A8FB7BE4331D}">
      <dgm:prSet custT="1"/>
      <dgm:spPr>
        <a:solidFill>
          <a:schemeClr val="bg2"/>
        </a:solidFill>
      </dgm:spPr>
      <dgm:t>
        <a:bodyPr/>
        <a:lstStyle/>
        <a:p>
          <a:pPr algn="just"/>
          <a:r>
            <a:rPr lang="en-US" sz="1600" dirty="0"/>
            <a:t>SEM</a:t>
          </a:r>
          <a:r>
            <a:rPr lang="el-GR" sz="1600" dirty="0"/>
            <a:t>/</a:t>
          </a:r>
          <a:r>
            <a:rPr lang="en-US" sz="1600" dirty="0"/>
            <a:t>EDS</a:t>
          </a:r>
          <a:r>
            <a:rPr lang="el-GR" sz="1600" dirty="0"/>
            <a:t>, </a:t>
          </a:r>
          <a:r>
            <a:rPr lang="en-US" sz="1600" dirty="0"/>
            <a:t>XRF</a:t>
          </a:r>
          <a:r>
            <a:rPr lang="el-GR" sz="1600" dirty="0"/>
            <a:t>, </a:t>
          </a:r>
          <a:r>
            <a:rPr lang="en-US" sz="1600" dirty="0"/>
            <a:t>ATR</a:t>
          </a:r>
          <a:r>
            <a:rPr lang="el-GR" sz="1600" dirty="0"/>
            <a:t>-</a:t>
          </a:r>
          <a:r>
            <a:rPr lang="en-US" sz="1600" dirty="0"/>
            <a:t>FTIR</a:t>
          </a:r>
          <a:r>
            <a:rPr lang="el-GR" sz="1600" dirty="0"/>
            <a:t> και </a:t>
          </a:r>
          <a:r>
            <a:rPr lang="en-US" sz="1600" dirty="0"/>
            <a:t>AFM: </a:t>
          </a:r>
          <a:r>
            <a:rPr lang="el-GR" sz="1600" dirty="0"/>
            <a:t>Ψεκασμός χρωμάτων σε φύλλα </a:t>
          </a:r>
          <a:r>
            <a:rPr lang="en-US" sz="1600" dirty="0"/>
            <a:t>Teflon</a:t>
          </a:r>
          <a:r>
            <a:rPr lang="el-GR" sz="1600" dirty="0"/>
            <a:t> (~ 2 </a:t>
          </a:r>
          <a:r>
            <a:rPr lang="en-US" sz="1600" dirty="0"/>
            <a:t>x</a:t>
          </a:r>
          <a:r>
            <a:rPr lang="el-GR" sz="1600" dirty="0"/>
            <a:t> 2 </a:t>
          </a:r>
          <a:r>
            <a:rPr lang="en-US" sz="1600" dirty="0"/>
            <a:t>cm</a:t>
          </a:r>
          <a:r>
            <a:rPr lang="el-GR" sz="1600" baseline="30000" dirty="0"/>
            <a:t>2</a:t>
          </a:r>
          <a:r>
            <a:rPr lang="el-GR" sz="1600" dirty="0"/>
            <a:t>, πάχους 1</a:t>
          </a:r>
          <a:r>
            <a:rPr lang="en-US" sz="1600" dirty="0"/>
            <a:t>mm</a:t>
          </a:r>
          <a:r>
            <a:rPr lang="el-GR" sz="1600" dirty="0"/>
            <a:t>) διατηρώντας σταθερή πίεση στη βαλβίδα από απόσταση ~20 </a:t>
          </a:r>
          <a:r>
            <a:rPr lang="en-US" sz="1600" dirty="0"/>
            <a:t>cm</a:t>
          </a:r>
          <a:r>
            <a:rPr lang="el-GR" sz="1600" dirty="0"/>
            <a:t> και μετά από 1-2 </a:t>
          </a:r>
          <a:r>
            <a:rPr lang="en-US" sz="1600" dirty="0"/>
            <a:t>min</a:t>
          </a:r>
          <a:r>
            <a:rPr lang="el-GR" sz="1600" dirty="0"/>
            <a:t> ανακίνησης του αερολύματος. Το πάχος ήταν περίπου 10 μ</a:t>
          </a:r>
          <a:r>
            <a:rPr lang="en-US" sz="1600" dirty="0"/>
            <a:t>m.</a:t>
          </a:r>
          <a:r>
            <a:rPr lang="el-GR" sz="1600" dirty="0"/>
            <a:t> </a:t>
          </a:r>
          <a:endParaRPr lang="en-US" sz="1600" dirty="0"/>
        </a:p>
      </dgm:t>
    </dgm:pt>
    <dgm:pt modelId="{D080A266-E5A0-4B6A-8A2E-66A5A86C9B83}" type="parTrans" cxnId="{3FEA309F-FA20-42D7-89B8-74C95CE11FE3}">
      <dgm:prSet/>
      <dgm:spPr/>
      <dgm:t>
        <a:bodyPr/>
        <a:lstStyle/>
        <a:p>
          <a:endParaRPr lang="en-US"/>
        </a:p>
      </dgm:t>
    </dgm:pt>
    <dgm:pt modelId="{CA3C7727-0C48-490A-8F0B-6C28ED6AF705}" type="sibTrans" cxnId="{3FEA309F-FA20-42D7-89B8-74C95CE11FE3}">
      <dgm:prSet/>
      <dgm:spPr/>
      <dgm:t>
        <a:bodyPr/>
        <a:lstStyle/>
        <a:p>
          <a:endParaRPr lang="en-US"/>
        </a:p>
      </dgm:t>
    </dgm:pt>
    <dgm:pt modelId="{6611EDFB-16B2-4C40-89C2-C8FBF4A9A691}">
      <dgm:prSet custT="1"/>
      <dgm:spPr>
        <a:solidFill>
          <a:schemeClr val="bg2"/>
        </a:solidFill>
      </dgm:spPr>
      <dgm:t>
        <a:bodyPr/>
        <a:lstStyle/>
        <a:p>
          <a:pPr algn="just"/>
          <a:r>
            <a:rPr lang="el-GR" sz="1600" dirty="0"/>
            <a:t>Φασματοσκοπία </a:t>
          </a:r>
          <a:r>
            <a:rPr lang="en-US" sz="1600" dirty="0"/>
            <a:t>Raman</a:t>
          </a:r>
          <a:r>
            <a:rPr lang="el-GR" sz="1600" dirty="0"/>
            <a:t>, </a:t>
          </a:r>
          <a:r>
            <a:rPr lang="en-US" sz="1600" dirty="0"/>
            <a:t>DSC</a:t>
          </a:r>
          <a:r>
            <a:rPr lang="el-GR" sz="1600" dirty="0"/>
            <a:t>, </a:t>
          </a:r>
          <a:r>
            <a:rPr lang="el-GR" sz="1600" dirty="0" err="1"/>
            <a:t>χρωματομετρία</a:t>
          </a:r>
          <a:r>
            <a:rPr lang="el-GR" sz="1600" dirty="0"/>
            <a:t>, </a:t>
          </a:r>
          <a:r>
            <a:rPr lang="el-GR" sz="1600" dirty="0" err="1"/>
            <a:t>στιλπνομετρία</a:t>
          </a:r>
          <a:r>
            <a:rPr lang="el-GR" sz="1600" dirty="0"/>
            <a:t>, </a:t>
          </a:r>
          <a:r>
            <a:rPr lang="el-GR" sz="1600" dirty="0" err="1"/>
            <a:t>μικρο-σκληρομέτρηση</a:t>
          </a:r>
          <a:r>
            <a:rPr lang="en-US" sz="1600" dirty="0"/>
            <a:t>: </a:t>
          </a:r>
          <a:r>
            <a:rPr lang="el-GR" sz="1600" dirty="0"/>
            <a:t>Ψεκασμός χρωμάτων σε </a:t>
          </a:r>
          <a:r>
            <a:rPr lang="el-GR" sz="1600" dirty="0" err="1"/>
            <a:t>αντικειμενοφόρες</a:t>
          </a:r>
          <a:r>
            <a:rPr lang="el-GR" sz="1600" dirty="0"/>
            <a:t> πλάκες (</a:t>
          </a:r>
          <a:r>
            <a:rPr lang="en-US" sz="1600" dirty="0"/>
            <a:t>glass slides</a:t>
          </a:r>
          <a:r>
            <a:rPr lang="el-GR" sz="1600" dirty="0"/>
            <a:t>). </a:t>
          </a:r>
          <a:endParaRPr lang="en-US" sz="1600" dirty="0"/>
        </a:p>
      </dgm:t>
    </dgm:pt>
    <dgm:pt modelId="{9BF0503C-1FD7-4562-8D12-5ED58596310E}" type="parTrans" cxnId="{99BFE5A9-05D5-40B1-9834-2D3430A4B9A5}">
      <dgm:prSet/>
      <dgm:spPr/>
      <dgm:t>
        <a:bodyPr/>
        <a:lstStyle/>
        <a:p>
          <a:endParaRPr lang="en-US"/>
        </a:p>
      </dgm:t>
    </dgm:pt>
    <dgm:pt modelId="{27058FE7-1BF3-447C-BC82-5BAA596D1E2B}" type="sibTrans" cxnId="{99BFE5A9-05D5-40B1-9834-2D3430A4B9A5}">
      <dgm:prSet/>
      <dgm:spPr/>
      <dgm:t>
        <a:bodyPr/>
        <a:lstStyle/>
        <a:p>
          <a:endParaRPr lang="en-US"/>
        </a:p>
      </dgm:t>
    </dgm:pt>
    <dgm:pt modelId="{854BC09A-D569-43DA-907D-933DBA05FB55}" type="pres">
      <dgm:prSet presAssocID="{58CDF007-CB91-43AA-8867-888CB90AE9B0}" presName="linear" presStyleCnt="0">
        <dgm:presLayoutVars>
          <dgm:animLvl val="lvl"/>
          <dgm:resizeHandles val="exact"/>
        </dgm:presLayoutVars>
      </dgm:prSet>
      <dgm:spPr/>
      <dgm:t>
        <a:bodyPr/>
        <a:lstStyle/>
        <a:p>
          <a:endParaRPr lang="el-GR"/>
        </a:p>
      </dgm:t>
    </dgm:pt>
    <dgm:pt modelId="{2AD2BB67-CD0A-4F47-9D59-90F9040BD01B}" type="pres">
      <dgm:prSet presAssocID="{1BF2C412-ECDA-4337-A0C3-3628CE45DF50}" presName="parentText" presStyleLbl="node1" presStyleIdx="0" presStyleCnt="3">
        <dgm:presLayoutVars>
          <dgm:chMax val="0"/>
          <dgm:bulletEnabled val="1"/>
        </dgm:presLayoutVars>
      </dgm:prSet>
      <dgm:spPr/>
      <dgm:t>
        <a:bodyPr/>
        <a:lstStyle/>
        <a:p>
          <a:endParaRPr lang="el-GR"/>
        </a:p>
      </dgm:t>
    </dgm:pt>
    <dgm:pt modelId="{8E29A20E-F278-4BF7-8203-8300C508C284}" type="pres">
      <dgm:prSet presAssocID="{1A9507FE-D714-4555-A1DE-2447EFD95439}" presName="spacer" presStyleCnt="0"/>
      <dgm:spPr/>
    </dgm:pt>
    <dgm:pt modelId="{3C2DED80-AE99-4E02-A690-BFA37BD17894}" type="pres">
      <dgm:prSet presAssocID="{70FB7054-275B-4A0A-B06C-A8FB7BE4331D}" presName="parentText" presStyleLbl="node1" presStyleIdx="1" presStyleCnt="3">
        <dgm:presLayoutVars>
          <dgm:chMax val="0"/>
          <dgm:bulletEnabled val="1"/>
        </dgm:presLayoutVars>
      </dgm:prSet>
      <dgm:spPr/>
      <dgm:t>
        <a:bodyPr/>
        <a:lstStyle/>
        <a:p>
          <a:endParaRPr lang="el-GR"/>
        </a:p>
      </dgm:t>
    </dgm:pt>
    <dgm:pt modelId="{889674E7-9652-4ED5-A828-88D6F2D1D25C}" type="pres">
      <dgm:prSet presAssocID="{CA3C7727-0C48-490A-8F0B-6C28ED6AF705}" presName="spacer" presStyleCnt="0"/>
      <dgm:spPr/>
    </dgm:pt>
    <dgm:pt modelId="{C04D20B5-33F8-4965-AEEA-89C86E83A7E9}" type="pres">
      <dgm:prSet presAssocID="{6611EDFB-16B2-4C40-89C2-C8FBF4A9A691}" presName="parentText" presStyleLbl="node1" presStyleIdx="2" presStyleCnt="3">
        <dgm:presLayoutVars>
          <dgm:chMax val="0"/>
          <dgm:bulletEnabled val="1"/>
        </dgm:presLayoutVars>
      </dgm:prSet>
      <dgm:spPr/>
      <dgm:t>
        <a:bodyPr/>
        <a:lstStyle/>
        <a:p>
          <a:endParaRPr lang="el-GR"/>
        </a:p>
      </dgm:t>
    </dgm:pt>
  </dgm:ptLst>
  <dgm:cxnLst>
    <dgm:cxn modelId="{20B9472B-BC35-493C-9FF6-DD8101807F5F}" srcId="{58CDF007-CB91-43AA-8867-888CB90AE9B0}" destId="{1BF2C412-ECDA-4337-A0C3-3628CE45DF50}" srcOrd="0" destOrd="0" parTransId="{DFB54EF6-DA6A-45A8-ADBD-388B664485A8}" sibTransId="{1A9507FE-D714-4555-A1DE-2447EFD95439}"/>
    <dgm:cxn modelId="{2C06998E-4550-44E6-8CDC-D1372FD54276}" type="presOf" srcId="{58CDF007-CB91-43AA-8867-888CB90AE9B0}" destId="{854BC09A-D569-43DA-907D-933DBA05FB55}" srcOrd="0" destOrd="0" presId="urn:microsoft.com/office/officeart/2005/8/layout/vList2"/>
    <dgm:cxn modelId="{DAA0AC94-3BC7-4D09-8952-59B3A46DB635}" type="presOf" srcId="{6611EDFB-16B2-4C40-89C2-C8FBF4A9A691}" destId="{C04D20B5-33F8-4965-AEEA-89C86E83A7E9}" srcOrd="0" destOrd="0" presId="urn:microsoft.com/office/officeart/2005/8/layout/vList2"/>
    <dgm:cxn modelId="{FE27EDD1-9D14-429F-A338-5508A7EC8B6F}" type="presOf" srcId="{70FB7054-275B-4A0A-B06C-A8FB7BE4331D}" destId="{3C2DED80-AE99-4E02-A690-BFA37BD17894}" srcOrd="0" destOrd="0" presId="urn:microsoft.com/office/officeart/2005/8/layout/vList2"/>
    <dgm:cxn modelId="{99BFE5A9-05D5-40B1-9834-2D3430A4B9A5}" srcId="{58CDF007-CB91-43AA-8867-888CB90AE9B0}" destId="{6611EDFB-16B2-4C40-89C2-C8FBF4A9A691}" srcOrd="2" destOrd="0" parTransId="{9BF0503C-1FD7-4562-8D12-5ED58596310E}" sibTransId="{27058FE7-1BF3-447C-BC82-5BAA596D1E2B}"/>
    <dgm:cxn modelId="{3FEA309F-FA20-42D7-89B8-74C95CE11FE3}" srcId="{58CDF007-CB91-43AA-8867-888CB90AE9B0}" destId="{70FB7054-275B-4A0A-B06C-A8FB7BE4331D}" srcOrd="1" destOrd="0" parTransId="{D080A266-E5A0-4B6A-8A2E-66A5A86C9B83}" sibTransId="{CA3C7727-0C48-490A-8F0B-6C28ED6AF705}"/>
    <dgm:cxn modelId="{6CE97216-8496-42D1-98C9-D63473267CE3}" type="presOf" srcId="{1BF2C412-ECDA-4337-A0C3-3628CE45DF50}" destId="{2AD2BB67-CD0A-4F47-9D59-90F9040BD01B}" srcOrd="0" destOrd="0" presId="urn:microsoft.com/office/officeart/2005/8/layout/vList2"/>
    <dgm:cxn modelId="{08BA0C95-8F76-4072-BB1A-7D0F1F39702C}" type="presParOf" srcId="{854BC09A-D569-43DA-907D-933DBA05FB55}" destId="{2AD2BB67-CD0A-4F47-9D59-90F9040BD01B}" srcOrd="0" destOrd="0" presId="urn:microsoft.com/office/officeart/2005/8/layout/vList2"/>
    <dgm:cxn modelId="{1A7FD1D3-8DF0-48CD-8D66-20C04677EC0E}" type="presParOf" srcId="{854BC09A-D569-43DA-907D-933DBA05FB55}" destId="{8E29A20E-F278-4BF7-8203-8300C508C284}" srcOrd="1" destOrd="0" presId="urn:microsoft.com/office/officeart/2005/8/layout/vList2"/>
    <dgm:cxn modelId="{036E658B-6C01-4D65-ACAF-F3D4AF49B77F}" type="presParOf" srcId="{854BC09A-D569-43DA-907D-933DBA05FB55}" destId="{3C2DED80-AE99-4E02-A690-BFA37BD17894}" srcOrd="2" destOrd="0" presId="urn:microsoft.com/office/officeart/2005/8/layout/vList2"/>
    <dgm:cxn modelId="{6D130EDC-7A7F-4E23-ABB6-284B6D5C4CF1}" type="presParOf" srcId="{854BC09A-D569-43DA-907D-933DBA05FB55}" destId="{889674E7-9652-4ED5-A828-88D6F2D1D25C}" srcOrd="3" destOrd="0" presId="urn:microsoft.com/office/officeart/2005/8/layout/vList2"/>
    <dgm:cxn modelId="{0E11290D-9660-4EAC-B7AC-8CD9A0973C00}" type="presParOf" srcId="{854BC09A-D569-43DA-907D-933DBA05FB55}" destId="{C04D20B5-33F8-4965-AEEA-89C86E83A7E9}"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F0850F-A0FA-4E93-8D80-8806A072C28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D6CA1983-2B3A-4A63-BC80-9D5ADA64849A}">
      <dgm:prSet phldrT="[Κείμενο]"/>
      <dgm:spPr>
        <a:solidFill>
          <a:schemeClr val="bg2"/>
        </a:solidFill>
      </dgm:spPr>
      <dgm:t>
        <a:bodyPr/>
        <a:lstStyle/>
        <a:p>
          <a:r>
            <a:rPr lang="el-GR" b="1" dirty="0"/>
            <a:t>Είδη υποστρωμάτων και επιχρίσματος</a:t>
          </a:r>
          <a:endParaRPr lang="en-GB" b="1" dirty="0"/>
        </a:p>
      </dgm:t>
    </dgm:pt>
    <dgm:pt modelId="{2E98E0F8-28BD-48DC-A3E4-C0A902D1BAF5}" type="parTrans" cxnId="{2E4FBE0D-0846-47C7-9E6E-14A13814D225}">
      <dgm:prSet/>
      <dgm:spPr/>
      <dgm:t>
        <a:bodyPr/>
        <a:lstStyle/>
        <a:p>
          <a:endParaRPr lang="en-GB"/>
        </a:p>
      </dgm:t>
    </dgm:pt>
    <dgm:pt modelId="{0C8D924E-01B6-4D34-86A8-52657B8F89B2}" type="sibTrans" cxnId="{2E4FBE0D-0846-47C7-9E6E-14A13814D225}">
      <dgm:prSet/>
      <dgm:spPr/>
      <dgm:t>
        <a:bodyPr/>
        <a:lstStyle/>
        <a:p>
          <a:endParaRPr lang="en-GB"/>
        </a:p>
      </dgm:t>
    </dgm:pt>
    <dgm:pt modelId="{BD07D0A5-875D-40BB-B3D6-6A033D1C7B4D}">
      <dgm:prSet phldrT="[Κείμενο]"/>
      <dgm:spPr>
        <a:solidFill>
          <a:schemeClr val="tx2"/>
        </a:solidFill>
      </dgm:spPr>
      <dgm:t>
        <a:bodyPr/>
        <a:lstStyle/>
        <a:p>
          <a:r>
            <a:rPr lang="el-GR" dirty="0"/>
            <a:t>Είδη πηκτών</a:t>
          </a:r>
          <a:endParaRPr lang="en-GB" dirty="0"/>
        </a:p>
      </dgm:t>
    </dgm:pt>
    <dgm:pt modelId="{208AD7E4-395B-4E45-9141-362787A99954}" type="parTrans" cxnId="{786D8FAA-13B0-4180-810E-46C7102B7C7E}">
      <dgm:prSet/>
      <dgm:spPr/>
      <dgm:t>
        <a:bodyPr/>
        <a:lstStyle/>
        <a:p>
          <a:endParaRPr lang="en-GB"/>
        </a:p>
      </dgm:t>
    </dgm:pt>
    <dgm:pt modelId="{1DBA4862-FFD9-401F-A1ED-159055FD07B4}" type="sibTrans" cxnId="{786D8FAA-13B0-4180-810E-46C7102B7C7E}">
      <dgm:prSet/>
      <dgm:spPr/>
      <dgm:t>
        <a:bodyPr/>
        <a:lstStyle/>
        <a:p>
          <a:endParaRPr lang="en-GB"/>
        </a:p>
      </dgm:t>
    </dgm:pt>
    <dgm:pt modelId="{2BBFBE1F-2182-4AE1-93AD-657346D7A714}">
      <dgm:prSet phldrT="[Κείμενο]"/>
      <dgm:spPr>
        <a:solidFill>
          <a:schemeClr val="tx2"/>
        </a:solidFill>
      </dgm:spPr>
      <dgm:t>
        <a:bodyPr/>
        <a:lstStyle/>
        <a:p>
          <a:r>
            <a:rPr lang="el-GR" dirty="0"/>
            <a:t>Είδη διαλυτών</a:t>
          </a:r>
          <a:endParaRPr lang="en-GB" dirty="0"/>
        </a:p>
      </dgm:t>
    </dgm:pt>
    <dgm:pt modelId="{77CD6218-23D0-4409-B97A-069A2ABE4377}" type="parTrans" cxnId="{E8404D10-2FCF-44D2-AC12-FCFFE6389ECF}">
      <dgm:prSet/>
      <dgm:spPr/>
      <dgm:t>
        <a:bodyPr/>
        <a:lstStyle/>
        <a:p>
          <a:endParaRPr lang="en-GB"/>
        </a:p>
      </dgm:t>
    </dgm:pt>
    <dgm:pt modelId="{9567C346-3157-41A2-B829-868363F7F013}" type="sibTrans" cxnId="{E8404D10-2FCF-44D2-AC12-FCFFE6389ECF}">
      <dgm:prSet/>
      <dgm:spPr/>
      <dgm:t>
        <a:bodyPr/>
        <a:lstStyle/>
        <a:p>
          <a:endParaRPr lang="en-GB"/>
        </a:p>
      </dgm:t>
    </dgm:pt>
    <dgm:pt modelId="{CB678C5D-4A34-453E-A7DF-BB4C16BA302F}" type="pres">
      <dgm:prSet presAssocID="{4AF0850F-A0FA-4E93-8D80-8806A072C281}" presName="linear" presStyleCnt="0">
        <dgm:presLayoutVars>
          <dgm:dir/>
          <dgm:animLvl val="lvl"/>
          <dgm:resizeHandles val="exact"/>
        </dgm:presLayoutVars>
      </dgm:prSet>
      <dgm:spPr/>
      <dgm:t>
        <a:bodyPr/>
        <a:lstStyle/>
        <a:p>
          <a:endParaRPr lang="el-GR"/>
        </a:p>
      </dgm:t>
    </dgm:pt>
    <dgm:pt modelId="{4B51DEE4-0A3C-4D23-82EE-72E71AED11AA}" type="pres">
      <dgm:prSet presAssocID="{D6CA1983-2B3A-4A63-BC80-9D5ADA64849A}" presName="parentLin" presStyleCnt="0"/>
      <dgm:spPr/>
    </dgm:pt>
    <dgm:pt modelId="{72634965-BF5F-40AC-B048-6C7B0DD9E68B}" type="pres">
      <dgm:prSet presAssocID="{D6CA1983-2B3A-4A63-BC80-9D5ADA64849A}" presName="parentLeftMargin" presStyleLbl="node1" presStyleIdx="0" presStyleCnt="3"/>
      <dgm:spPr/>
      <dgm:t>
        <a:bodyPr/>
        <a:lstStyle/>
        <a:p>
          <a:endParaRPr lang="el-GR"/>
        </a:p>
      </dgm:t>
    </dgm:pt>
    <dgm:pt modelId="{22ABDA0B-CA67-4B0E-877D-D81E2697F7A5}" type="pres">
      <dgm:prSet presAssocID="{D6CA1983-2B3A-4A63-BC80-9D5ADA64849A}" presName="parentText" presStyleLbl="node1" presStyleIdx="0" presStyleCnt="3">
        <dgm:presLayoutVars>
          <dgm:chMax val="0"/>
          <dgm:bulletEnabled val="1"/>
        </dgm:presLayoutVars>
      </dgm:prSet>
      <dgm:spPr/>
      <dgm:t>
        <a:bodyPr/>
        <a:lstStyle/>
        <a:p>
          <a:endParaRPr lang="el-GR"/>
        </a:p>
      </dgm:t>
    </dgm:pt>
    <dgm:pt modelId="{279E3725-D935-4CA2-A611-8C513AD481E1}" type="pres">
      <dgm:prSet presAssocID="{D6CA1983-2B3A-4A63-BC80-9D5ADA64849A}" presName="negativeSpace" presStyleCnt="0"/>
      <dgm:spPr/>
    </dgm:pt>
    <dgm:pt modelId="{57A7662E-E8E2-49BF-A4DD-F6DF22C04185}" type="pres">
      <dgm:prSet presAssocID="{D6CA1983-2B3A-4A63-BC80-9D5ADA64849A}" presName="childText" presStyleLbl="conFgAcc1" presStyleIdx="0" presStyleCnt="3">
        <dgm:presLayoutVars>
          <dgm:bulletEnabled val="1"/>
        </dgm:presLayoutVars>
      </dgm:prSet>
      <dgm:spPr>
        <a:ln>
          <a:solidFill>
            <a:schemeClr val="tx2"/>
          </a:solidFill>
        </a:ln>
      </dgm:spPr>
    </dgm:pt>
    <dgm:pt modelId="{DFEA4E55-CB4A-4419-8EEC-48FDCF7A326F}" type="pres">
      <dgm:prSet presAssocID="{0C8D924E-01B6-4D34-86A8-52657B8F89B2}" presName="spaceBetweenRectangles" presStyleCnt="0"/>
      <dgm:spPr/>
    </dgm:pt>
    <dgm:pt modelId="{EF1B39A7-AFF0-47E8-9D78-49736F492512}" type="pres">
      <dgm:prSet presAssocID="{BD07D0A5-875D-40BB-B3D6-6A033D1C7B4D}" presName="parentLin" presStyleCnt="0"/>
      <dgm:spPr/>
    </dgm:pt>
    <dgm:pt modelId="{2F0E3288-8AEE-4935-A1D0-2DFD93A38829}" type="pres">
      <dgm:prSet presAssocID="{BD07D0A5-875D-40BB-B3D6-6A033D1C7B4D}" presName="parentLeftMargin" presStyleLbl="node1" presStyleIdx="0" presStyleCnt="3"/>
      <dgm:spPr/>
      <dgm:t>
        <a:bodyPr/>
        <a:lstStyle/>
        <a:p>
          <a:endParaRPr lang="el-GR"/>
        </a:p>
      </dgm:t>
    </dgm:pt>
    <dgm:pt modelId="{4B5770A4-F532-433C-8275-299BD150E0F2}" type="pres">
      <dgm:prSet presAssocID="{BD07D0A5-875D-40BB-B3D6-6A033D1C7B4D}" presName="parentText" presStyleLbl="node1" presStyleIdx="1" presStyleCnt="3">
        <dgm:presLayoutVars>
          <dgm:chMax val="0"/>
          <dgm:bulletEnabled val="1"/>
        </dgm:presLayoutVars>
      </dgm:prSet>
      <dgm:spPr/>
      <dgm:t>
        <a:bodyPr/>
        <a:lstStyle/>
        <a:p>
          <a:endParaRPr lang="el-GR"/>
        </a:p>
      </dgm:t>
    </dgm:pt>
    <dgm:pt modelId="{F63D85DC-4520-477E-BBBF-51D68A48AF55}" type="pres">
      <dgm:prSet presAssocID="{BD07D0A5-875D-40BB-B3D6-6A033D1C7B4D}" presName="negativeSpace" presStyleCnt="0"/>
      <dgm:spPr/>
    </dgm:pt>
    <dgm:pt modelId="{C55FD27F-910F-4F21-8ED0-8CA5C55C0AE4}" type="pres">
      <dgm:prSet presAssocID="{BD07D0A5-875D-40BB-B3D6-6A033D1C7B4D}" presName="childText" presStyleLbl="conFgAcc1" presStyleIdx="1" presStyleCnt="3">
        <dgm:presLayoutVars>
          <dgm:bulletEnabled val="1"/>
        </dgm:presLayoutVars>
      </dgm:prSet>
      <dgm:spPr>
        <a:ln>
          <a:solidFill>
            <a:schemeClr val="tx2"/>
          </a:solidFill>
        </a:ln>
      </dgm:spPr>
    </dgm:pt>
    <dgm:pt modelId="{780A7692-F907-48DA-92B1-EF1DF03CE64E}" type="pres">
      <dgm:prSet presAssocID="{1DBA4862-FFD9-401F-A1ED-159055FD07B4}" presName="spaceBetweenRectangles" presStyleCnt="0"/>
      <dgm:spPr/>
    </dgm:pt>
    <dgm:pt modelId="{8D7A5AB5-FDFA-4219-B6E9-B8BC7EF607FC}" type="pres">
      <dgm:prSet presAssocID="{2BBFBE1F-2182-4AE1-93AD-657346D7A714}" presName="parentLin" presStyleCnt="0"/>
      <dgm:spPr/>
    </dgm:pt>
    <dgm:pt modelId="{02053031-118E-4D05-A7B5-94BD280F20B4}" type="pres">
      <dgm:prSet presAssocID="{2BBFBE1F-2182-4AE1-93AD-657346D7A714}" presName="parentLeftMargin" presStyleLbl="node1" presStyleIdx="1" presStyleCnt="3"/>
      <dgm:spPr/>
      <dgm:t>
        <a:bodyPr/>
        <a:lstStyle/>
        <a:p>
          <a:endParaRPr lang="el-GR"/>
        </a:p>
      </dgm:t>
    </dgm:pt>
    <dgm:pt modelId="{AB13EE55-F134-4C94-87E3-056C3AC46281}" type="pres">
      <dgm:prSet presAssocID="{2BBFBE1F-2182-4AE1-93AD-657346D7A714}" presName="parentText" presStyleLbl="node1" presStyleIdx="2" presStyleCnt="3">
        <dgm:presLayoutVars>
          <dgm:chMax val="0"/>
          <dgm:bulletEnabled val="1"/>
        </dgm:presLayoutVars>
      </dgm:prSet>
      <dgm:spPr/>
      <dgm:t>
        <a:bodyPr/>
        <a:lstStyle/>
        <a:p>
          <a:endParaRPr lang="el-GR"/>
        </a:p>
      </dgm:t>
    </dgm:pt>
    <dgm:pt modelId="{5A8B2A6C-BF9B-4743-A3DA-10D9E7529876}" type="pres">
      <dgm:prSet presAssocID="{2BBFBE1F-2182-4AE1-93AD-657346D7A714}" presName="negativeSpace" presStyleCnt="0"/>
      <dgm:spPr/>
    </dgm:pt>
    <dgm:pt modelId="{3DA78F9E-31C0-484A-9B6E-7ED9915080D8}" type="pres">
      <dgm:prSet presAssocID="{2BBFBE1F-2182-4AE1-93AD-657346D7A714}" presName="childText" presStyleLbl="conFgAcc1" presStyleIdx="2" presStyleCnt="3">
        <dgm:presLayoutVars>
          <dgm:bulletEnabled val="1"/>
        </dgm:presLayoutVars>
      </dgm:prSet>
      <dgm:spPr>
        <a:ln>
          <a:solidFill>
            <a:schemeClr val="tx2"/>
          </a:solidFill>
        </a:ln>
      </dgm:spPr>
    </dgm:pt>
  </dgm:ptLst>
  <dgm:cxnLst>
    <dgm:cxn modelId="{4CB2E4BF-C7AD-4E16-8B63-F16C8C91B580}" type="presOf" srcId="{4AF0850F-A0FA-4E93-8D80-8806A072C281}" destId="{CB678C5D-4A34-453E-A7DF-BB4C16BA302F}" srcOrd="0" destOrd="0" presId="urn:microsoft.com/office/officeart/2005/8/layout/list1"/>
    <dgm:cxn modelId="{FC7C6DC6-C1A1-4344-B723-5C013DAE0542}" type="presOf" srcId="{D6CA1983-2B3A-4A63-BC80-9D5ADA64849A}" destId="{72634965-BF5F-40AC-B048-6C7B0DD9E68B}" srcOrd="0" destOrd="0" presId="urn:microsoft.com/office/officeart/2005/8/layout/list1"/>
    <dgm:cxn modelId="{D74629E6-A9E7-49D2-A5DF-717AF05970F3}" type="presOf" srcId="{BD07D0A5-875D-40BB-B3D6-6A033D1C7B4D}" destId="{2F0E3288-8AEE-4935-A1D0-2DFD93A38829}" srcOrd="0" destOrd="0" presId="urn:microsoft.com/office/officeart/2005/8/layout/list1"/>
    <dgm:cxn modelId="{4DA9DEC7-61C2-45DA-B52A-0DFBC89590FC}" type="presOf" srcId="{2BBFBE1F-2182-4AE1-93AD-657346D7A714}" destId="{02053031-118E-4D05-A7B5-94BD280F20B4}" srcOrd="0" destOrd="0" presId="urn:microsoft.com/office/officeart/2005/8/layout/list1"/>
    <dgm:cxn modelId="{2E4FBE0D-0846-47C7-9E6E-14A13814D225}" srcId="{4AF0850F-A0FA-4E93-8D80-8806A072C281}" destId="{D6CA1983-2B3A-4A63-BC80-9D5ADA64849A}" srcOrd="0" destOrd="0" parTransId="{2E98E0F8-28BD-48DC-A3E4-C0A902D1BAF5}" sibTransId="{0C8D924E-01B6-4D34-86A8-52657B8F89B2}"/>
    <dgm:cxn modelId="{CB8CB729-0410-4736-8E7C-D7FCE87CD89C}" type="presOf" srcId="{2BBFBE1F-2182-4AE1-93AD-657346D7A714}" destId="{AB13EE55-F134-4C94-87E3-056C3AC46281}" srcOrd="1" destOrd="0" presId="urn:microsoft.com/office/officeart/2005/8/layout/list1"/>
    <dgm:cxn modelId="{95EAA6A4-0BFD-442A-AA18-B9A033EBF2CD}" type="presOf" srcId="{BD07D0A5-875D-40BB-B3D6-6A033D1C7B4D}" destId="{4B5770A4-F532-433C-8275-299BD150E0F2}" srcOrd="1" destOrd="0" presId="urn:microsoft.com/office/officeart/2005/8/layout/list1"/>
    <dgm:cxn modelId="{786D8FAA-13B0-4180-810E-46C7102B7C7E}" srcId="{4AF0850F-A0FA-4E93-8D80-8806A072C281}" destId="{BD07D0A5-875D-40BB-B3D6-6A033D1C7B4D}" srcOrd="1" destOrd="0" parTransId="{208AD7E4-395B-4E45-9141-362787A99954}" sibTransId="{1DBA4862-FFD9-401F-A1ED-159055FD07B4}"/>
    <dgm:cxn modelId="{E8404D10-2FCF-44D2-AC12-FCFFE6389ECF}" srcId="{4AF0850F-A0FA-4E93-8D80-8806A072C281}" destId="{2BBFBE1F-2182-4AE1-93AD-657346D7A714}" srcOrd="2" destOrd="0" parTransId="{77CD6218-23D0-4409-B97A-069A2ABE4377}" sibTransId="{9567C346-3157-41A2-B829-868363F7F013}"/>
    <dgm:cxn modelId="{A334008F-90B2-4C60-BAE2-9187493F5270}" type="presOf" srcId="{D6CA1983-2B3A-4A63-BC80-9D5ADA64849A}" destId="{22ABDA0B-CA67-4B0E-877D-D81E2697F7A5}" srcOrd="1" destOrd="0" presId="urn:microsoft.com/office/officeart/2005/8/layout/list1"/>
    <dgm:cxn modelId="{18F7E997-2872-4842-9A09-9052FD9DD299}" type="presParOf" srcId="{CB678C5D-4A34-453E-A7DF-BB4C16BA302F}" destId="{4B51DEE4-0A3C-4D23-82EE-72E71AED11AA}" srcOrd="0" destOrd="0" presId="urn:microsoft.com/office/officeart/2005/8/layout/list1"/>
    <dgm:cxn modelId="{20B86A55-A309-4354-AB14-9A380B70C65F}" type="presParOf" srcId="{4B51DEE4-0A3C-4D23-82EE-72E71AED11AA}" destId="{72634965-BF5F-40AC-B048-6C7B0DD9E68B}" srcOrd="0" destOrd="0" presId="urn:microsoft.com/office/officeart/2005/8/layout/list1"/>
    <dgm:cxn modelId="{A261B4DA-DFC8-43B6-AD1E-46CEAD653E12}" type="presParOf" srcId="{4B51DEE4-0A3C-4D23-82EE-72E71AED11AA}" destId="{22ABDA0B-CA67-4B0E-877D-D81E2697F7A5}" srcOrd="1" destOrd="0" presId="urn:microsoft.com/office/officeart/2005/8/layout/list1"/>
    <dgm:cxn modelId="{1651F79F-E42D-4995-9BE1-191499074E2F}" type="presParOf" srcId="{CB678C5D-4A34-453E-A7DF-BB4C16BA302F}" destId="{279E3725-D935-4CA2-A611-8C513AD481E1}" srcOrd="1" destOrd="0" presId="urn:microsoft.com/office/officeart/2005/8/layout/list1"/>
    <dgm:cxn modelId="{E1ADA7C2-D27C-40CA-A85F-167734ED648E}" type="presParOf" srcId="{CB678C5D-4A34-453E-A7DF-BB4C16BA302F}" destId="{57A7662E-E8E2-49BF-A4DD-F6DF22C04185}" srcOrd="2" destOrd="0" presId="urn:microsoft.com/office/officeart/2005/8/layout/list1"/>
    <dgm:cxn modelId="{40B25D4C-74B4-412D-AF06-33A21EDB661C}" type="presParOf" srcId="{CB678C5D-4A34-453E-A7DF-BB4C16BA302F}" destId="{DFEA4E55-CB4A-4419-8EEC-48FDCF7A326F}" srcOrd="3" destOrd="0" presId="urn:microsoft.com/office/officeart/2005/8/layout/list1"/>
    <dgm:cxn modelId="{0C06905D-9E38-4EF5-968B-1C14F6F904DB}" type="presParOf" srcId="{CB678C5D-4A34-453E-A7DF-BB4C16BA302F}" destId="{EF1B39A7-AFF0-47E8-9D78-49736F492512}" srcOrd="4" destOrd="0" presId="urn:microsoft.com/office/officeart/2005/8/layout/list1"/>
    <dgm:cxn modelId="{A2545C7C-D8FB-42D3-81A3-72A686F6432F}" type="presParOf" srcId="{EF1B39A7-AFF0-47E8-9D78-49736F492512}" destId="{2F0E3288-8AEE-4935-A1D0-2DFD93A38829}" srcOrd="0" destOrd="0" presId="urn:microsoft.com/office/officeart/2005/8/layout/list1"/>
    <dgm:cxn modelId="{EBD9BD4A-FE94-4C43-AD48-567C92AD4ADD}" type="presParOf" srcId="{EF1B39A7-AFF0-47E8-9D78-49736F492512}" destId="{4B5770A4-F532-433C-8275-299BD150E0F2}" srcOrd="1" destOrd="0" presId="urn:microsoft.com/office/officeart/2005/8/layout/list1"/>
    <dgm:cxn modelId="{47F9E4CD-26E9-431D-B7F9-282CB53D4FD4}" type="presParOf" srcId="{CB678C5D-4A34-453E-A7DF-BB4C16BA302F}" destId="{F63D85DC-4520-477E-BBBF-51D68A48AF55}" srcOrd="5" destOrd="0" presId="urn:microsoft.com/office/officeart/2005/8/layout/list1"/>
    <dgm:cxn modelId="{8EE70134-91A2-4EB4-83AD-CCE7CFE39352}" type="presParOf" srcId="{CB678C5D-4A34-453E-A7DF-BB4C16BA302F}" destId="{C55FD27F-910F-4F21-8ED0-8CA5C55C0AE4}" srcOrd="6" destOrd="0" presId="urn:microsoft.com/office/officeart/2005/8/layout/list1"/>
    <dgm:cxn modelId="{1FB16E0F-458B-4CD9-94AF-7644632A8B8D}" type="presParOf" srcId="{CB678C5D-4A34-453E-A7DF-BB4C16BA302F}" destId="{780A7692-F907-48DA-92B1-EF1DF03CE64E}" srcOrd="7" destOrd="0" presId="urn:microsoft.com/office/officeart/2005/8/layout/list1"/>
    <dgm:cxn modelId="{CD169437-B428-4991-8BEC-FB4FB2F99DBC}" type="presParOf" srcId="{CB678C5D-4A34-453E-A7DF-BB4C16BA302F}" destId="{8D7A5AB5-FDFA-4219-B6E9-B8BC7EF607FC}" srcOrd="8" destOrd="0" presId="urn:microsoft.com/office/officeart/2005/8/layout/list1"/>
    <dgm:cxn modelId="{D588037E-BB07-4DA8-968B-6DD988BC80CE}" type="presParOf" srcId="{8D7A5AB5-FDFA-4219-B6E9-B8BC7EF607FC}" destId="{02053031-118E-4D05-A7B5-94BD280F20B4}" srcOrd="0" destOrd="0" presId="urn:microsoft.com/office/officeart/2005/8/layout/list1"/>
    <dgm:cxn modelId="{57AF66DE-979A-4056-82EF-FC800B3CE1AE}" type="presParOf" srcId="{8D7A5AB5-FDFA-4219-B6E9-B8BC7EF607FC}" destId="{AB13EE55-F134-4C94-87E3-056C3AC46281}" srcOrd="1" destOrd="0" presId="urn:microsoft.com/office/officeart/2005/8/layout/list1"/>
    <dgm:cxn modelId="{B773F2E0-B2A1-4C24-B23D-DBE138A2E8E7}" type="presParOf" srcId="{CB678C5D-4A34-453E-A7DF-BB4C16BA302F}" destId="{5A8B2A6C-BF9B-4743-A3DA-10D9E7529876}" srcOrd="9" destOrd="0" presId="urn:microsoft.com/office/officeart/2005/8/layout/list1"/>
    <dgm:cxn modelId="{8815D60F-197D-46C0-8EE9-6C335BC541B7}" type="presParOf" srcId="{CB678C5D-4A34-453E-A7DF-BB4C16BA302F}" destId="{3DA78F9E-31C0-484A-9B6E-7ED9915080D8}" srcOrd="10" destOrd="0" presId="urn:microsoft.com/office/officeart/2005/8/layout/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F0850F-A0FA-4E93-8D80-8806A072C28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D6CA1983-2B3A-4A63-BC80-9D5ADA64849A}">
      <dgm:prSet phldrT="[Κείμενο]"/>
      <dgm:spPr>
        <a:solidFill>
          <a:schemeClr val="bg2"/>
        </a:solidFill>
      </dgm:spPr>
      <dgm:t>
        <a:bodyPr/>
        <a:lstStyle/>
        <a:p>
          <a:r>
            <a:rPr lang="el-GR" dirty="0"/>
            <a:t>Είδη υποστρωμάτων και επιχρίσματος</a:t>
          </a:r>
          <a:endParaRPr lang="en-GB" dirty="0"/>
        </a:p>
      </dgm:t>
    </dgm:pt>
    <dgm:pt modelId="{2E98E0F8-28BD-48DC-A3E4-C0A902D1BAF5}" type="parTrans" cxnId="{2E4FBE0D-0846-47C7-9E6E-14A13814D225}">
      <dgm:prSet/>
      <dgm:spPr/>
      <dgm:t>
        <a:bodyPr/>
        <a:lstStyle/>
        <a:p>
          <a:endParaRPr lang="en-GB"/>
        </a:p>
      </dgm:t>
    </dgm:pt>
    <dgm:pt modelId="{0C8D924E-01B6-4D34-86A8-52657B8F89B2}" type="sibTrans" cxnId="{2E4FBE0D-0846-47C7-9E6E-14A13814D225}">
      <dgm:prSet/>
      <dgm:spPr/>
      <dgm:t>
        <a:bodyPr/>
        <a:lstStyle/>
        <a:p>
          <a:endParaRPr lang="en-GB"/>
        </a:p>
      </dgm:t>
    </dgm:pt>
    <dgm:pt modelId="{BD07D0A5-875D-40BB-B3D6-6A033D1C7B4D}">
      <dgm:prSet phldrT="[Κείμενο]"/>
      <dgm:spPr>
        <a:solidFill>
          <a:schemeClr val="tx2"/>
        </a:solidFill>
      </dgm:spPr>
      <dgm:t>
        <a:bodyPr/>
        <a:lstStyle/>
        <a:p>
          <a:r>
            <a:rPr lang="el-GR" b="1" dirty="0"/>
            <a:t>Είδη πηκτών</a:t>
          </a:r>
          <a:endParaRPr lang="en-GB" b="1" dirty="0"/>
        </a:p>
      </dgm:t>
    </dgm:pt>
    <dgm:pt modelId="{208AD7E4-395B-4E45-9141-362787A99954}" type="parTrans" cxnId="{786D8FAA-13B0-4180-810E-46C7102B7C7E}">
      <dgm:prSet/>
      <dgm:spPr/>
      <dgm:t>
        <a:bodyPr/>
        <a:lstStyle/>
        <a:p>
          <a:endParaRPr lang="en-GB"/>
        </a:p>
      </dgm:t>
    </dgm:pt>
    <dgm:pt modelId="{1DBA4862-FFD9-401F-A1ED-159055FD07B4}" type="sibTrans" cxnId="{786D8FAA-13B0-4180-810E-46C7102B7C7E}">
      <dgm:prSet/>
      <dgm:spPr/>
      <dgm:t>
        <a:bodyPr/>
        <a:lstStyle/>
        <a:p>
          <a:endParaRPr lang="en-GB"/>
        </a:p>
      </dgm:t>
    </dgm:pt>
    <dgm:pt modelId="{2BBFBE1F-2182-4AE1-93AD-657346D7A714}">
      <dgm:prSet phldrT="[Κείμενο]"/>
      <dgm:spPr>
        <a:solidFill>
          <a:schemeClr val="tx2"/>
        </a:solidFill>
      </dgm:spPr>
      <dgm:t>
        <a:bodyPr/>
        <a:lstStyle/>
        <a:p>
          <a:r>
            <a:rPr lang="el-GR" dirty="0"/>
            <a:t>Είδη διαλυτών</a:t>
          </a:r>
          <a:endParaRPr lang="en-GB" dirty="0"/>
        </a:p>
      </dgm:t>
    </dgm:pt>
    <dgm:pt modelId="{77CD6218-23D0-4409-B97A-069A2ABE4377}" type="parTrans" cxnId="{E8404D10-2FCF-44D2-AC12-FCFFE6389ECF}">
      <dgm:prSet/>
      <dgm:spPr/>
      <dgm:t>
        <a:bodyPr/>
        <a:lstStyle/>
        <a:p>
          <a:endParaRPr lang="en-GB"/>
        </a:p>
      </dgm:t>
    </dgm:pt>
    <dgm:pt modelId="{9567C346-3157-41A2-B829-868363F7F013}" type="sibTrans" cxnId="{E8404D10-2FCF-44D2-AC12-FCFFE6389ECF}">
      <dgm:prSet/>
      <dgm:spPr/>
      <dgm:t>
        <a:bodyPr/>
        <a:lstStyle/>
        <a:p>
          <a:endParaRPr lang="en-GB"/>
        </a:p>
      </dgm:t>
    </dgm:pt>
    <dgm:pt modelId="{CB678C5D-4A34-453E-A7DF-BB4C16BA302F}" type="pres">
      <dgm:prSet presAssocID="{4AF0850F-A0FA-4E93-8D80-8806A072C281}" presName="linear" presStyleCnt="0">
        <dgm:presLayoutVars>
          <dgm:dir/>
          <dgm:animLvl val="lvl"/>
          <dgm:resizeHandles val="exact"/>
        </dgm:presLayoutVars>
      </dgm:prSet>
      <dgm:spPr/>
      <dgm:t>
        <a:bodyPr/>
        <a:lstStyle/>
        <a:p>
          <a:endParaRPr lang="el-GR"/>
        </a:p>
      </dgm:t>
    </dgm:pt>
    <dgm:pt modelId="{4B51DEE4-0A3C-4D23-82EE-72E71AED11AA}" type="pres">
      <dgm:prSet presAssocID="{D6CA1983-2B3A-4A63-BC80-9D5ADA64849A}" presName="parentLin" presStyleCnt="0"/>
      <dgm:spPr/>
    </dgm:pt>
    <dgm:pt modelId="{72634965-BF5F-40AC-B048-6C7B0DD9E68B}" type="pres">
      <dgm:prSet presAssocID="{D6CA1983-2B3A-4A63-BC80-9D5ADA64849A}" presName="parentLeftMargin" presStyleLbl="node1" presStyleIdx="0" presStyleCnt="3"/>
      <dgm:spPr/>
      <dgm:t>
        <a:bodyPr/>
        <a:lstStyle/>
        <a:p>
          <a:endParaRPr lang="el-GR"/>
        </a:p>
      </dgm:t>
    </dgm:pt>
    <dgm:pt modelId="{22ABDA0B-CA67-4B0E-877D-D81E2697F7A5}" type="pres">
      <dgm:prSet presAssocID="{D6CA1983-2B3A-4A63-BC80-9D5ADA64849A}" presName="parentText" presStyleLbl="node1" presStyleIdx="0" presStyleCnt="3">
        <dgm:presLayoutVars>
          <dgm:chMax val="0"/>
          <dgm:bulletEnabled val="1"/>
        </dgm:presLayoutVars>
      </dgm:prSet>
      <dgm:spPr/>
      <dgm:t>
        <a:bodyPr/>
        <a:lstStyle/>
        <a:p>
          <a:endParaRPr lang="el-GR"/>
        </a:p>
      </dgm:t>
    </dgm:pt>
    <dgm:pt modelId="{279E3725-D935-4CA2-A611-8C513AD481E1}" type="pres">
      <dgm:prSet presAssocID="{D6CA1983-2B3A-4A63-BC80-9D5ADA64849A}" presName="negativeSpace" presStyleCnt="0"/>
      <dgm:spPr/>
    </dgm:pt>
    <dgm:pt modelId="{57A7662E-E8E2-49BF-A4DD-F6DF22C04185}" type="pres">
      <dgm:prSet presAssocID="{D6CA1983-2B3A-4A63-BC80-9D5ADA64849A}" presName="childText" presStyleLbl="conFgAcc1" presStyleIdx="0" presStyleCnt="3">
        <dgm:presLayoutVars>
          <dgm:bulletEnabled val="1"/>
        </dgm:presLayoutVars>
      </dgm:prSet>
      <dgm:spPr>
        <a:ln>
          <a:solidFill>
            <a:schemeClr val="tx2"/>
          </a:solidFill>
        </a:ln>
      </dgm:spPr>
    </dgm:pt>
    <dgm:pt modelId="{DFEA4E55-CB4A-4419-8EEC-48FDCF7A326F}" type="pres">
      <dgm:prSet presAssocID="{0C8D924E-01B6-4D34-86A8-52657B8F89B2}" presName="spaceBetweenRectangles" presStyleCnt="0"/>
      <dgm:spPr/>
    </dgm:pt>
    <dgm:pt modelId="{EF1B39A7-AFF0-47E8-9D78-49736F492512}" type="pres">
      <dgm:prSet presAssocID="{BD07D0A5-875D-40BB-B3D6-6A033D1C7B4D}" presName="parentLin" presStyleCnt="0"/>
      <dgm:spPr/>
    </dgm:pt>
    <dgm:pt modelId="{2F0E3288-8AEE-4935-A1D0-2DFD93A38829}" type="pres">
      <dgm:prSet presAssocID="{BD07D0A5-875D-40BB-B3D6-6A033D1C7B4D}" presName="parentLeftMargin" presStyleLbl="node1" presStyleIdx="0" presStyleCnt="3"/>
      <dgm:spPr/>
      <dgm:t>
        <a:bodyPr/>
        <a:lstStyle/>
        <a:p>
          <a:endParaRPr lang="el-GR"/>
        </a:p>
      </dgm:t>
    </dgm:pt>
    <dgm:pt modelId="{4B5770A4-F532-433C-8275-299BD150E0F2}" type="pres">
      <dgm:prSet presAssocID="{BD07D0A5-875D-40BB-B3D6-6A033D1C7B4D}" presName="parentText" presStyleLbl="node1" presStyleIdx="1" presStyleCnt="3">
        <dgm:presLayoutVars>
          <dgm:chMax val="0"/>
          <dgm:bulletEnabled val="1"/>
        </dgm:presLayoutVars>
      </dgm:prSet>
      <dgm:spPr/>
      <dgm:t>
        <a:bodyPr/>
        <a:lstStyle/>
        <a:p>
          <a:endParaRPr lang="el-GR"/>
        </a:p>
      </dgm:t>
    </dgm:pt>
    <dgm:pt modelId="{F63D85DC-4520-477E-BBBF-51D68A48AF55}" type="pres">
      <dgm:prSet presAssocID="{BD07D0A5-875D-40BB-B3D6-6A033D1C7B4D}" presName="negativeSpace" presStyleCnt="0"/>
      <dgm:spPr/>
    </dgm:pt>
    <dgm:pt modelId="{C55FD27F-910F-4F21-8ED0-8CA5C55C0AE4}" type="pres">
      <dgm:prSet presAssocID="{BD07D0A5-875D-40BB-B3D6-6A033D1C7B4D}" presName="childText" presStyleLbl="conFgAcc1" presStyleIdx="1" presStyleCnt="3">
        <dgm:presLayoutVars>
          <dgm:bulletEnabled val="1"/>
        </dgm:presLayoutVars>
      </dgm:prSet>
      <dgm:spPr>
        <a:ln>
          <a:solidFill>
            <a:schemeClr val="tx2"/>
          </a:solidFill>
        </a:ln>
      </dgm:spPr>
    </dgm:pt>
    <dgm:pt modelId="{780A7692-F907-48DA-92B1-EF1DF03CE64E}" type="pres">
      <dgm:prSet presAssocID="{1DBA4862-FFD9-401F-A1ED-159055FD07B4}" presName="spaceBetweenRectangles" presStyleCnt="0"/>
      <dgm:spPr/>
    </dgm:pt>
    <dgm:pt modelId="{8D7A5AB5-FDFA-4219-B6E9-B8BC7EF607FC}" type="pres">
      <dgm:prSet presAssocID="{2BBFBE1F-2182-4AE1-93AD-657346D7A714}" presName="parentLin" presStyleCnt="0"/>
      <dgm:spPr/>
    </dgm:pt>
    <dgm:pt modelId="{02053031-118E-4D05-A7B5-94BD280F20B4}" type="pres">
      <dgm:prSet presAssocID="{2BBFBE1F-2182-4AE1-93AD-657346D7A714}" presName="parentLeftMargin" presStyleLbl="node1" presStyleIdx="1" presStyleCnt="3"/>
      <dgm:spPr/>
      <dgm:t>
        <a:bodyPr/>
        <a:lstStyle/>
        <a:p>
          <a:endParaRPr lang="el-GR"/>
        </a:p>
      </dgm:t>
    </dgm:pt>
    <dgm:pt modelId="{AB13EE55-F134-4C94-87E3-056C3AC46281}" type="pres">
      <dgm:prSet presAssocID="{2BBFBE1F-2182-4AE1-93AD-657346D7A714}" presName="parentText" presStyleLbl="node1" presStyleIdx="2" presStyleCnt="3">
        <dgm:presLayoutVars>
          <dgm:chMax val="0"/>
          <dgm:bulletEnabled val="1"/>
        </dgm:presLayoutVars>
      </dgm:prSet>
      <dgm:spPr/>
      <dgm:t>
        <a:bodyPr/>
        <a:lstStyle/>
        <a:p>
          <a:endParaRPr lang="el-GR"/>
        </a:p>
      </dgm:t>
    </dgm:pt>
    <dgm:pt modelId="{5A8B2A6C-BF9B-4743-A3DA-10D9E7529876}" type="pres">
      <dgm:prSet presAssocID="{2BBFBE1F-2182-4AE1-93AD-657346D7A714}" presName="negativeSpace" presStyleCnt="0"/>
      <dgm:spPr/>
    </dgm:pt>
    <dgm:pt modelId="{3DA78F9E-31C0-484A-9B6E-7ED9915080D8}" type="pres">
      <dgm:prSet presAssocID="{2BBFBE1F-2182-4AE1-93AD-657346D7A714}" presName="childText" presStyleLbl="conFgAcc1" presStyleIdx="2" presStyleCnt="3">
        <dgm:presLayoutVars>
          <dgm:bulletEnabled val="1"/>
        </dgm:presLayoutVars>
      </dgm:prSet>
      <dgm:spPr>
        <a:ln>
          <a:solidFill>
            <a:schemeClr val="tx2"/>
          </a:solidFill>
        </a:ln>
      </dgm:spPr>
    </dgm:pt>
  </dgm:ptLst>
  <dgm:cxnLst>
    <dgm:cxn modelId="{4CB2E4BF-C7AD-4E16-8B63-F16C8C91B580}" type="presOf" srcId="{4AF0850F-A0FA-4E93-8D80-8806A072C281}" destId="{CB678C5D-4A34-453E-A7DF-BB4C16BA302F}" srcOrd="0" destOrd="0" presId="urn:microsoft.com/office/officeart/2005/8/layout/list1"/>
    <dgm:cxn modelId="{FC7C6DC6-C1A1-4344-B723-5C013DAE0542}" type="presOf" srcId="{D6CA1983-2B3A-4A63-BC80-9D5ADA64849A}" destId="{72634965-BF5F-40AC-B048-6C7B0DD9E68B}" srcOrd="0" destOrd="0" presId="urn:microsoft.com/office/officeart/2005/8/layout/list1"/>
    <dgm:cxn modelId="{D74629E6-A9E7-49D2-A5DF-717AF05970F3}" type="presOf" srcId="{BD07D0A5-875D-40BB-B3D6-6A033D1C7B4D}" destId="{2F0E3288-8AEE-4935-A1D0-2DFD93A38829}" srcOrd="0" destOrd="0" presId="urn:microsoft.com/office/officeart/2005/8/layout/list1"/>
    <dgm:cxn modelId="{4DA9DEC7-61C2-45DA-B52A-0DFBC89590FC}" type="presOf" srcId="{2BBFBE1F-2182-4AE1-93AD-657346D7A714}" destId="{02053031-118E-4D05-A7B5-94BD280F20B4}" srcOrd="0" destOrd="0" presId="urn:microsoft.com/office/officeart/2005/8/layout/list1"/>
    <dgm:cxn modelId="{2E4FBE0D-0846-47C7-9E6E-14A13814D225}" srcId="{4AF0850F-A0FA-4E93-8D80-8806A072C281}" destId="{D6CA1983-2B3A-4A63-BC80-9D5ADA64849A}" srcOrd="0" destOrd="0" parTransId="{2E98E0F8-28BD-48DC-A3E4-C0A902D1BAF5}" sibTransId="{0C8D924E-01B6-4D34-86A8-52657B8F89B2}"/>
    <dgm:cxn modelId="{CB8CB729-0410-4736-8E7C-D7FCE87CD89C}" type="presOf" srcId="{2BBFBE1F-2182-4AE1-93AD-657346D7A714}" destId="{AB13EE55-F134-4C94-87E3-056C3AC46281}" srcOrd="1" destOrd="0" presId="urn:microsoft.com/office/officeart/2005/8/layout/list1"/>
    <dgm:cxn modelId="{95EAA6A4-0BFD-442A-AA18-B9A033EBF2CD}" type="presOf" srcId="{BD07D0A5-875D-40BB-B3D6-6A033D1C7B4D}" destId="{4B5770A4-F532-433C-8275-299BD150E0F2}" srcOrd="1" destOrd="0" presId="urn:microsoft.com/office/officeart/2005/8/layout/list1"/>
    <dgm:cxn modelId="{786D8FAA-13B0-4180-810E-46C7102B7C7E}" srcId="{4AF0850F-A0FA-4E93-8D80-8806A072C281}" destId="{BD07D0A5-875D-40BB-B3D6-6A033D1C7B4D}" srcOrd="1" destOrd="0" parTransId="{208AD7E4-395B-4E45-9141-362787A99954}" sibTransId="{1DBA4862-FFD9-401F-A1ED-159055FD07B4}"/>
    <dgm:cxn modelId="{E8404D10-2FCF-44D2-AC12-FCFFE6389ECF}" srcId="{4AF0850F-A0FA-4E93-8D80-8806A072C281}" destId="{2BBFBE1F-2182-4AE1-93AD-657346D7A714}" srcOrd="2" destOrd="0" parTransId="{77CD6218-23D0-4409-B97A-069A2ABE4377}" sibTransId="{9567C346-3157-41A2-B829-868363F7F013}"/>
    <dgm:cxn modelId="{A334008F-90B2-4C60-BAE2-9187493F5270}" type="presOf" srcId="{D6CA1983-2B3A-4A63-BC80-9D5ADA64849A}" destId="{22ABDA0B-CA67-4B0E-877D-D81E2697F7A5}" srcOrd="1" destOrd="0" presId="urn:microsoft.com/office/officeart/2005/8/layout/list1"/>
    <dgm:cxn modelId="{18F7E997-2872-4842-9A09-9052FD9DD299}" type="presParOf" srcId="{CB678C5D-4A34-453E-A7DF-BB4C16BA302F}" destId="{4B51DEE4-0A3C-4D23-82EE-72E71AED11AA}" srcOrd="0" destOrd="0" presId="urn:microsoft.com/office/officeart/2005/8/layout/list1"/>
    <dgm:cxn modelId="{20B86A55-A309-4354-AB14-9A380B70C65F}" type="presParOf" srcId="{4B51DEE4-0A3C-4D23-82EE-72E71AED11AA}" destId="{72634965-BF5F-40AC-B048-6C7B0DD9E68B}" srcOrd="0" destOrd="0" presId="urn:microsoft.com/office/officeart/2005/8/layout/list1"/>
    <dgm:cxn modelId="{A261B4DA-DFC8-43B6-AD1E-46CEAD653E12}" type="presParOf" srcId="{4B51DEE4-0A3C-4D23-82EE-72E71AED11AA}" destId="{22ABDA0B-CA67-4B0E-877D-D81E2697F7A5}" srcOrd="1" destOrd="0" presId="urn:microsoft.com/office/officeart/2005/8/layout/list1"/>
    <dgm:cxn modelId="{1651F79F-E42D-4995-9BE1-191499074E2F}" type="presParOf" srcId="{CB678C5D-4A34-453E-A7DF-BB4C16BA302F}" destId="{279E3725-D935-4CA2-A611-8C513AD481E1}" srcOrd="1" destOrd="0" presId="urn:microsoft.com/office/officeart/2005/8/layout/list1"/>
    <dgm:cxn modelId="{E1ADA7C2-D27C-40CA-A85F-167734ED648E}" type="presParOf" srcId="{CB678C5D-4A34-453E-A7DF-BB4C16BA302F}" destId="{57A7662E-E8E2-49BF-A4DD-F6DF22C04185}" srcOrd="2" destOrd="0" presId="urn:microsoft.com/office/officeart/2005/8/layout/list1"/>
    <dgm:cxn modelId="{40B25D4C-74B4-412D-AF06-33A21EDB661C}" type="presParOf" srcId="{CB678C5D-4A34-453E-A7DF-BB4C16BA302F}" destId="{DFEA4E55-CB4A-4419-8EEC-48FDCF7A326F}" srcOrd="3" destOrd="0" presId="urn:microsoft.com/office/officeart/2005/8/layout/list1"/>
    <dgm:cxn modelId="{0C06905D-9E38-4EF5-968B-1C14F6F904DB}" type="presParOf" srcId="{CB678C5D-4A34-453E-A7DF-BB4C16BA302F}" destId="{EF1B39A7-AFF0-47E8-9D78-49736F492512}" srcOrd="4" destOrd="0" presId="urn:microsoft.com/office/officeart/2005/8/layout/list1"/>
    <dgm:cxn modelId="{A2545C7C-D8FB-42D3-81A3-72A686F6432F}" type="presParOf" srcId="{EF1B39A7-AFF0-47E8-9D78-49736F492512}" destId="{2F0E3288-8AEE-4935-A1D0-2DFD93A38829}" srcOrd="0" destOrd="0" presId="urn:microsoft.com/office/officeart/2005/8/layout/list1"/>
    <dgm:cxn modelId="{EBD9BD4A-FE94-4C43-AD48-567C92AD4ADD}" type="presParOf" srcId="{EF1B39A7-AFF0-47E8-9D78-49736F492512}" destId="{4B5770A4-F532-433C-8275-299BD150E0F2}" srcOrd="1" destOrd="0" presId="urn:microsoft.com/office/officeart/2005/8/layout/list1"/>
    <dgm:cxn modelId="{47F9E4CD-26E9-431D-B7F9-282CB53D4FD4}" type="presParOf" srcId="{CB678C5D-4A34-453E-A7DF-BB4C16BA302F}" destId="{F63D85DC-4520-477E-BBBF-51D68A48AF55}" srcOrd="5" destOrd="0" presId="urn:microsoft.com/office/officeart/2005/8/layout/list1"/>
    <dgm:cxn modelId="{8EE70134-91A2-4EB4-83AD-CCE7CFE39352}" type="presParOf" srcId="{CB678C5D-4A34-453E-A7DF-BB4C16BA302F}" destId="{C55FD27F-910F-4F21-8ED0-8CA5C55C0AE4}" srcOrd="6" destOrd="0" presId="urn:microsoft.com/office/officeart/2005/8/layout/list1"/>
    <dgm:cxn modelId="{1FB16E0F-458B-4CD9-94AF-7644632A8B8D}" type="presParOf" srcId="{CB678C5D-4A34-453E-A7DF-BB4C16BA302F}" destId="{780A7692-F907-48DA-92B1-EF1DF03CE64E}" srcOrd="7" destOrd="0" presId="urn:microsoft.com/office/officeart/2005/8/layout/list1"/>
    <dgm:cxn modelId="{CD169437-B428-4991-8BEC-FB4FB2F99DBC}" type="presParOf" srcId="{CB678C5D-4A34-453E-A7DF-BB4C16BA302F}" destId="{8D7A5AB5-FDFA-4219-B6E9-B8BC7EF607FC}" srcOrd="8" destOrd="0" presId="urn:microsoft.com/office/officeart/2005/8/layout/list1"/>
    <dgm:cxn modelId="{D588037E-BB07-4DA8-968B-6DD988BC80CE}" type="presParOf" srcId="{8D7A5AB5-FDFA-4219-B6E9-B8BC7EF607FC}" destId="{02053031-118E-4D05-A7B5-94BD280F20B4}" srcOrd="0" destOrd="0" presId="urn:microsoft.com/office/officeart/2005/8/layout/list1"/>
    <dgm:cxn modelId="{57AF66DE-979A-4056-82EF-FC800B3CE1AE}" type="presParOf" srcId="{8D7A5AB5-FDFA-4219-B6E9-B8BC7EF607FC}" destId="{AB13EE55-F134-4C94-87E3-056C3AC46281}" srcOrd="1" destOrd="0" presId="urn:microsoft.com/office/officeart/2005/8/layout/list1"/>
    <dgm:cxn modelId="{B773F2E0-B2A1-4C24-B23D-DBE138A2E8E7}" type="presParOf" srcId="{CB678C5D-4A34-453E-A7DF-BB4C16BA302F}" destId="{5A8B2A6C-BF9B-4743-A3DA-10D9E7529876}" srcOrd="9" destOrd="0" presId="urn:microsoft.com/office/officeart/2005/8/layout/list1"/>
    <dgm:cxn modelId="{8815D60F-197D-46C0-8EE9-6C335BC541B7}" type="presParOf" srcId="{CB678C5D-4A34-453E-A7DF-BB4C16BA302F}" destId="{3DA78F9E-31C0-484A-9B6E-7ED9915080D8}"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F0850F-A0FA-4E93-8D80-8806A072C28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D6CA1983-2B3A-4A63-BC80-9D5ADA64849A}">
      <dgm:prSet phldrT="[Κείμενο]"/>
      <dgm:spPr>
        <a:solidFill>
          <a:schemeClr val="bg2"/>
        </a:solidFill>
      </dgm:spPr>
      <dgm:t>
        <a:bodyPr/>
        <a:lstStyle/>
        <a:p>
          <a:r>
            <a:rPr lang="el-GR" dirty="0"/>
            <a:t>Είδη υποστρωμάτων και επιχρίσματος</a:t>
          </a:r>
          <a:endParaRPr lang="en-GB" dirty="0"/>
        </a:p>
      </dgm:t>
    </dgm:pt>
    <dgm:pt modelId="{2E98E0F8-28BD-48DC-A3E4-C0A902D1BAF5}" type="parTrans" cxnId="{2E4FBE0D-0846-47C7-9E6E-14A13814D225}">
      <dgm:prSet/>
      <dgm:spPr/>
      <dgm:t>
        <a:bodyPr/>
        <a:lstStyle/>
        <a:p>
          <a:endParaRPr lang="en-GB"/>
        </a:p>
      </dgm:t>
    </dgm:pt>
    <dgm:pt modelId="{0C8D924E-01B6-4D34-86A8-52657B8F89B2}" type="sibTrans" cxnId="{2E4FBE0D-0846-47C7-9E6E-14A13814D225}">
      <dgm:prSet/>
      <dgm:spPr/>
      <dgm:t>
        <a:bodyPr/>
        <a:lstStyle/>
        <a:p>
          <a:endParaRPr lang="en-GB"/>
        </a:p>
      </dgm:t>
    </dgm:pt>
    <dgm:pt modelId="{BD07D0A5-875D-40BB-B3D6-6A033D1C7B4D}">
      <dgm:prSet phldrT="[Κείμενο]"/>
      <dgm:spPr>
        <a:solidFill>
          <a:schemeClr val="tx2"/>
        </a:solidFill>
      </dgm:spPr>
      <dgm:t>
        <a:bodyPr/>
        <a:lstStyle/>
        <a:p>
          <a:r>
            <a:rPr lang="el-GR" b="0" dirty="0"/>
            <a:t>Είδη πηκτών</a:t>
          </a:r>
          <a:endParaRPr lang="en-GB" b="0" dirty="0"/>
        </a:p>
      </dgm:t>
    </dgm:pt>
    <dgm:pt modelId="{208AD7E4-395B-4E45-9141-362787A99954}" type="parTrans" cxnId="{786D8FAA-13B0-4180-810E-46C7102B7C7E}">
      <dgm:prSet/>
      <dgm:spPr/>
      <dgm:t>
        <a:bodyPr/>
        <a:lstStyle/>
        <a:p>
          <a:endParaRPr lang="en-GB"/>
        </a:p>
      </dgm:t>
    </dgm:pt>
    <dgm:pt modelId="{1DBA4862-FFD9-401F-A1ED-159055FD07B4}" type="sibTrans" cxnId="{786D8FAA-13B0-4180-810E-46C7102B7C7E}">
      <dgm:prSet/>
      <dgm:spPr/>
      <dgm:t>
        <a:bodyPr/>
        <a:lstStyle/>
        <a:p>
          <a:endParaRPr lang="en-GB"/>
        </a:p>
      </dgm:t>
    </dgm:pt>
    <dgm:pt modelId="{2BBFBE1F-2182-4AE1-93AD-657346D7A714}">
      <dgm:prSet phldrT="[Κείμενο]"/>
      <dgm:spPr>
        <a:solidFill>
          <a:schemeClr val="tx2"/>
        </a:solidFill>
      </dgm:spPr>
      <dgm:t>
        <a:bodyPr/>
        <a:lstStyle/>
        <a:p>
          <a:r>
            <a:rPr lang="el-GR" b="1" dirty="0"/>
            <a:t>Είδη διαλυτών</a:t>
          </a:r>
          <a:endParaRPr lang="en-GB" b="1" dirty="0"/>
        </a:p>
      </dgm:t>
    </dgm:pt>
    <dgm:pt modelId="{77CD6218-23D0-4409-B97A-069A2ABE4377}" type="parTrans" cxnId="{E8404D10-2FCF-44D2-AC12-FCFFE6389ECF}">
      <dgm:prSet/>
      <dgm:spPr/>
      <dgm:t>
        <a:bodyPr/>
        <a:lstStyle/>
        <a:p>
          <a:endParaRPr lang="en-GB"/>
        </a:p>
      </dgm:t>
    </dgm:pt>
    <dgm:pt modelId="{9567C346-3157-41A2-B829-868363F7F013}" type="sibTrans" cxnId="{E8404D10-2FCF-44D2-AC12-FCFFE6389ECF}">
      <dgm:prSet/>
      <dgm:spPr/>
      <dgm:t>
        <a:bodyPr/>
        <a:lstStyle/>
        <a:p>
          <a:endParaRPr lang="en-GB"/>
        </a:p>
      </dgm:t>
    </dgm:pt>
    <dgm:pt modelId="{CB678C5D-4A34-453E-A7DF-BB4C16BA302F}" type="pres">
      <dgm:prSet presAssocID="{4AF0850F-A0FA-4E93-8D80-8806A072C281}" presName="linear" presStyleCnt="0">
        <dgm:presLayoutVars>
          <dgm:dir/>
          <dgm:animLvl val="lvl"/>
          <dgm:resizeHandles val="exact"/>
        </dgm:presLayoutVars>
      </dgm:prSet>
      <dgm:spPr/>
      <dgm:t>
        <a:bodyPr/>
        <a:lstStyle/>
        <a:p>
          <a:endParaRPr lang="el-GR"/>
        </a:p>
      </dgm:t>
    </dgm:pt>
    <dgm:pt modelId="{4B51DEE4-0A3C-4D23-82EE-72E71AED11AA}" type="pres">
      <dgm:prSet presAssocID="{D6CA1983-2B3A-4A63-BC80-9D5ADA64849A}" presName="parentLin" presStyleCnt="0"/>
      <dgm:spPr/>
    </dgm:pt>
    <dgm:pt modelId="{72634965-BF5F-40AC-B048-6C7B0DD9E68B}" type="pres">
      <dgm:prSet presAssocID="{D6CA1983-2B3A-4A63-BC80-9D5ADA64849A}" presName="parentLeftMargin" presStyleLbl="node1" presStyleIdx="0" presStyleCnt="3"/>
      <dgm:spPr/>
      <dgm:t>
        <a:bodyPr/>
        <a:lstStyle/>
        <a:p>
          <a:endParaRPr lang="el-GR"/>
        </a:p>
      </dgm:t>
    </dgm:pt>
    <dgm:pt modelId="{22ABDA0B-CA67-4B0E-877D-D81E2697F7A5}" type="pres">
      <dgm:prSet presAssocID="{D6CA1983-2B3A-4A63-BC80-9D5ADA64849A}" presName="parentText" presStyleLbl="node1" presStyleIdx="0" presStyleCnt="3">
        <dgm:presLayoutVars>
          <dgm:chMax val="0"/>
          <dgm:bulletEnabled val="1"/>
        </dgm:presLayoutVars>
      </dgm:prSet>
      <dgm:spPr/>
      <dgm:t>
        <a:bodyPr/>
        <a:lstStyle/>
        <a:p>
          <a:endParaRPr lang="el-GR"/>
        </a:p>
      </dgm:t>
    </dgm:pt>
    <dgm:pt modelId="{279E3725-D935-4CA2-A611-8C513AD481E1}" type="pres">
      <dgm:prSet presAssocID="{D6CA1983-2B3A-4A63-BC80-9D5ADA64849A}" presName="negativeSpace" presStyleCnt="0"/>
      <dgm:spPr/>
    </dgm:pt>
    <dgm:pt modelId="{57A7662E-E8E2-49BF-A4DD-F6DF22C04185}" type="pres">
      <dgm:prSet presAssocID="{D6CA1983-2B3A-4A63-BC80-9D5ADA64849A}" presName="childText" presStyleLbl="conFgAcc1" presStyleIdx="0" presStyleCnt="3">
        <dgm:presLayoutVars>
          <dgm:bulletEnabled val="1"/>
        </dgm:presLayoutVars>
      </dgm:prSet>
      <dgm:spPr>
        <a:ln>
          <a:solidFill>
            <a:schemeClr val="tx2"/>
          </a:solidFill>
        </a:ln>
      </dgm:spPr>
    </dgm:pt>
    <dgm:pt modelId="{DFEA4E55-CB4A-4419-8EEC-48FDCF7A326F}" type="pres">
      <dgm:prSet presAssocID="{0C8D924E-01B6-4D34-86A8-52657B8F89B2}" presName="spaceBetweenRectangles" presStyleCnt="0"/>
      <dgm:spPr/>
    </dgm:pt>
    <dgm:pt modelId="{EF1B39A7-AFF0-47E8-9D78-49736F492512}" type="pres">
      <dgm:prSet presAssocID="{BD07D0A5-875D-40BB-B3D6-6A033D1C7B4D}" presName="parentLin" presStyleCnt="0"/>
      <dgm:spPr/>
    </dgm:pt>
    <dgm:pt modelId="{2F0E3288-8AEE-4935-A1D0-2DFD93A38829}" type="pres">
      <dgm:prSet presAssocID="{BD07D0A5-875D-40BB-B3D6-6A033D1C7B4D}" presName="parentLeftMargin" presStyleLbl="node1" presStyleIdx="0" presStyleCnt="3"/>
      <dgm:spPr/>
      <dgm:t>
        <a:bodyPr/>
        <a:lstStyle/>
        <a:p>
          <a:endParaRPr lang="el-GR"/>
        </a:p>
      </dgm:t>
    </dgm:pt>
    <dgm:pt modelId="{4B5770A4-F532-433C-8275-299BD150E0F2}" type="pres">
      <dgm:prSet presAssocID="{BD07D0A5-875D-40BB-B3D6-6A033D1C7B4D}" presName="parentText" presStyleLbl="node1" presStyleIdx="1" presStyleCnt="3">
        <dgm:presLayoutVars>
          <dgm:chMax val="0"/>
          <dgm:bulletEnabled val="1"/>
        </dgm:presLayoutVars>
      </dgm:prSet>
      <dgm:spPr/>
      <dgm:t>
        <a:bodyPr/>
        <a:lstStyle/>
        <a:p>
          <a:endParaRPr lang="el-GR"/>
        </a:p>
      </dgm:t>
    </dgm:pt>
    <dgm:pt modelId="{F63D85DC-4520-477E-BBBF-51D68A48AF55}" type="pres">
      <dgm:prSet presAssocID="{BD07D0A5-875D-40BB-B3D6-6A033D1C7B4D}" presName="negativeSpace" presStyleCnt="0"/>
      <dgm:spPr/>
    </dgm:pt>
    <dgm:pt modelId="{C55FD27F-910F-4F21-8ED0-8CA5C55C0AE4}" type="pres">
      <dgm:prSet presAssocID="{BD07D0A5-875D-40BB-B3D6-6A033D1C7B4D}" presName="childText" presStyleLbl="conFgAcc1" presStyleIdx="1" presStyleCnt="3">
        <dgm:presLayoutVars>
          <dgm:bulletEnabled val="1"/>
        </dgm:presLayoutVars>
      </dgm:prSet>
      <dgm:spPr>
        <a:ln>
          <a:solidFill>
            <a:schemeClr val="tx2"/>
          </a:solidFill>
        </a:ln>
      </dgm:spPr>
    </dgm:pt>
    <dgm:pt modelId="{780A7692-F907-48DA-92B1-EF1DF03CE64E}" type="pres">
      <dgm:prSet presAssocID="{1DBA4862-FFD9-401F-A1ED-159055FD07B4}" presName="spaceBetweenRectangles" presStyleCnt="0"/>
      <dgm:spPr/>
    </dgm:pt>
    <dgm:pt modelId="{8D7A5AB5-FDFA-4219-B6E9-B8BC7EF607FC}" type="pres">
      <dgm:prSet presAssocID="{2BBFBE1F-2182-4AE1-93AD-657346D7A714}" presName="parentLin" presStyleCnt="0"/>
      <dgm:spPr/>
    </dgm:pt>
    <dgm:pt modelId="{02053031-118E-4D05-A7B5-94BD280F20B4}" type="pres">
      <dgm:prSet presAssocID="{2BBFBE1F-2182-4AE1-93AD-657346D7A714}" presName="parentLeftMargin" presStyleLbl="node1" presStyleIdx="1" presStyleCnt="3"/>
      <dgm:spPr/>
      <dgm:t>
        <a:bodyPr/>
        <a:lstStyle/>
        <a:p>
          <a:endParaRPr lang="el-GR"/>
        </a:p>
      </dgm:t>
    </dgm:pt>
    <dgm:pt modelId="{AB13EE55-F134-4C94-87E3-056C3AC46281}" type="pres">
      <dgm:prSet presAssocID="{2BBFBE1F-2182-4AE1-93AD-657346D7A714}" presName="parentText" presStyleLbl="node1" presStyleIdx="2" presStyleCnt="3">
        <dgm:presLayoutVars>
          <dgm:chMax val="0"/>
          <dgm:bulletEnabled val="1"/>
        </dgm:presLayoutVars>
      </dgm:prSet>
      <dgm:spPr/>
      <dgm:t>
        <a:bodyPr/>
        <a:lstStyle/>
        <a:p>
          <a:endParaRPr lang="el-GR"/>
        </a:p>
      </dgm:t>
    </dgm:pt>
    <dgm:pt modelId="{5A8B2A6C-BF9B-4743-A3DA-10D9E7529876}" type="pres">
      <dgm:prSet presAssocID="{2BBFBE1F-2182-4AE1-93AD-657346D7A714}" presName="negativeSpace" presStyleCnt="0"/>
      <dgm:spPr/>
    </dgm:pt>
    <dgm:pt modelId="{3DA78F9E-31C0-484A-9B6E-7ED9915080D8}" type="pres">
      <dgm:prSet presAssocID="{2BBFBE1F-2182-4AE1-93AD-657346D7A714}" presName="childText" presStyleLbl="conFgAcc1" presStyleIdx="2" presStyleCnt="3">
        <dgm:presLayoutVars>
          <dgm:bulletEnabled val="1"/>
        </dgm:presLayoutVars>
      </dgm:prSet>
      <dgm:spPr>
        <a:ln>
          <a:solidFill>
            <a:schemeClr val="tx2"/>
          </a:solidFill>
        </a:ln>
      </dgm:spPr>
    </dgm:pt>
  </dgm:ptLst>
  <dgm:cxnLst>
    <dgm:cxn modelId="{4CB2E4BF-C7AD-4E16-8B63-F16C8C91B580}" type="presOf" srcId="{4AF0850F-A0FA-4E93-8D80-8806A072C281}" destId="{CB678C5D-4A34-453E-A7DF-BB4C16BA302F}" srcOrd="0" destOrd="0" presId="urn:microsoft.com/office/officeart/2005/8/layout/list1"/>
    <dgm:cxn modelId="{FC7C6DC6-C1A1-4344-B723-5C013DAE0542}" type="presOf" srcId="{D6CA1983-2B3A-4A63-BC80-9D5ADA64849A}" destId="{72634965-BF5F-40AC-B048-6C7B0DD9E68B}" srcOrd="0" destOrd="0" presId="urn:microsoft.com/office/officeart/2005/8/layout/list1"/>
    <dgm:cxn modelId="{D74629E6-A9E7-49D2-A5DF-717AF05970F3}" type="presOf" srcId="{BD07D0A5-875D-40BB-B3D6-6A033D1C7B4D}" destId="{2F0E3288-8AEE-4935-A1D0-2DFD93A38829}" srcOrd="0" destOrd="0" presId="urn:microsoft.com/office/officeart/2005/8/layout/list1"/>
    <dgm:cxn modelId="{4DA9DEC7-61C2-45DA-B52A-0DFBC89590FC}" type="presOf" srcId="{2BBFBE1F-2182-4AE1-93AD-657346D7A714}" destId="{02053031-118E-4D05-A7B5-94BD280F20B4}" srcOrd="0" destOrd="0" presId="urn:microsoft.com/office/officeart/2005/8/layout/list1"/>
    <dgm:cxn modelId="{2E4FBE0D-0846-47C7-9E6E-14A13814D225}" srcId="{4AF0850F-A0FA-4E93-8D80-8806A072C281}" destId="{D6CA1983-2B3A-4A63-BC80-9D5ADA64849A}" srcOrd="0" destOrd="0" parTransId="{2E98E0F8-28BD-48DC-A3E4-C0A902D1BAF5}" sibTransId="{0C8D924E-01B6-4D34-86A8-52657B8F89B2}"/>
    <dgm:cxn modelId="{CB8CB729-0410-4736-8E7C-D7FCE87CD89C}" type="presOf" srcId="{2BBFBE1F-2182-4AE1-93AD-657346D7A714}" destId="{AB13EE55-F134-4C94-87E3-056C3AC46281}" srcOrd="1" destOrd="0" presId="urn:microsoft.com/office/officeart/2005/8/layout/list1"/>
    <dgm:cxn modelId="{95EAA6A4-0BFD-442A-AA18-B9A033EBF2CD}" type="presOf" srcId="{BD07D0A5-875D-40BB-B3D6-6A033D1C7B4D}" destId="{4B5770A4-F532-433C-8275-299BD150E0F2}" srcOrd="1" destOrd="0" presId="urn:microsoft.com/office/officeart/2005/8/layout/list1"/>
    <dgm:cxn modelId="{786D8FAA-13B0-4180-810E-46C7102B7C7E}" srcId="{4AF0850F-A0FA-4E93-8D80-8806A072C281}" destId="{BD07D0A5-875D-40BB-B3D6-6A033D1C7B4D}" srcOrd="1" destOrd="0" parTransId="{208AD7E4-395B-4E45-9141-362787A99954}" sibTransId="{1DBA4862-FFD9-401F-A1ED-159055FD07B4}"/>
    <dgm:cxn modelId="{E8404D10-2FCF-44D2-AC12-FCFFE6389ECF}" srcId="{4AF0850F-A0FA-4E93-8D80-8806A072C281}" destId="{2BBFBE1F-2182-4AE1-93AD-657346D7A714}" srcOrd="2" destOrd="0" parTransId="{77CD6218-23D0-4409-B97A-069A2ABE4377}" sibTransId="{9567C346-3157-41A2-B829-868363F7F013}"/>
    <dgm:cxn modelId="{A334008F-90B2-4C60-BAE2-9187493F5270}" type="presOf" srcId="{D6CA1983-2B3A-4A63-BC80-9D5ADA64849A}" destId="{22ABDA0B-CA67-4B0E-877D-D81E2697F7A5}" srcOrd="1" destOrd="0" presId="urn:microsoft.com/office/officeart/2005/8/layout/list1"/>
    <dgm:cxn modelId="{18F7E997-2872-4842-9A09-9052FD9DD299}" type="presParOf" srcId="{CB678C5D-4A34-453E-A7DF-BB4C16BA302F}" destId="{4B51DEE4-0A3C-4D23-82EE-72E71AED11AA}" srcOrd="0" destOrd="0" presId="urn:microsoft.com/office/officeart/2005/8/layout/list1"/>
    <dgm:cxn modelId="{20B86A55-A309-4354-AB14-9A380B70C65F}" type="presParOf" srcId="{4B51DEE4-0A3C-4D23-82EE-72E71AED11AA}" destId="{72634965-BF5F-40AC-B048-6C7B0DD9E68B}" srcOrd="0" destOrd="0" presId="urn:microsoft.com/office/officeart/2005/8/layout/list1"/>
    <dgm:cxn modelId="{A261B4DA-DFC8-43B6-AD1E-46CEAD653E12}" type="presParOf" srcId="{4B51DEE4-0A3C-4D23-82EE-72E71AED11AA}" destId="{22ABDA0B-CA67-4B0E-877D-D81E2697F7A5}" srcOrd="1" destOrd="0" presId="urn:microsoft.com/office/officeart/2005/8/layout/list1"/>
    <dgm:cxn modelId="{1651F79F-E42D-4995-9BE1-191499074E2F}" type="presParOf" srcId="{CB678C5D-4A34-453E-A7DF-BB4C16BA302F}" destId="{279E3725-D935-4CA2-A611-8C513AD481E1}" srcOrd="1" destOrd="0" presId="urn:microsoft.com/office/officeart/2005/8/layout/list1"/>
    <dgm:cxn modelId="{E1ADA7C2-D27C-40CA-A85F-167734ED648E}" type="presParOf" srcId="{CB678C5D-4A34-453E-A7DF-BB4C16BA302F}" destId="{57A7662E-E8E2-49BF-A4DD-F6DF22C04185}" srcOrd="2" destOrd="0" presId="urn:microsoft.com/office/officeart/2005/8/layout/list1"/>
    <dgm:cxn modelId="{40B25D4C-74B4-412D-AF06-33A21EDB661C}" type="presParOf" srcId="{CB678C5D-4A34-453E-A7DF-BB4C16BA302F}" destId="{DFEA4E55-CB4A-4419-8EEC-48FDCF7A326F}" srcOrd="3" destOrd="0" presId="urn:microsoft.com/office/officeart/2005/8/layout/list1"/>
    <dgm:cxn modelId="{0C06905D-9E38-4EF5-968B-1C14F6F904DB}" type="presParOf" srcId="{CB678C5D-4A34-453E-A7DF-BB4C16BA302F}" destId="{EF1B39A7-AFF0-47E8-9D78-49736F492512}" srcOrd="4" destOrd="0" presId="urn:microsoft.com/office/officeart/2005/8/layout/list1"/>
    <dgm:cxn modelId="{A2545C7C-D8FB-42D3-81A3-72A686F6432F}" type="presParOf" srcId="{EF1B39A7-AFF0-47E8-9D78-49736F492512}" destId="{2F0E3288-8AEE-4935-A1D0-2DFD93A38829}" srcOrd="0" destOrd="0" presId="urn:microsoft.com/office/officeart/2005/8/layout/list1"/>
    <dgm:cxn modelId="{EBD9BD4A-FE94-4C43-AD48-567C92AD4ADD}" type="presParOf" srcId="{EF1B39A7-AFF0-47E8-9D78-49736F492512}" destId="{4B5770A4-F532-433C-8275-299BD150E0F2}" srcOrd="1" destOrd="0" presId="urn:microsoft.com/office/officeart/2005/8/layout/list1"/>
    <dgm:cxn modelId="{47F9E4CD-26E9-431D-B7F9-282CB53D4FD4}" type="presParOf" srcId="{CB678C5D-4A34-453E-A7DF-BB4C16BA302F}" destId="{F63D85DC-4520-477E-BBBF-51D68A48AF55}" srcOrd="5" destOrd="0" presId="urn:microsoft.com/office/officeart/2005/8/layout/list1"/>
    <dgm:cxn modelId="{8EE70134-91A2-4EB4-83AD-CCE7CFE39352}" type="presParOf" srcId="{CB678C5D-4A34-453E-A7DF-BB4C16BA302F}" destId="{C55FD27F-910F-4F21-8ED0-8CA5C55C0AE4}" srcOrd="6" destOrd="0" presId="urn:microsoft.com/office/officeart/2005/8/layout/list1"/>
    <dgm:cxn modelId="{1FB16E0F-458B-4CD9-94AF-7644632A8B8D}" type="presParOf" srcId="{CB678C5D-4A34-453E-A7DF-BB4C16BA302F}" destId="{780A7692-F907-48DA-92B1-EF1DF03CE64E}" srcOrd="7" destOrd="0" presId="urn:microsoft.com/office/officeart/2005/8/layout/list1"/>
    <dgm:cxn modelId="{CD169437-B428-4991-8BEC-FB4FB2F99DBC}" type="presParOf" srcId="{CB678C5D-4A34-453E-A7DF-BB4C16BA302F}" destId="{8D7A5AB5-FDFA-4219-B6E9-B8BC7EF607FC}" srcOrd="8" destOrd="0" presId="urn:microsoft.com/office/officeart/2005/8/layout/list1"/>
    <dgm:cxn modelId="{D588037E-BB07-4DA8-968B-6DD988BC80CE}" type="presParOf" srcId="{8D7A5AB5-FDFA-4219-B6E9-B8BC7EF607FC}" destId="{02053031-118E-4D05-A7B5-94BD280F20B4}" srcOrd="0" destOrd="0" presId="urn:microsoft.com/office/officeart/2005/8/layout/list1"/>
    <dgm:cxn modelId="{57AF66DE-979A-4056-82EF-FC800B3CE1AE}" type="presParOf" srcId="{8D7A5AB5-FDFA-4219-B6E9-B8BC7EF607FC}" destId="{AB13EE55-F134-4C94-87E3-056C3AC46281}" srcOrd="1" destOrd="0" presId="urn:microsoft.com/office/officeart/2005/8/layout/list1"/>
    <dgm:cxn modelId="{B773F2E0-B2A1-4C24-B23D-DBE138A2E8E7}" type="presParOf" srcId="{CB678C5D-4A34-453E-A7DF-BB4C16BA302F}" destId="{5A8B2A6C-BF9B-4743-A3DA-10D9E7529876}" srcOrd="9" destOrd="0" presId="urn:microsoft.com/office/officeart/2005/8/layout/list1"/>
    <dgm:cxn modelId="{8815D60F-197D-46C0-8EE9-6C335BC541B7}" type="presParOf" srcId="{CB678C5D-4A34-453E-A7DF-BB4C16BA302F}" destId="{3DA78F9E-31C0-484A-9B6E-7ED9915080D8}"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797FC57-81E8-4C8C-B468-568A68B20531}">
      <dsp:nvSpPr>
        <dsp:cNvPr id="0" name=""/>
        <dsp:cNvSpPr/>
      </dsp:nvSpPr>
      <dsp:spPr>
        <a:xfrm>
          <a:off x="4425006" y="167048"/>
          <a:ext cx="1989087" cy="1193452"/>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b="1" kern="1200" dirty="0" err="1"/>
            <a:t>Μικρ</a:t>
          </a:r>
          <a:r>
            <a:rPr lang="en-US" sz="1400" b="1" kern="1200" dirty="0"/>
            <a:t>o</a:t>
          </a:r>
          <a:r>
            <a:rPr lang="el-GR" sz="1400" b="1" kern="1200" dirty="0"/>
            <a:t>-</a:t>
          </a:r>
          <a:r>
            <a:rPr lang="el-GR" sz="1400" b="1" kern="1200" dirty="0" err="1"/>
            <a:t>σκληρομέτρηση</a:t>
          </a:r>
          <a:r>
            <a:rPr lang="el-GR" sz="1400" b="1" kern="1200" dirty="0"/>
            <a:t> (μέτρηση σκληρότητας </a:t>
          </a:r>
          <a:r>
            <a:rPr lang="el-GR" sz="1400" b="1" kern="1200" dirty="0" err="1"/>
            <a:t>υμενίων</a:t>
          </a:r>
          <a:r>
            <a:rPr lang="el-GR" sz="1400" b="1" kern="1200" dirty="0"/>
            <a:t>)</a:t>
          </a:r>
        </a:p>
      </dsp:txBody>
      <dsp:txXfrm>
        <a:off x="4425006" y="167048"/>
        <a:ext cx="1989087" cy="1193452"/>
      </dsp:txXfrm>
    </dsp:sp>
    <dsp:sp modelId="{2B66C049-1AF6-4730-8A09-6E48349A824E}">
      <dsp:nvSpPr>
        <dsp:cNvPr id="0" name=""/>
        <dsp:cNvSpPr/>
      </dsp:nvSpPr>
      <dsp:spPr>
        <a:xfrm>
          <a:off x="2286100" y="1542335"/>
          <a:ext cx="1989087" cy="1193452"/>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b="1" kern="1200" dirty="0"/>
            <a:t>Διαφορική Θερμιδομετρία Σάρωσης, DSC (προσδιορισμός θερμοκρασίας υαλώδους μετάπτωσης, </a:t>
          </a:r>
          <a:r>
            <a:rPr lang="el-GR" sz="1400" b="1" kern="1200" dirty="0" err="1"/>
            <a:t>Tg</a:t>
          </a:r>
          <a:r>
            <a:rPr lang="el-GR" sz="1400" b="1" kern="1200" dirty="0"/>
            <a:t>, κ.ά.).</a:t>
          </a:r>
        </a:p>
      </dsp:txBody>
      <dsp:txXfrm>
        <a:off x="2286100" y="1542335"/>
        <a:ext cx="1989087" cy="1193452"/>
      </dsp:txXfrm>
    </dsp:sp>
    <dsp:sp modelId="{21FE4E40-D8E4-435A-BBF6-21ED711048AA}">
      <dsp:nvSpPr>
        <dsp:cNvPr id="0" name=""/>
        <dsp:cNvSpPr/>
      </dsp:nvSpPr>
      <dsp:spPr>
        <a:xfrm>
          <a:off x="62638" y="3769903"/>
          <a:ext cx="1989087" cy="1193452"/>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b="1" kern="1200" dirty="0"/>
            <a:t>Φασματοσκοπία Φθορισμού Ακτινών Χ, XRF (προσδιορισμός ανόργανων συστατικών)</a:t>
          </a:r>
        </a:p>
      </dsp:txBody>
      <dsp:txXfrm>
        <a:off x="62638" y="3769903"/>
        <a:ext cx="1989087" cy="1193452"/>
      </dsp:txXfrm>
    </dsp:sp>
    <dsp:sp modelId="{4C6E39B2-7094-47A4-A9EC-83028F839795}">
      <dsp:nvSpPr>
        <dsp:cNvPr id="0" name=""/>
        <dsp:cNvSpPr/>
      </dsp:nvSpPr>
      <dsp:spPr>
        <a:xfrm>
          <a:off x="2309949" y="167048"/>
          <a:ext cx="1989087" cy="1193452"/>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b="1" kern="1200" dirty="0" err="1"/>
            <a:t>Προφιλομετρία</a:t>
          </a:r>
          <a:r>
            <a:rPr lang="el-GR" sz="1400" b="1" kern="1200" dirty="0"/>
            <a:t> ακίδας (μέτρηση πάχους </a:t>
          </a:r>
          <a:r>
            <a:rPr lang="el-GR" sz="1400" b="1" kern="1200" dirty="0" err="1"/>
            <a:t>υμενίων</a:t>
          </a:r>
          <a:r>
            <a:rPr lang="el-GR" sz="1400" b="1" kern="1200" dirty="0"/>
            <a:t>)</a:t>
          </a:r>
        </a:p>
      </dsp:txBody>
      <dsp:txXfrm>
        <a:off x="2309949" y="167048"/>
        <a:ext cx="1989087" cy="1193452"/>
      </dsp:txXfrm>
    </dsp:sp>
    <dsp:sp modelId="{87B1ECC4-D9F9-40EE-9583-223F3EA9A2E4}">
      <dsp:nvSpPr>
        <dsp:cNvPr id="0" name=""/>
        <dsp:cNvSpPr/>
      </dsp:nvSpPr>
      <dsp:spPr>
        <a:xfrm>
          <a:off x="4491133" y="1549349"/>
          <a:ext cx="2192253" cy="1781311"/>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b="1" kern="1200" dirty="0"/>
            <a:t>Ηλεκτρονική Μικροσκοπία Σάρωσης </a:t>
          </a:r>
          <a:r>
            <a:rPr lang="en-US" sz="1400" b="1" kern="1200" dirty="0"/>
            <a:t>/ </a:t>
          </a:r>
          <a:r>
            <a:rPr lang="el-GR" sz="1400" b="1" kern="1200" dirty="0"/>
            <a:t>Φασματοσκοπία Ενεργειακής Διασποράς Ακτινών Χ, SEM/EDS (μελέτη μορφολογίας  και στοιχειακή ανάλυση</a:t>
          </a:r>
          <a:r>
            <a:rPr lang="en-US" sz="1400" b="1" kern="1200" dirty="0"/>
            <a:t> </a:t>
          </a:r>
          <a:r>
            <a:rPr lang="el-GR" sz="1400" b="1" kern="1200" dirty="0"/>
            <a:t> ανόργανων συστατικών)</a:t>
          </a:r>
        </a:p>
      </dsp:txBody>
      <dsp:txXfrm>
        <a:off x="4491133" y="1549349"/>
        <a:ext cx="2192253" cy="1781311"/>
      </dsp:txXfrm>
    </dsp:sp>
    <dsp:sp modelId="{B3AC5790-EDDE-4386-8D98-0E23F304A5DB}">
      <dsp:nvSpPr>
        <dsp:cNvPr id="0" name=""/>
        <dsp:cNvSpPr/>
      </dsp:nvSpPr>
      <dsp:spPr>
        <a:xfrm>
          <a:off x="4498453" y="3501909"/>
          <a:ext cx="2088621" cy="1781311"/>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b="1" kern="1200" dirty="0"/>
            <a:t>Φασματοσκοπία Απορρόφησης </a:t>
          </a:r>
          <a:r>
            <a:rPr lang="el-GR" sz="1400" b="1" kern="1200" dirty="0" err="1"/>
            <a:t>Υπερύθρου</a:t>
          </a:r>
          <a:r>
            <a:rPr lang="el-GR" sz="1400" b="1" kern="1200" dirty="0"/>
            <a:t> με Μετασχηματισμό </a:t>
          </a:r>
          <a:r>
            <a:rPr lang="el-GR" sz="1400" b="1" kern="1200" dirty="0" err="1"/>
            <a:t>Fourier</a:t>
          </a:r>
          <a:r>
            <a:rPr lang="el-GR" sz="1400" b="1" kern="1200" dirty="0"/>
            <a:t>, FT-IR (συνδετικά μέσα, οργανικές και ανόργανες χρωστικές, υλικά πλήρωσης, επιφανειοδραστικές ουσίες)</a:t>
          </a:r>
        </a:p>
      </dsp:txBody>
      <dsp:txXfrm>
        <a:off x="4498453" y="3501909"/>
        <a:ext cx="2088621" cy="1781311"/>
      </dsp:txXfrm>
    </dsp:sp>
    <dsp:sp modelId="{1DAB4B1F-1ED9-4E43-8352-5CDA315654DF}">
      <dsp:nvSpPr>
        <dsp:cNvPr id="0" name=""/>
        <dsp:cNvSpPr/>
      </dsp:nvSpPr>
      <dsp:spPr>
        <a:xfrm>
          <a:off x="138790" y="165421"/>
          <a:ext cx="2076508" cy="1221988"/>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b="1" kern="1200" dirty="0"/>
            <a:t>Οπτική μικροσκοπία (μελέτη μορφολογίας </a:t>
          </a:r>
          <a:r>
            <a:rPr lang="el-GR" sz="1400" b="1" kern="1200" dirty="0" err="1"/>
            <a:t>υμενίων</a:t>
          </a:r>
          <a:r>
            <a:rPr lang="el-GR" sz="1400" b="1" kern="1200" dirty="0"/>
            <a:t>)</a:t>
          </a:r>
        </a:p>
      </dsp:txBody>
      <dsp:txXfrm>
        <a:off x="138790" y="165421"/>
        <a:ext cx="2076508" cy="1221988"/>
      </dsp:txXfrm>
    </dsp:sp>
    <dsp:sp modelId="{16CBDFB2-7DFD-459E-9AC2-C4490C1747E7}">
      <dsp:nvSpPr>
        <dsp:cNvPr id="0" name=""/>
        <dsp:cNvSpPr/>
      </dsp:nvSpPr>
      <dsp:spPr>
        <a:xfrm>
          <a:off x="6750240" y="3808060"/>
          <a:ext cx="1989087" cy="1193452"/>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b="1" kern="1200" dirty="0"/>
            <a:t>Φασματοσκοπία </a:t>
          </a:r>
          <a:r>
            <a:rPr lang="el-GR" sz="1500" b="1" kern="1200" dirty="0" err="1"/>
            <a:t>Raman</a:t>
          </a:r>
          <a:r>
            <a:rPr lang="el-GR" sz="1500" b="1" kern="1200" dirty="0"/>
            <a:t> (προσδιορισμός οργανικών-ανόργανων χρωστικών και </a:t>
          </a:r>
          <a:r>
            <a:rPr lang="el-GR" sz="1500" b="1" kern="1200" dirty="0" err="1"/>
            <a:t>πληρωτικών</a:t>
          </a:r>
          <a:r>
            <a:rPr lang="el-GR" sz="1500" b="1" kern="1200" dirty="0"/>
            <a:t> υλικών)</a:t>
          </a:r>
        </a:p>
      </dsp:txBody>
      <dsp:txXfrm>
        <a:off x="6750240" y="3808060"/>
        <a:ext cx="1989087" cy="1193452"/>
      </dsp:txXfrm>
    </dsp:sp>
    <dsp:sp modelId="{65723DE4-3B3E-4450-8932-6BBBB17046F2}">
      <dsp:nvSpPr>
        <dsp:cNvPr id="0" name=""/>
        <dsp:cNvSpPr/>
      </dsp:nvSpPr>
      <dsp:spPr>
        <a:xfrm>
          <a:off x="2175119" y="3388802"/>
          <a:ext cx="2066960" cy="1846557"/>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b="1" kern="1200" dirty="0"/>
            <a:t>Φασματοσκοπία </a:t>
          </a:r>
          <a:r>
            <a:rPr lang="el-GR" sz="1500" b="1" kern="1200" dirty="0" err="1"/>
            <a:t>Υπερύθρου</a:t>
          </a:r>
          <a:r>
            <a:rPr lang="el-GR" sz="1500" b="1" kern="1200" dirty="0"/>
            <a:t> Μετασχηματισμού </a:t>
          </a:r>
          <a:r>
            <a:rPr lang="el-GR" sz="1500" b="1" kern="1200" dirty="0" err="1"/>
            <a:t>Fourier</a:t>
          </a:r>
          <a:r>
            <a:rPr lang="el-GR" sz="1500" b="1" kern="1200" dirty="0"/>
            <a:t> με </a:t>
          </a:r>
          <a:r>
            <a:rPr lang="el-GR" sz="1500" b="1" kern="1200" dirty="0" err="1"/>
            <a:t>Αποσβένουσα</a:t>
          </a:r>
          <a:r>
            <a:rPr lang="el-GR" sz="1500" b="1" kern="1200" dirty="0"/>
            <a:t> Ολική Ανάκλαση, ATR-FTIR </a:t>
          </a:r>
        </a:p>
      </dsp:txBody>
      <dsp:txXfrm>
        <a:off x="2175119" y="3388802"/>
        <a:ext cx="2066960" cy="1846557"/>
      </dsp:txXfrm>
    </dsp:sp>
    <dsp:sp modelId="{1586D020-905B-4D01-87AE-92FD916C6D89}">
      <dsp:nvSpPr>
        <dsp:cNvPr id="0" name=""/>
        <dsp:cNvSpPr/>
      </dsp:nvSpPr>
      <dsp:spPr>
        <a:xfrm>
          <a:off x="6750240" y="1542339"/>
          <a:ext cx="1989087" cy="1193452"/>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b="1" kern="1200" dirty="0"/>
            <a:t>Μικροσκοπία Ατομικής Δύναμης, AFM (μελέτη τραχύτητας της επιφάνειας </a:t>
          </a:r>
          <a:r>
            <a:rPr lang="el-GR" sz="1500" b="1" kern="1200" dirty="0" err="1"/>
            <a:t>υμενίων</a:t>
          </a:r>
          <a:r>
            <a:rPr lang="el-GR" sz="1500" b="1" kern="1200" dirty="0"/>
            <a:t>)</a:t>
          </a:r>
        </a:p>
      </dsp:txBody>
      <dsp:txXfrm>
        <a:off x="6750240" y="1542339"/>
        <a:ext cx="1989087" cy="1193452"/>
      </dsp:txXfrm>
    </dsp:sp>
    <dsp:sp modelId="{11DA7BDC-3DA1-4227-B0B0-DF445C7A1829}">
      <dsp:nvSpPr>
        <dsp:cNvPr id="0" name=""/>
        <dsp:cNvSpPr/>
      </dsp:nvSpPr>
      <dsp:spPr>
        <a:xfrm>
          <a:off x="168766" y="1575159"/>
          <a:ext cx="1989087" cy="1193452"/>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GB" sz="1500" kern="1200"/>
        </a:p>
      </dsp:txBody>
      <dsp:txXfrm>
        <a:off x="168766" y="1575159"/>
        <a:ext cx="1989087" cy="1193452"/>
      </dsp:txXfrm>
    </dsp:sp>
    <dsp:sp modelId="{A6D540B4-BD9D-4485-8B97-ABFA0DC70B62}">
      <dsp:nvSpPr>
        <dsp:cNvPr id="0" name=""/>
        <dsp:cNvSpPr/>
      </dsp:nvSpPr>
      <dsp:spPr>
        <a:xfrm>
          <a:off x="6529630" y="145463"/>
          <a:ext cx="1989087" cy="1193452"/>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GB" sz="1500" kern="1200"/>
        </a:p>
      </dsp:txBody>
      <dsp:txXfrm>
        <a:off x="6529630" y="145463"/>
        <a:ext cx="1989087" cy="119345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AD2BB67-CD0A-4F47-9D59-90F9040BD01B}">
      <dsp:nvSpPr>
        <dsp:cNvPr id="0" name=""/>
        <dsp:cNvSpPr/>
      </dsp:nvSpPr>
      <dsp:spPr>
        <a:xfrm>
          <a:off x="0" y="573824"/>
          <a:ext cx="4961173" cy="129285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l-GR" sz="1600" kern="1200" dirty="0"/>
            <a:t>Φασματοσκοπία </a:t>
          </a:r>
          <a:r>
            <a:rPr lang="en-US" sz="1600" kern="1200" dirty="0"/>
            <a:t>FT-IR: </a:t>
          </a:r>
          <a:r>
            <a:rPr lang="el-GR" sz="1600" kern="1200" dirty="0"/>
            <a:t>παρασκευή διαλυμάτων των χρωμάτων σε </a:t>
          </a:r>
          <a:r>
            <a:rPr lang="el-GR" sz="1600" kern="1200" dirty="0" err="1"/>
            <a:t>τετραϋδροφουράνιο</a:t>
          </a:r>
          <a:r>
            <a:rPr lang="el-GR" sz="1600" kern="1200" dirty="0"/>
            <a:t> (10% </a:t>
          </a:r>
          <a:r>
            <a:rPr lang="en-US" sz="1600" kern="1200" dirty="0"/>
            <a:t>w</a:t>
          </a:r>
          <a:r>
            <a:rPr lang="el-GR" sz="1600" kern="1200" dirty="0"/>
            <a:t>/</a:t>
          </a:r>
          <a:r>
            <a:rPr lang="en-US" sz="1600" kern="1200" dirty="0"/>
            <a:t>w</a:t>
          </a:r>
          <a:r>
            <a:rPr lang="el-GR" sz="1600" kern="1200" dirty="0"/>
            <a:t>)</a:t>
          </a:r>
          <a:r>
            <a:rPr lang="en-US" sz="1600" kern="1200" dirty="0"/>
            <a:t>, </a:t>
          </a:r>
          <a:r>
            <a:rPr lang="el-GR" sz="1600" kern="1200" dirty="0"/>
            <a:t>επίστρωση </a:t>
          </a:r>
          <a:r>
            <a:rPr lang="el-GR" sz="1600" kern="1200" dirty="0" err="1"/>
            <a:t>υμενίων</a:t>
          </a:r>
          <a:r>
            <a:rPr lang="el-GR" sz="1600" kern="1200" dirty="0"/>
            <a:t> με μηχανική περιστροφή σε υποστρώματα πυριτίου. Το πάχος των </a:t>
          </a:r>
          <a:r>
            <a:rPr lang="el-GR" sz="1600" kern="1200" dirty="0" err="1"/>
            <a:t>υμενίων</a:t>
          </a:r>
          <a:r>
            <a:rPr lang="el-GR" sz="1600" kern="1200" dirty="0"/>
            <a:t> μετρήθηκε με </a:t>
          </a:r>
          <a:r>
            <a:rPr lang="el-GR" sz="1600" kern="1200" dirty="0" err="1"/>
            <a:t>προφιλομετρία</a:t>
          </a:r>
          <a:r>
            <a:rPr lang="el-GR" sz="1600" kern="1200" dirty="0"/>
            <a:t> ακίδας</a:t>
          </a:r>
          <a:r>
            <a:rPr lang="en-US" sz="1600" kern="1200" dirty="0"/>
            <a:t> </a:t>
          </a:r>
          <a:r>
            <a:rPr lang="el-GR" sz="1600" kern="1200" dirty="0"/>
            <a:t>και ήταν ~0.3 μ</a:t>
          </a:r>
          <a:r>
            <a:rPr lang="en-US" sz="1600" kern="1200" dirty="0"/>
            <a:t>m</a:t>
          </a:r>
          <a:r>
            <a:rPr lang="el-GR" sz="1600" kern="1200" dirty="0"/>
            <a:t>.</a:t>
          </a:r>
          <a:endParaRPr lang="en-US" sz="1600" kern="1200" dirty="0"/>
        </a:p>
      </dsp:txBody>
      <dsp:txXfrm>
        <a:off x="0" y="573824"/>
        <a:ext cx="4961173" cy="1292850"/>
      </dsp:txXfrm>
    </dsp:sp>
    <dsp:sp modelId="{3C2DED80-AE99-4E02-A690-BFA37BD17894}">
      <dsp:nvSpPr>
        <dsp:cNvPr id="0" name=""/>
        <dsp:cNvSpPr/>
      </dsp:nvSpPr>
      <dsp:spPr>
        <a:xfrm>
          <a:off x="0" y="2053875"/>
          <a:ext cx="4961173" cy="129285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n-US" sz="1600" kern="1200" dirty="0"/>
            <a:t>SEM</a:t>
          </a:r>
          <a:r>
            <a:rPr lang="el-GR" sz="1600" kern="1200" dirty="0"/>
            <a:t>/</a:t>
          </a:r>
          <a:r>
            <a:rPr lang="en-US" sz="1600" kern="1200" dirty="0"/>
            <a:t>EDS</a:t>
          </a:r>
          <a:r>
            <a:rPr lang="el-GR" sz="1600" kern="1200" dirty="0"/>
            <a:t>, </a:t>
          </a:r>
          <a:r>
            <a:rPr lang="en-US" sz="1600" kern="1200" dirty="0"/>
            <a:t>XRF</a:t>
          </a:r>
          <a:r>
            <a:rPr lang="el-GR" sz="1600" kern="1200" dirty="0"/>
            <a:t>, </a:t>
          </a:r>
          <a:r>
            <a:rPr lang="en-US" sz="1600" kern="1200" dirty="0"/>
            <a:t>ATR</a:t>
          </a:r>
          <a:r>
            <a:rPr lang="el-GR" sz="1600" kern="1200" dirty="0"/>
            <a:t>-</a:t>
          </a:r>
          <a:r>
            <a:rPr lang="en-US" sz="1600" kern="1200" dirty="0"/>
            <a:t>FTIR</a:t>
          </a:r>
          <a:r>
            <a:rPr lang="el-GR" sz="1600" kern="1200" dirty="0"/>
            <a:t> και </a:t>
          </a:r>
          <a:r>
            <a:rPr lang="en-US" sz="1600" kern="1200" dirty="0"/>
            <a:t>AFM: </a:t>
          </a:r>
          <a:r>
            <a:rPr lang="el-GR" sz="1600" kern="1200" dirty="0"/>
            <a:t>Ψεκασμός χρωμάτων σε φύλλα </a:t>
          </a:r>
          <a:r>
            <a:rPr lang="en-US" sz="1600" kern="1200" dirty="0"/>
            <a:t>Teflon</a:t>
          </a:r>
          <a:r>
            <a:rPr lang="el-GR" sz="1600" kern="1200" dirty="0"/>
            <a:t> (~ 2 </a:t>
          </a:r>
          <a:r>
            <a:rPr lang="en-US" sz="1600" kern="1200" dirty="0"/>
            <a:t>x</a:t>
          </a:r>
          <a:r>
            <a:rPr lang="el-GR" sz="1600" kern="1200" dirty="0"/>
            <a:t> 2 </a:t>
          </a:r>
          <a:r>
            <a:rPr lang="en-US" sz="1600" kern="1200" dirty="0"/>
            <a:t>cm</a:t>
          </a:r>
          <a:r>
            <a:rPr lang="el-GR" sz="1600" kern="1200" baseline="30000" dirty="0"/>
            <a:t>2</a:t>
          </a:r>
          <a:r>
            <a:rPr lang="el-GR" sz="1600" kern="1200" dirty="0"/>
            <a:t>, πάχους 1</a:t>
          </a:r>
          <a:r>
            <a:rPr lang="en-US" sz="1600" kern="1200" dirty="0"/>
            <a:t>mm</a:t>
          </a:r>
          <a:r>
            <a:rPr lang="el-GR" sz="1600" kern="1200" dirty="0"/>
            <a:t>) διατηρώντας σταθερή πίεση στη βαλβίδα από απόσταση ~20 </a:t>
          </a:r>
          <a:r>
            <a:rPr lang="en-US" sz="1600" kern="1200" dirty="0"/>
            <a:t>cm</a:t>
          </a:r>
          <a:r>
            <a:rPr lang="el-GR" sz="1600" kern="1200" dirty="0"/>
            <a:t> και μετά από 1-2 </a:t>
          </a:r>
          <a:r>
            <a:rPr lang="en-US" sz="1600" kern="1200" dirty="0"/>
            <a:t>min</a:t>
          </a:r>
          <a:r>
            <a:rPr lang="el-GR" sz="1600" kern="1200" dirty="0"/>
            <a:t> ανακίνησης του αερολύματος. Το πάχος ήταν περίπου 10 μ</a:t>
          </a:r>
          <a:r>
            <a:rPr lang="en-US" sz="1600" kern="1200" dirty="0"/>
            <a:t>m.</a:t>
          </a:r>
          <a:r>
            <a:rPr lang="el-GR" sz="1600" kern="1200" dirty="0"/>
            <a:t> </a:t>
          </a:r>
          <a:endParaRPr lang="en-US" sz="1600" kern="1200" dirty="0"/>
        </a:p>
      </dsp:txBody>
      <dsp:txXfrm>
        <a:off x="0" y="2053875"/>
        <a:ext cx="4961173" cy="1292850"/>
      </dsp:txXfrm>
    </dsp:sp>
    <dsp:sp modelId="{C04D20B5-33F8-4965-AEEA-89C86E83A7E9}">
      <dsp:nvSpPr>
        <dsp:cNvPr id="0" name=""/>
        <dsp:cNvSpPr/>
      </dsp:nvSpPr>
      <dsp:spPr>
        <a:xfrm>
          <a:off x="0" y="3533925"/>
          <a:ext cx="4961173" cy="129285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l-GR" sz="1600" kern="1200" dirty="0"/>
            <a:t>Φασματοσκοπία </a:t>
          </a:r>
          <a:r>
            <a:rPr lang="en-US" sz="1600" kern="1200" dirty="0"/>
            <a:t>Raman</a:t>
          </a:r>
          <a:r>
            <a:rPr lang="el-GR" sz="1600" kern="1200" dirty="0"/>
            <a:t>, </a:t>
          </a:r>
          <a:r>
            <a:rPr lang="en-US" sz="1600" kern="1200" dirty="0"/>
            <a:t>DSC</a:t>
          </a:r>
          <a:r>
            <a:rPr lang="el-GR" sz="1600" kern="1200" dirty="0"/>
            <a:t>, </a:t>
          </a:r>
          <a:r>
            <a:rPr lang="el-GR" sz="1600" kern="1200" dirty="0" err="1"/>
            <a:t>χρωματομετρία</a:t>
          </a:r>
          <a:r>
            <a:rPr lang="el-GR" sz="1600" kern="1200" dirty="0"/>
            <a:t>, </a:t>
          </a:r>
          <a:r>
            <a:rPr lang="el-GR" sz="1600" kern="1200" dirty="0" err="1"/>
            <a:t>στιλπνομετρία</a:t>
          </a:r>
          <a:r>
            <a:rPr lang="el-GR" sz="1600" kern="1200" dirty="0"/>
            <a:t>, </a:t>
          </a:r>
          <a:r>
            <a:rPr lang="el-GR" sz="1600" kern="1200" dirty="0" err="1"/>
            <a:t>μικρο-σκληρομέτρηση</a:t>
          </a:r>
          <a:r>
            <a:rPr lang="en-US" sz="1600" kern="1200" dirty="0"/>
            <a:t>: </a:t>
          </a:r>
          <a:r>
            <a:rPr lang="el-GR" sz="1600" kern="1200" dirty="0"/>
            <a:t>Ψεκασμός χρωμάτων σε </a:t>
          </a:r>
          <a:r>
            <a:rPr lang="el-GR" sz="1600" kern="1200" dirty="0" err="1"/>
            <a:t>αντικειμενοφόρες</a:t>
          </a:r>
          <a:r>
            <a:rPr lang="el-GR" sz="1600" kern="1200" dirty="0"/>
            <a:t> πλάκες (</a:t>
          </a:r>
          <a:r>
            <a:rPr lang="en-US" sz="1600" kern="1200" dirty="0"/>
            <a:t>glass slides</a:t>
          </a:r>
          <a:r>
            <a:rPr lang="el-GR" sz="1600" kern="1200" dirty="0"/>
            <a:t>). </a:t>
          </a:r>
          <a:endParaRPr lang="en-US" sz="1600" kern="1200" dirty="0"/>
        </a:p>
      </dsp:txBody>
      <dsp:txXfrm>
        <a:off x="0" y="3533925"/>
        <a:ext cx="4961173" cy="129285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154" cy="338277"/>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5592224" y="0"/>
            <a:ext cx="4278154" cy="338277"/>
          </a:xfrm>
          <a:prstGeom prst="rect">
            <a:avLst/>
          </a:prstGeom>
        </p:spPr>
        <p:txBody>
          <a:bodyPr vert="horz" lIns="91440" tIns="45720" rIns="91440" bIns="45720" rtlCol="0"/>
          <a:lstStyle>
            <a:lvl1pPr algn="r">
              <a:defRPr sz="1200"/>
            </a:lvl1pPr>
          </a:lstStyle>
          <a:p>
            <a:fld id="{148582AA-7CB4-4BE7-BDB0-70A312472710}" type="datetimeFigureOut">
              <a:rPr lang="nl-NL" smtClean="0"/>
              <a:pPr/>
              <a:t>5-12-2022</a:t>
            </a:fld>
            <a:endParaRPr lang="nl-NL"/>
          </a:p>
        </p:txBody>
      </p:sp>
      <p:sp>
        <p:nvSpPr>
          <p:cNvPr id="4" name="Footer Placeholder 3"/>
          <p:cNvSpPr>
            <a:spLocks noGrp="1"/>
          </p:cNvSpPr>
          <p:nvPr>
            <p:ph type="ftr" sz="quarter" idx="2"/>
          </p:nvPr>
        </p:nvSpPr>
        <p:spPr>
          <a:xfrm>
            <a:off x="0" y="6403837"/>
            <a:ext cx="4278154" cy="338276"/>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5592224" y="6403837"/>
            <a:ext cx="4278154" cy="338276"/>
          </a:xfrm>
          <a:prstGeom prst="rect">
            <a:avLst/>
          </a:prstGeom>
        </p:spPr>
        <p:txBody>
          <a:bodyPr vert="horz" lIns="91440" tIns="45720" rIns="91440" bIns="45720" rtlCol="0" anchor="b"/>
          <a:lstStyle>
            <a:lvl1pPr algn="r">
              <a:defRPr sz="1200"/>
            </a:lvl1pPr>
          </a:lstStyle>
          <a:p>
            <a:fld id="{FE2B82C0-8F88-4218-A47C-A6FE7B21589F}" type="slidenum">
              <a:rPr lang="nl-NL" smtClean="0"/>
              <a:pPr/>
              <a:t>‹#›</a:t>
            </a:fld>
            <a:endParaRPr lang="nl-NL"/>
          </a:p>
        </p:txBody>
      </p:sp>
    </p:spTree>
    <p:extLst>
      <p:ext uri="{BB962C8B-B14F-4D97-AF65-F5344CB8AC3E}">
        <p14:creationId xmlns:p14="http://schemas.microsoft.com/office/powerpoint/2010/main" xmlns="" val="1880823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278154" cy="33710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592224" y="0"/>
            <a:ext cx="4278154" cy="337106"/>
          </a:xfrm>
          <a:prstGeom prst="rect">
            <a:avLst/>
          </a:prstGeom>
        </p:spPr>
        <p:txBody>
          <a:bodyPr vert="horz" lIns="91440" tIns="45720" rIns="91440" bIns="45720" rtlCol="0"/>
          <a:lstStyle>
            <a:lvl1pPr algn="r">
              <a:defRPr sz="1200"/>
            </a:lvl1pPr>
          </a:lstStyle>
          <a:p>
            <a:fld id="{35698784-F1F2-4D71-B346-94F94D5EBAA2}" type="datetimeFigureOut">
              <a:rPr lang="nl-NL" smtClean="0"/>
              <a:pPr/>
              <a:t>5-12-2022</a:t>
            </a:fld>
            <a:endParaRPr lang="nl-NL"/>
          </a:p>
        </p:txBody>
      </p:sp>
      <p:sp>
        <p:nvSpPr>
          <p:cNvPr id="4" name="Tijdelijke aanduiding voor dia-afbeelding 3"/>
          <p:cNvSpPr>
            <a:spLocks noGrp="1" noRot="1" noChangeAspect="1"/>
          </p:cNvSpPr>
          <p:nvPr>
            <p:ph type="sldImg" idx="2"/>
          </p:nvPr>
        </p:nvSpPr>
        <p:spPr>
          <a:xfrm>
            <a:off x="3251200" y="506413"/>
            <a:ext cx="3370263" cy="2527300"/>
          </a:xfrm>
          <a:prstGeom prst="rect">
            <a:avLst/>
          </a:prstGeom>
          <a:noFill/>
          <a:ln w="12700">
            <a:solidFill>
              <a:prstClr val="black"/>
            </a:solidFill>
          </a:ln>
        </p:spPr>
        <p:txBody>
          <a:bodyPr vert="horz" lIns="91440" tIns="45720" rIns="91440" bIns="45720" rtlCol="0" anchor="ctr"/>
          <a:lstStyle/>
          <a:p>
            <a:r>
              <a:rPr lang="nl-NL"/>
              <a:t>v</a:t>
            </a:r>
          </a:p>
        </p:txBody>
      </p:sp>
      <p:sp>
        <p:nvSpPr>
          <p:cNvPr id="5" name="Tijdelijke aanduiding voor notities 4"/>
          <p:cNvSpPr>
            <a:spLocks noGrp="1"/>
          </p:cNvSpPr>
          <p:nvPr>
            <p:ph type="body" sz="quarter" idx="3"/>
          </p:nvPr>
        </p:nvSpPr>
        <p:spPr>
          <a:xfrm>
            <a:off x="987267" y="3202504"/>
            <a:ext cx="7898130" cy="3033951"/>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403837"/>
            <a:ext cx="4278154" cy="337106"/>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592224" y="6403837"/>
            <a:ext cx="4278154" cy="337106"/>
          </a:xfrm>
          <a:prstGeom prst="rect">
            <a:avLst/>
          </a:prstGeom>
        </p:spPr>
        <p:txBody>
          <a:bodyPr vert="horz" lIns="91440" tIns="45720" rIns="91440" bIns="45720" rtlCol="0" anchor="b"/>
          <a:lstStyle>
            <a:lvl1pPr algn="r">
              <a:defRPr sz="1200"/>
            </a:lvl1pPr>
          </a:lstStyle>
          <a:p>
            <a:fld id="{812ECD43-08E5-4945-BC4F-4857758E978F}" type="slidenum">
              <a:rPr lang="nl-NL" smtClean="0"/>
              <a:pPr/>
              <a:t>‹#›</a:t>
            </a:fld>
            <a:endParaRPr lang="nl-NL"/>
          </a:p>
        </p:txBody>
      </p:sp>
    </p:spTree>
    <p:extLst>
      <p:ext uri="{BB962C8B-B14F-4D97-AF65-F5344CB8AC3E}">
        <p14:creationId xmlns:p14="http://schemas.microsoft.com/office/powerpoint/2010/main" xmlns="" val="256351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251200" y="506413"/>
            <a:ext cx="3370263" cy="25273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pPr/>
              <a:t>1</a:t>
            </a:fld>
            <a:endParaRPr lang="nl-NL"/>
          </a:p>
        </p:txBody>
      </p:sp>
    </p:spTree>
    <p:extLst>
      <p:ext uri="{BB962C8B-B14F-4D97-AF65-F5344CB8AC3E}">
        <p14:creationId xmlns:p14="http://schemas.microsoft.com/office/powerpoint/2010/main" xmlns="" val="236990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812ECD43-08E5-4945-BC4F-4857758E978F}" type="slidenum">
              <a:rPr lang="nl-NL" smtClean="0"/>
              <a:pPr/>
              <a:t>3</a:t>
            </a:fld>
            <a:endParaRPr lang="nl-NL"/>
          </a:p>
        </p:txBody>
      </p:sp>
    </p:spTree>
    <p:extLst>
      <p:ext uri="{BB962C8B-B14F-4D97-AF65-F5344CB8AC3E}">
        <p14:creationId xmlns:p14="http://schemas.microsoft.com/office/powerpoint/2010/main" xmlns="" val="1697648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7" name="Tijdelijke aanduiding voor tekst 5"/>
          <p:cNvSpPr>
            <a:spLocks noGrp="1"/>
          </p:cNvSpPr>
          <p:nvPr>
            <p:ph type="body" sz="quarter" idx="13" hasCustomPrompt="1"/>
          </p:nvPr>
        </p:nvSpPr>
        <p:spPr>
          <a:xfrm>
            <a:off x="1" y="-1"/>
            <a:ext cx="9143999" cy="4521941"/>
          </a:xfrm>
          <a:solidFill>
            <a:srgbClr val="66B2E4"/>
          </a:solidFill>
        </p:spPr>
        <p:txBody>
          <a:bodyPr>
            <a:normAutofit/>
          </a:bodyPr>
          <a:lstStyle>
            <a:lvl1pPr marL="0" indent="0">
              <a:buNone/>
              <a:defRPr sz="100">
                <a:solidFill>
                  <a:schemeClr val="bg2"/>
                </a:solidFill>
              </a:defRPr>
            </a:lvl1pPr>
          </a:lstStyle>
          <a:p>
            <a:pPr lvl="0"/>
            <a:r>
              <a:rPr lang="en-US" noProof="0"/>
              <a:t>..</a:t>
            </a:r>
          </a:p>
        </p:txBody>
      </p:sp>
      <p:sp>
        <p:nvSpPr>
          <p:cNvPr id="6" name="Tijdelijke aanduiding voor tekst 5"/>
          <p:cNvSpPr>
            <a:spLocks noGrp="1"/>
          </p:cNvSpPr>
          <p:nvPr>
            <p:ph type="body" sz="quarter" idx="12" hasCustomPrompt="1"/>
          </p:nvPr>
        </p:nvSpPr>
        <p:spPr>
          <a:xfrm>
            <a:off x="1" y="-6427"/>
            <a:ext cx="9144000" cy="3719335"/>
          </a:xfrm>
          <a:solidFill>
            <a:schemeClr val="bg2"/>
          </a:solidFill>
        </p:spPr>
        <p:txBody>
          <a:bodyPr>
            <a:normAutofit/>
          </a:bodyPr>
          <a:lstStyle>
            <a:lvl1pPr marL="0" indent="0">
              <a:buNone/>
              <a:defRPr sz="100">
                <a:solidFill>
                  <a:schemeClr val="bg2"/>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0"/>
              <a:t>..</a:t>
            </a:r>
          </a:p>
        </p:txBody>
      </p:sp>
      <p:sp>
        <p:nvSpPr>
          <p:cNvPr id="2" name="Titel 1"/>
          <p:cNvSpPr>
            <a:spLocks noGrp="1"/>
          </p:cNvSpPr>
          <p:nvPr>
            <p:ph type="title" hasCustomPrompt="1"/>
          </p:nvPr>
        </p:nvSpPr>
        <p:spPr>
          <a:xfrm>
            <a:off x="1359243" y="1052736"/>
            <a:ext cx="7389221" cy="1656184"/>
          </a:xfrm>
        </p:spPr>
        <p:txBody>
          <a:bodyPr/>
          <a:lstStyle>
            <a:lvl1pPr algn="l">
              <a:defRPr sz="4800">
                <a:solidFill>
                  <a:schemeClr val="bg1"/>
                </a:solidFill>
              </a:defRPr>
            </a:lvl1pPr>
          </a:lstStyle>
          <a:p>
            <a:r>
              <a:rPr lang="en-US" noProof="0"/>
              <a:t>Title presentation</a:t>
            </a:r>
          </a:p>
        </p:txBody>
      </p:sp>
      <p:sp>
        <p:nvSpPr>
          <p:cNvPr id="20" name="Tijdelijke aanduiding voor tekst 19"/>
          <p:cNvSpPr>
            <a:spLocks noGrp="1"/>
          </p:cNvSpPr>
          <p:nvPr>
            <p:ph type="body" sz="quarter" idx="14" hasCustomPrompt="1"/>
          </p:nvPr>
        </p:nvSpPr>
        <p:spPr>
          <a:xfrm>
            <a:off x="1359243" y="3934610"/>
            <a:ext cx="4042079" cy="393700"/>
          </a:xfrm>
        </p:spPr>
        <p:txBody>
          <a:bodyPr anchor="ctr">
            <a:normAutofit/>
          </a:bodyPr>
          <a:lstStyle>
            <a:lvl1pPr marL="0" indent="0">
              <a:buNone/>
              <a:defRPr sz="2000">
                <a:solidFill>
                  <a:schemeClr val="bg1"/>
                </a:solidFill>
              </a:defRPr>
            </a:lvl1pPr>
          </a:lstStyle>
          <a:p>
            <a:pPr lvl="0"/>
            <a:r>
              <a:rPr lang="en-US" noProof="0"/>
              <a:t>Subtitle presentation</a:t>
            </a:r>
          </a:p>
        </p:txBody>
      </p:sp>
      <p:sp>
        <p:nvSpPr>
          <p:cNvPr id="8" name="Tijdelijke aanduiding voor datum 3"/>
          <p:cNvSpPr>
            <a:spLocks noGrp="1"/>
          </p:cNvSpPr>
          <p:nvPr>
            <p:ph type="dt" sz="half" idx="2"/>
          </p:nvPr>
        </p:nvSpPr>
        <p:spPr>
          <a:xfrm>
            <a:off x="5497060" y="3934685"/>
            <a:ext cx="3243080" cy="394127"/>
          </a:xfrm>
          <a:prstGeom prst="rect">
            <a:avLst/>
          </a:prstGeom>
        </p:spPr>
        <p:txBody>
          <a:bodyPr vert="horz" lIns="0" tIns="0" rIns="0" bIns="0" rtlCol="0" anchor="ctr"/>
          <a:lstStyle>
            <a:lvl1pPr algn="r">
              <a:defRPr sz="2000">
                <a:solidFill>
                  <a:schemeClr val="bg1"/>
                </a:solidFill>
              </a:defRPr>
            </a:lvl1pPr>
          </a:lstStyle>
          <a:p>
            <a:r>
              <a:rPr lang="en-US" noProof="0"/>
              <a:t>Date</a:t>
            </a:r>
          </a:p>
        </p:txBody>
      </p:sp>
      <p:pic>
        <p:nvPicPr>
          <p:cNvPr id="3" name="Εικόνα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564131" y="4653136"/>
            <a:ext cx="1643607" cy="1629661"/>
          </a:xfrm>
          <a:prstGeom prst="rect">
            <a:avLst/>
          </a:prstGeom>
        </p:spPr>
      </p:pic>
    </p:spTree>
    <p:extLst>
      <p:ext uri="{BB962C8B-B14F-4D97-AF65-F5344CB8AC3E}">
        <p14:creationId xmlns:p14="http://schemas.microsoft.com/office/powerpoint/2010/main" xmlns="" val="1036379758"/>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a:t>Title</a:t>
            </a:r>
          </a:p>
        </p:txBody>
      </p:sp>
      <p:grpSp>
        <p:nvGrpSpPr>
          <p:cNvPr id="7" name="Grid" hidden="1"/>
          <p:cNvGrpSpPr/>
          <p:nvPr userDrawn="1"/>
        </p:nvGrpSpPr>
        <p:grpSpPr>
          <a:xfrm>
            <a:off x="-1" y="-1"/>
            <a:ext cx="9144002"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sp>
        <p:nvSpPr>
          <p:cNvPr id="4" name="Tijdelijke aanduiding voor grafiek 3"/>
          <p:cNvSpPr>
            <a:spLocks noGrp="1"/>
          </p:cNvSpPr>
          <p:nvPr>
            <p:ph type="chart"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en-US" noProof="0"/>
              <a:t>Click here to insert</a:t>
            </a:r>
            <a:br>
              <a:rPr lang="en-US" noProof="0"/>
            </a:br>
            <a:r>
              <a:rPr lang="en-US" noProof="0"/>
              <a:t>a graph</a:t>
            </a:r>
          </a:p>
        </p:txBody>
      </p:sp>
      <p:pic>
        <p:nvPicPr>
          <p:cNvPr id="13" name="Εικόνα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1669" y="6499401"/>
            <a:ext cx="1224136" cy="312538"/>
          </a:xfrm>
          <a:prstGeom prst="rect">
            <a:avLst/>
          </a:prstGeom>
        </p:spPr>
      </p:pic>
    </p:spTree>
    <p:extLst>
      <p:ext uri="{BB962C8B-B14F-4D97-AF65-F5344CB8AC3E}">
        <p14:creationId xmlns:p14="http://schemas.microsoft.com/office/powerpoint/2010/main" xmlns="" val="2702950967"/>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a:t>Title</a:t>
            </a:r>
          </a:p>
        </p:txBody>
      </p:sp>
      <p:grpSp>
        <p:nvGrpSpPr>
          <p:cNvPr id="7" name="Grid" hidden="1"/>
          <p:cNvGrpSpPr/>
          <p:nvPr userDrawn="1"/>
        </p:nvGrpSpPr>
        <p:grpSpPr>
          <a:xfrm>
            <a:off x="-1" y="-1"/>
            <a:ext cx="9144002"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sp>
        <p:nvSpPr>
          <p:cNvPr id="13" name="Tijdelijke aanduiding voor media 12"/>
          <p:cNvSpPr>
            <a:spLocks noGrp="1"/>
          </p:cNvSpPr>
          <p:nvPr>
            <p:ph type="media"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en-US" noProof="0"/>
              <a:t>Click here to insert</a:t>
            </a:r>
            <a:br>
              <a:rPr lang="en-US" noProof="0"/>
            </a:br>
            <a:r>
              <a:rPr lang="en-US" noProof="0"/>
              <a:t>a video</a:t>
            </a:r>
          </a:p>
        </p:txBody>
      </p:sp>
      <p:pic>
        <p:nvPicPr>
          <p:cNvPr id="14" name="Εικόνα 1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1669" y="6499401"/>
            <a:ext cx="1224136" cy="312538"/>
          </a:xfrm>
          <a:prstGeom prst="rect">
            <a:avLst/>
          </a:prstGeom>
        </p:spPr>
      </p:pic>
    </p:spTree>
    <p:extLst>
      <p:ext uri="{BB962C8B-B14F-4D97-AF65-F5344CB8AC3E}">
        <p14:creationId xmlns:p14="http://schemas.microsoft.com/office/powerpoint/2010/main" xmlns="" val="2653170741"/>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6" name="Tijdelijke aanduiding voor tekst 5"/>
          <p:cNvSpPr>
            <a:spLocks noGrp="1"/>
          </p:cNvSpPr>
          <p:nvPr>
            <p:ph type="body" sz="quarter" idx="12" hasCustomPrompt="1"/>
          </p:nvPr>
        </p:nvSpPr>
        <p:spPr>
          <a:xfrm>
            <a:off x="1" y="2"/>
            <a:ext cx="9144000" cy="4521939"/>
          </a:xfrm>
          <a:solidFill>
            <a:schemeClr val="bg2"/>
          </a:solidFill>
        </p:spPr>
        <p:txBody>
          <a:bodyPr>
            <a:normAutofit/>
          </a:bodyPr>
          <a:lstStyle>
            <a:lvl1pPr marL="0" indent="0">
              <a:buNone/>
              <a:defRPr sz="100">
                <a:solidFill>
                  <a:schemeClr val="bg2"/>
                </a:solidFill>
              </a:defRPr>
            </a:lvl1pPr>
          </a:lstStyle>
          <a:p>
            <a:pPr lvl="0"/>
            <a:r>
              <a:rPr lang="en-US" noProof="0"/>
              <a:t>..</a:t>
            </a:r>
          </a:p>
        </p:txBody>
      </p:sp>
      <p:sp>
        <p:nvSpPr>
          <p:cNvPr id="2" name="Titel 1"/>
          <p:cNvSpPr>
            <a:spLocks noGrp="1"/>
          </p:cNvSpPr>
          <p:nvPr>
            <p:ph type="title" hasCustomPrompt="1"/>
          </p:nvPr>
        </p:nvSpPr>
        <p:spPr>
          <a:xfrm>
            <a:off x="1331640" y="1052736"/>
            <a:ext cx="7390800" cy="1656184"/>
          </a:xfrm>
        </p:spPr>
        <p:txBody>
          <a:bodyPr/>
          <a:lstStyle>
            <a:lvl1pPr algn="l">
              <a:defRPr sz="4800" baseline="0">
                <a:solidFill>
                  <a:schemeClr val="bg1"/>
                </a:solidFill>
              </a:defRPr>
            </a:lvl1pPr>
          </a:lstStyle>
          <a:p>
            <a:r>
              <a:rPr lang="en-US" noProof="0"/>
              <a:t>Title closure</a:t>
            </a:r>
          </a:p>
        </p:txBody>
      </p:sp>
    </p:spTree>
    <p:extLst>
      <p:ext uri="{BB962C8B-B14F-4D97-AF65-F5344CB8AC3E}">
        <p14:creationId xmlns:p14="http://schemas.microsoft.com/office/powerpoint/2010/main" xmlns="" val="1239628803"/>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a:t>Title</a:t>
            </a:r>
          </a:p>
        </p:txBody>
      </p:sp>
      <p:sp>
        <p:nvSpPr>
          <p:cNvPr id="3" name="Tijdelijke aanduiding voor verticale tekst 2"/>
          <p:cNvSpPr>
            <a:spLocks noGrp="1"/>
          </p:cNvSpPr>
          <p:nvPr>
            <p:ph type="body" orient="vert" idx="1" hasCustomPrompt="1"/>
          </p:nvPr>
        </p:nvSpPr>
        <p:spPr>
          <a:xfrm>
            <a:off x="404665" y="1252836"/>
            <a:ext cx="5030981" cy="4795836"/>
          </a:xfrm>
          <a:noFill/>
        </p:spPr>
        <p:txBody>
          <a:bodyPr vert="horz" wrap="none" lIns="0" tIns="0" rIns="0" bIns="0"/>
          <a:lstStyle>
            <a:lvl1pPr marL="271318" indent="-271318">
              <a:spcBef>
                <a:spcPts val="600"/>
              </a:spcBef>
              <a:spcAft>
                <a:spcPts val="600"/>
              </a:spcAft>
              <a:buClr>
                <a:schemeClr val="bg2"/>
              </a:buClr>
              <a:buFont typeface="+mj-lt"/>
              <a:buAutoNum type="arabicPeriod"/>
              <a:defRPr sz="2000">
                <a:solidFill>
                  <a:schemeClr val="bg2">
                    <a:lumMod val="50000"/>
                  </a:schemeClr>
                </a:solidFill>
              </a:defRPr>
            </a:lvl1pPr>
            <a:lvl2pPr marL="406977" indent="-135659">
              <a:buClr>
                <a:schemeClr val="bg2"/>
              </a:buClr>
              <a:buFont typeface="Arial" panose="020B0604020202020204" pitchFamily="34" charset="0"/>
              <a:buChar char="•"/>
              <a:defRPr sz="1600">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vl6pPr marL="271318" indent="-271318">
              <a:spcBef>
                <a:spcPts val="600"/>
              </a:spcBef>
              <a:spcAft>
                <a:spcPts val="600"/>
              </a:spcAft>
              <a:buClr>
                <a:schemeClr val="bg2"/>
              </a:buClr>
              <a:buFont typeface="+mj-lt"/>
              <a:buAutoNum type="arabicPeriod"/>
              <a:tabLst/>
              <a:defRPr sz="2000">
                <a:solidFill>
                  <a:schemeClr val="bg2">
                    <a:lumMod val="50000"/>
                  </a:schemeClr>
                </a:solidFill>
              </a:defRPr>
            </a:lvl6pPr>
            <a:lvl7pPr marL="406977" indent="-135659">
              <a:buClr>
                <a:schemeClr val="bg2"/>
              </a:buClr>
              <a:buFont typeface="Arial" panose="020B0604020202020204" pitchFamily="34" charset="0"/>
              <a:buChar char="•"/>
              <a:defRPr>
                <a:solidFill>
                  <a:schemeClr val="bg2">
                    <a:lumMod val="50000"/>
                  </a:schemeClr>
                </a:solidFill>
              </a:defRPr>
            </a:lvl7pPr>
            <a:lvl8pPr>
              <a:defRPr sz="1400">
                <a:solidFill>
                  <a:schemeClr val="bg2">
                    <a:lumMod val="50000"/>
                  </a:schemeClr>
                </a:solidFill>
              </a:defRPr>
            </a:lvl8pPr>
            <a:lvl9pPr>
              <a:defRPr baseline="0">
                <a:solidFill>
                  <a:schemeClr val="bg2">
                    <a:lumMod val="50000"/>
                  </a:schemeClr>
                </a:solidFill>
              </a:defRPr>
            </a:lvl9pPr>
          </a:lstStyle>
          <a:p>
            <a:pPr lvl="0"/>
            <a:r>
              <a:rPr lang="en-US" noProof="0"/>
              <a:t>Numbering</a:t>
            </a:r>
          </a:p>
          <a:p>
            <a:pPr lvl="1"/>
            <a:r>
              <a:rPr lang="en-US" noProof="0"/>
              <a:t>Bullet</a:t>
            </a:r>
          </a:p>
          <a:p>
            <a:pPr lvl="2"/>
            <a:r>
              <a:rPr lang="en-US" noProof="0"/>
              <a:t>Plain </a:t>
            </a:r>
            <a:r>
              <a:rPr lang="en-US" noProof="0" err="1"/>
              <a:t>tekst</a:t>
            </a:r>
            <a:r>
              <a:rPr lang="en-US" noProof="0"/>
              <a:t>	</a:t>
            </a:r>
          </a:p>
          <a:p>
            <a:pPr lvl="3"/>
            <a:r>
              <a:rPr lang="en-US" noProof="0"/>
              <a:t>Header dark blue</a:t>
            </a:r>
          </a:p>
          <a:p>
            <a:pPr lvl="4"/>
            <a:r>
              <a:rPr lang="en-US" noProof="0"/>
              <a:t>Header yellow</a:t>
            </a:r>
          </a:p>
          <a:p>
            <a:pPr lvl="5"/>
            <a:r>
              <a:rPr lang="en-US" noProof="0"/>
              <a:t>Numbering</a:t>
            </a:r>
          </a:p>
          <a:p>
            <a:pPr lvl="6"/>
            <a:r>
              <a:rPr lang="en-US" noProof="0"/>
              <a:t>Bullet</a:t>
            </a:r>
          </a:p>
          <a:p>
            <a:pPr lvl="7"/>
            <a:r>
              <a:rPr lang="en-US" sz="1349" noProof="0"/>
              <a:t>Plain text</a:t>
            </a:r>
          </a:p>
          <a:p>
            <a:pPr lvl="8"/>
            <a:r>
              <a:rPr lang="en-US" noProof="0"/>
              <a:t>Header dark blue</a:t>
            </a:r>
          </a:p>
        </p:txBody>
      </p:sp>
      <p:sp>
        <p:nvSpPr>
          <p:cNvPr id="7" name="Tijdelijke aanduiding voor afbeelding 13"/>
          <p:cNvSpPr>
            <a:spLocks noGrp="1"/>
          </p:cNvSpPr>
          <p:nvPr>
            <p:ph type="pic" sz="quarter" idx="13" hasCustomPrompt="1"/>
          </p:nvPr>
        </p:nvSpPr>
        <p:spPr>
          <a:xfrm>
            <a:off x="5587316" y="1252539"/>
            <a:ext cx="3152019" cy="4795837"/>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en-US" noProof="0"/>
              <a:t>Click here to insert</a:t>
            </a:r>
            <a:br>
              <a:rPr lang="en-US" noProof="0"/>
            </a:br>
            <a:r>
              <a:rPr lang="en-US" noProof="0"/>
              <a:t>an image</a:t>
            </a:r>
          </a:p>
        </p:txBody>
      </p:sp>
      <p:grpSp>
        <p:nvGrpSpPr>
          <p:cNvPr id="8" name="Grid" hidden="1"/>
          <p:cNvGrpSpPr/>
          <p:nvPr userDrawn="1"/>
        </p:nvGrpSpPr>
        <p:grpSpPr>
          <a:xfrm>
            <a:off x="0" y="0"/>
            <a:ext cx="9144002" cy="6858004"/>
            <a:chOff x="-2" y="-1"/>
            <a:chExt cx="12198353" cy="6858004"/>
          </a:xfrm>
        </p:grpSpPr>
        <p:sp>
          <p:nvSpPr>
            <p:cNvPr id="9" name="Rechthoek 8"/>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1" name="Rechthoek 10"/>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4" name="Rechthoek 13"/>
            <p:cNvSpPr/>
            <p:nvPr userDrawn="1"/>
          </p:nvSpPr>
          <p:spPr bwMode="auto">
            <a:xfrm rot="5400000">
              <a:off x="392346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pic>
        <p:nvPicPr>
          <p:cNvPr id="4" name="Εικόνα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1669" y="6499401"/>
            <a:ext cx="1224136" cy="312538"/>
          </a:xfrm>
          <a:prstGeom prst="rect">
            <a:avLst/>
          </a:prstGeom>
        </p:spPr>
      </p:pic>
    </p:spTree>
    <p:extLst>
      <p:ext uri="{BB962C8B-B14F-4D97-AF65-F5344CB8AC3E}">
        <p14:creationId xmlns:p14="http://schemas.microsoft.com/office/powerpoint/2010/main" xmlns="" val="54426134"/>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a:t>Title</a:t>
            </a:r>
          </a:p>
        </p:txBody>
      </p:sp>
      <p:sp>
        <p:nvSpPr>
          <p:cNvPr id="3" name="Tijdelijke aanduiding voor verticale tekst 2"/>
          <p:cNvSpPr>
            <a:spLocks noGrp="1"/>
          </p:cNvSpPr>
          <p:nvPr>
            <p:ph type="body" orient="vert" idx="1" hasCustomPrompt="1"/>
          </p:nvPr>
        </p:nvSpPr>
        <p:spPr/>
        <p:txBody>
          <a:bodyPr vert="horz"/>
          <a:lstStyle>
            <a:lvl1pPr>
              <a:defRPr b="0"/>
            </a:lvl1pPr>
            <a:lvl2pPr>
              <a:defRPr b="0"/>
            </a:lvl2pPr>
            <a:lvl3pPr>
              <a:defRPr/>
            </a:lvl3pPr>
            <a:lvl4pPr>
              <a:defRPr b="1"/>
            </a:lvl4pPr>
            <a:lvl5pPr>
              <a:defRPr b="1"/>
            </a:lvl5pPr>
            <a:lvl8pPr>
              <a:defRPr sz="1600"/>
            </a:lvl8pPr>
            <a:lvl9pPr>
              <a:defRPr/>
            </a:lvl9pPr>
          </a:lstStyle>
          <a:p>
            <a:pPr lvl="0"/>
            <a:r>
              <a:rPr lang="en-US" noProof="0"/>
              <a:t>Bullet</a:t>
            </a:r>
          </a:p>
          <a:p>
            <a:pPr lvl="1"/>
            <a:r>
              <a:rPr lang="en-US" noProof="0"/>
              <a:t>Sub-bullet</a:t>
            </a:r>
          </a:p>
          <a:p>
            <a:pPr lvl="2"/>
            <a:r>
              <a:rPr lang="en-US" noProof="0"/>
              <a:t>Plain text</a:t>
            </a:r>
          </a:p>
          <a:p>
            <a:pPr lvl="3"/>
            <a:r>
              <a:rPr lang="en-US" noProof="0"/>
              <a:t>Header dark blue</a:t>
            </a:r>
          </a:p>
          <a:p>
            <a:pPr lvl="4"/>
            <a:r>
              <a:rPr lang="en-US" noProof="0"/>
              <a:t>Header light blue</a:t>
            </a:r>
          </a:p>
          <a:p>
            <a:pPr lvl="5"/>
            <a:r>
              <a:rPr lang="en-US" noProof="0"/>
              <a:t>Bullet</a:t>
            </a:r>
          </a:p>
          <a:p>
            <a:pPr lvl="6"/>
            <a:r>
              <a:rPr lang="en-US" noProof="0"/>
              <a:t>Sub-bullet</a:t>
            </a:r>
          </a:p>
          <a:p>
            <a:pPr lvl="7"/>
            <a:r>
              <a:rPr lang="en-US" sz="1349" noProof="0"/>
              <a:t>Plain text</a:t>
            </a:r>
          </a:p>
          <a:p>
            <a:pPr lvl="8"/>
            <a:r>
              <a:rPr lang="en-US" noProof="0"/>
              <a:t>Header dark blue</a:t>
            </a:r>
          </a:p>
        </p:txBody>
      </p:sp>
      <p:pic>
        <p:nvPicPr>
          <p:cNvPr id="5" name="Εικόνα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1669" y="6499401"/>
            <a:ext cx="1224136" cy="312538"/>
          </a:xfrm>
          <a:prstGeom prst="rect">
            <a:avLst/>
          </a:prstGeom>
        </p:spPr>
      </p:pic>
    </p:spTree>
    <p:extLst>
      <p:ext uri="{BB962C8B-B14F-4D97-AF65-F5344CB8AC3E}">
        <p14:creationId xmlns:p14="http://schemas.microsoft.com/office/powerpoint/2010/main" xmlns="" val="3592596851"/>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amp; Beeld 75%/2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a:t>Title</a:t>
            </a:r>
          </a:p>
        </p:txBody>
      </p:sp>
      <p:sp>
        <p:nvSpPr>
          <p:cNvPr id="3" name="Tijdelijke aanduiding voor verticale tekst 2"/>
          <p:cNvSpPr>
            <a:spLocks noGrp="1"/>
          </p:cNvSpPr>
          <p:nvPr>
            <p:ph type="body" orient="vert" idx="1" hasCustomPrompt="1"/>
          </p:nvPr>
        </p:nvSpPr>
        <p:spPr>
          <a:xfrm>
            <a:off x="404665" y="1252836"/>
            <a:ext cx="8334670" cy="4795836"/>
          </a:xfrm>
        </p:spPr>
        <p:txBody>
          <a:bodyPr vert="horz"/>
          <a:lstStyle/>
          <a:p>
            <a:pPr lvl="0"/>
            <a:r>
              <a:rPr lang="en-US" noProof="0"/>
              <a:t>Bullet</a:t>
            </a:r>
          </a:p>
          <a:p>
            <a:pPr lvl="1"/>
            <a:r>
              <a:rPr lang="en-US" noProof="0"/>
              <a:t>Sub-bullet</a:t>
            </a:r>
          </a:p>
          <a:p>
            <a:pPr lvl="2"/>
            <a:r>
              <a:rPr lang="en-US" noProof="0"/>
              <a:t>Plain text</a:t>
            </a:r>
          </a:p>
          <a:p>
            <a:pPr lvl="3"/>
            <a:r>
              <a:rPr lang="en-US" noProof="0"/>
              <a:t>Header dark blue</a:t>
            </a:r>
          </a:p>
          <a:p>
            <a:pPr lvl="4"/>
            <a:r>
              <a:rPr lang="en-US" noProof="0"/>
              <a:t>Header light blue</a:t>
            </a:r>
          </a:p>
          <a:p>
            <a:pPr lvl="5"/>
            <a:r>
              <a:rPr lang="en-US" noProof="0"/>
              <a:t>Bullet</a:t>
            </a:r>
          </a:p>
          <a:p>
            <a:pPr lvl="6"/>
            <a:r>
              <a:rPr lang="en-US" noProof="0"/>
              <a:t>Sub-bullet</a:t>
            </a:r>
          </a:p>
          <a:p>
            <a:pPr lvl="7"/>
            <a:r>
              <a:rPr lang="en-US" sz="1349" noProof="0"/>
              <a:t>Plain text</a:t>
            </a:r>
          </a:p>
          <a:p>
            <a:pPr lvl="8"/>
            <a:r>
              <a:rPr lang="en-US" noProof="0"/>
              <a:t>Header dark blue</a:t>
            </a:r>
          </a:p>
          <a:p>
            <a:pPr lvl="0"/>
            <a:endParaRPr lang="en-US" noProof="0"/>
          </a:p>
        </p:txBody>
      </p:sp>
      <p:grpSp>
        <p:nvGrpSpPr>
          <p:cNvPr id="7" name="Grid" hidden="1"/>
          <p:cNvGrpSpPr/>
          <p:nvPr userDrawn="1"/>
        </p:nvGrpSpPr>
        <p:grpSpPr>
          <a:xfrm>
            <a:off x="0" y="0"/>
            <a:ext cx="9144002"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500358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pic>
        <p:nvPicPr>
          <p:cNvPr id="15" name="Εικόνα 1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1669" y="6499401"/>
            <a:ext cx="1224136" cy="312538"/>
          </a:xfrm>
          <a:prstGeom prst="rect">
            <a:avLst/>
          </a:prstGeom>
        </p:spPr>
      </p:pic>
    </p:spTree>
    <p:extLst>
      <p:ext uri="{BB962C8B-B14F-4D97-AF65-F5344CB8AC3E}">
        <p14:creationId xmlns:p14="http://schemas.microsoft.com/office/powerpoint/2010/main" xmlns="" val="3590302820"/>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amp; Beeld 50%/5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a:t>Title</a:t>
            </a:r>
          </a:p>
        </p:txBody>
      </p:sp>
      <p:sp>
        <p:nvSpPr>
          <p:cNvPr id="3" name="Tijdelijke aanduiding voor verticale tekst 2"/>
          <p:cNvSpPr>
            <a:spLocks noGrp="1"/>
          </p:cNvSpPr>
          <p:nvPr>
            <p:ph type="body" orient="vert" idx="1" hasCustomPrompt="1"/>
          </p:nvPr>
        </p:nvSpPr>
        <p:spPr>
          <a:xfrm>
            <a:off x="404663" y="1252836"/>
            <a:ext cx="4091501" cy="4795836"/>
          </a:xfrm>
        </p:spPr>
        <p:txBody>
          <a:bodyPr vert="horz"/>
          <a:lstStyle/>
          <a:p>
            <a:pPr lvl="0"/>
            <a:r>
              <a:rPr lang="en-US" noProof="0"/>
              <a:t>Bullet</a:t>
            </a:r>
          </a:p>
          <a:p>
            <a:pPr lvl="1"/>
            <a:r>
              <a:rPr lang="en-US" noProof="0"/>
              <a:t>Sub-bullet</a:t>
            </a:r>
          </a:p>
          <a:p>
            <a:pPr lvl="2"/>
            <a:r>
              <a:rPr lang="en-US" noProof="0"/>
              <a:t>Plain text</a:t>
            </a:r>
          </a:p>
          <a:p>
            <a:pPr lvl="3"/>
            <a:r>
              <a:rPr lang="en-US" noProof="0"/>
              <a:t>Header dark blue</a:t>
            </a:r>
          </a:p>
          <a:p>
            <a:pPr lvl="4"/>
            <a:r>
              <a:rPr lang="en-US" noProof="0"/>
              <a:t>Header light blue</a:t>
            </a:r>
          </a:p>
          <a:p>
            <a:pPr lvl="5"/>
            <a:r>
              <a:rPr lang="en-US" noProof="0"/>
              <a:t>Bullet</a:t>
            </a:r>
          </a:p>
          <a:p>
            <a:pPr lvl="6"/>
            <a:r>
              <a:rPr lang="en-US" noProof="0"/>
              <a:t>Sub-bullet</a:t>
            </a:r>
          </a:p>
          <a:p>
            <a:pPr lvl="7"/>
            <a:r>
              <a:rPr lang="en-US" sz="1349" noProof="0"/>
              <a:t>Plain text</a:t>
            </a:r>
          </a:p>
          <a:p>
            <a:pPr lvl="8"/>
            <a:r>
              <a:rPr lang="en-US" noProof="0"/>
              <a:t>Header dark blue</a:t>
            </a:r>
          </a:p>
          <a:p>
            <a:pPr lvl="0"/>
            <a:endParaRPr lang="en-US" noProof="0"/>
          </a:p>
        </p:txBody>
      </p:sp>
      <p:grpSp>
        <p:nvGrpSpPr>
          <p:cNvPr id="7" name="Grid" hidden="1"/>
          <p:cNvGrpSpPr/>
          <p:nvPr userDrawn="1"/>
        </p:nvGrpSpPr>
        <p:grpSpPr>
          <a:xfrm>
            <a:off x="-1" y="-1"/>
            <a:ext cx="9144002"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648162" y="1252539"/>
            <a:ext cx="4091174" cy="4795837"/>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en-US" noProof="0"/>
              <a:t>Click here to insert</a:t>
            </a:r>
            <a:br>
              <a:rPr lang="en-US" noProof="0"/>
            </a:br>
            <a:r>
              <a:rPr lang="en-US" noProof="0"/>
              <a:t>an image</a:t>
            </a:r>
          </a:p>
        </p:txBody>
      </p:sp>
      <p:pic>
        <p:nvPicPr>
          <p:cNvPr id="15" name="Εικόνα 1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1669" y="6499401"/>
            <a:ext cx="1224136" cy="312538"/>
          </a:xfrm>
          <a:prstGeom prst="rect">
            <a:avLst/>
          </a:prstGeom>
        </p:spPr>
      </p:pic>
    </p:spTree>
    <p:extLst>
      <p:ext uri="{BB962C8B-B14F-4D97-AF65-F5344CB8AC3E}">
        <p14:creationId xmlns:p14="http://schemas.microsoft.com/office/powerpoint/2010/main" xmlns="" val="3682767422"/>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amp; Beeld 25%/7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a:t>Title</a:t>
            </a:r>
          </a:p>
        </p:txBody>
      </p:sp>
      <p:sp>
        <p:nvSpPr>
          <p:cNvPr id="3" name="Tijdelijke aanduiding voor verticale tekst 2"/>
          <p:cNvSpPr>
            <a:spLocks noGrp="1"/>
          </p:cNvSpPr>
          <p:nvPr>
            <p:ph type="body" orient="vert" idx="1" hasCustomPrompt="1"/>
          </p:nvPr>
        </p:nvSpPr>
        <p:spPr>
          <a:xfrm>
            <a:off x="404664" y="1252836"/>
            <a:ext cx="2548000" cy="4795836"/>
          </a:xfrm>
        </p:spPr>
        <p:txBody>
          <a:bodyPr vert="horz"/>
          <a:lstStyle/>
          <a:p>
            <a:pPr lvl="0"/>
            <a:r>
              <a:rPr lang="en-US" noProof="0"/>
              <a:t>Bullet</a:t>
            </a:r>
          </a:p>
          <a:p>
            <a:pPr lvl="1"/>
            <a:r>
              <a:rPr lang="en-US" noProof="0"/>
              <a:t>Sub-bullet</a:t>
            </a:r>
          </a:p>
          <a:p>
            <a:pPr lvl="2"/>
            <a:r>
              <a:rPr lang="en-US" noProof="0"/>
              <a:t>Plain text</a:t>
            </a:r>
          </a:p>
          <a:p>
            <a:pPr lvl="3"/>
            <a:r>
              <a:rPr lang="en-US" noProof="0"/>
              <a:t>Header dark blue</a:t>
            </a:r>
          </a:p>
          <a:p>
            <a:pPr lvl="4"/>
            <a:r>
              <a:rPr lang="en-US" noProof="0"/>
              <a:t>Header light blue</a:t>
            </a:r>
          </a:p>
          <a:p>
            <a:pPr lvl="5"/>
            <a:r>
              <a:rPr lang="en-US" noProof="0"/>
              <a:t>Bullet</a:t>
            </a:r>
          </a:p>
          <a:p>
            <a:pPr lvl="6"/>
            <a:r>
              <a:rPr lang="en-US" noProof="0"/>
              <a:t>Sub-bullet</a:t>
            </a:r>
          </a:p>
          <a:p>
            <a:pPr lvl="7"/>
            <a:r>
              <a:rPr lang="en-US" sz="1349" noProof="0"/>
              <a:t>Plain text</a:t>
            </a:r>
          </a:p>
          <a:p>
            <a:pPr lvl="8"/>
            <a:r>
              <a:rPr lang="en-US" noProof="0"/>
              <a:t>Header dark blue</a:t>
            </a:r>
          </a:p>
          <a:p>
            <a:pPr lvl="0"/>
            <a:endParaRPr lang="en-US" noProof="0"/>
          </a:p>
        </p:txBody>
      </p:sp>
      <p:grpSp>
        <p:nvGrpSpPr>
          <p:cNvPr id="7" name="Grid" hidden="1"/>
          <p:cNvGrpSpPr/>
          <p:nvPr userDrawn="1"/>
        </p:nvGrpSpPr>
        <p:grpSpPr>
          <a:xfrm>
            <a:off x="-1" y="-1"/>
            <a:ext cx="9144002"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611099"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3104334" y="1252539"/>
            <a:ext cx="5635001" cy="4795837"/>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en-US" noProof="0"/>
              <a:t>Click here to insert</a:t>
            </a:r>
            <a:br>
              <a:rPr lang="en-US" noProof="0"/>
            </a:br>
            <a:r>
              <a:rPr lang="en-US" noProof="0"/>
              <a:t>an image</a:t>
            </a:r>
          </a:p>
        </p:txBody>
      </p:sp>
      <p:pic>
        <p:nvPicPr>
          <p:cNvPr id="15" name="Εικόνα 1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1669" y="6499401"/>
            <a:ext cx="1224136" cy="312538"/>
          </a:xfrm>
          <a:prstGeom prst="rect">
            <a:avLst/>
          </a:prstGeom>
        </p:spPr>
      </p:pic>
    </p:spTree>
    <p:extLst>
      <p:ext uri="{BB962C8B-B14F-4D97-AF65-F5344CB8AC3E}">
        <p14:creationId xmlns:p14="http://schemas.microsoft.com/office/powerpoint/2010/main" xmlns="" val="4132317621"/>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eld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a:t>Title</a:t>
            </a:r>
          </a:p>
        </p:txBody>
      </p:sp>
      <p:grpSp>
        <p:nvGrpSpPr>
          <p:cNvPr id="7" name="Grid" hidden="1"/>
          <p:cNvGrpSpPr/>
          <p:nvPr userDrawn="1"/>
        </p:nvGrpSpPr>
        <p:grpSpPr>
          <a:xfrm>
            <a:off x="-1" y="-1"/>
            <a:ext cx="9144002"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04665" y="1252539"/>
            <a:ext cx="8334560" cy="4795837"/>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en-US" noProof="0"/>
              <a:t>Click here to insert</a:t>
            </a:r>
            <a:br>
              <a:rPr lang="en-US" noProof="0"/>
            </a:br>
            <a:r>
              <a:rPr lang="en-US" noProof="0"/>
              <a:t>an image</a:t>
            </a:r>
          </a:p>
        </p:txBody>
      </p:sp>
      <p:pic>
        <p:nvPicPr>
          <p:cNvPr id="13" name="Εικόνα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1669" y="6499401"/>
            <a:ext cx="1224136" cy="312538"/>
          </a:xfrm>
          <a:prstGeom prst="rect">
            <a:avLst/>
          </a:prstGeom>
        </p:spPr>
      </p:pic>
    </p:spTree>
    <p:extLst>
      <p:ext uri="{BB962C8B-B14F-4D97-AF65-F5344CB8AC3E}">
        <p14:creationId xmlns:p14="http://schemas.microsoft.com/office/powerpoint/2010/main" xmlns="" val="3929258224"/>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amp; Beeld 4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a:t>Title</a:t>
            </a:r>
          </a:p>
        </p:txBody>
      </p:sp>
      <p:sp>
        <p:nvSpPr>
          <p:cNvPr id="3" name="Tijdelijke aanduiding voor verticale tekst 2"/>
          <p:cNvSpPr>
            <a:spLocks noGrp="1"/>
          </p:cNvSpPr>
          <p:nvPr>
            <p:ph type="body" orient="vert" idx="1" hasCustomPrompt="1"/>
          </p:nvPr>
        </p:nvSpPr>
        <p:spPr>
          <a:xfrm>
            <a:off x="404663" y="1252836"/>
            <a:ext cx="4091501" cy="4795836"/>
          </a:xfrm>
        </p:spPr>
        <p:txBody>
          <a:bodyPr vert="horz"/>
          <a:lstStyle/>
          <a:p>
            <a:pPr lvl="0"/>
            <a:r>
              <a:rPr lang="en-US" noProof="0"/>
              <a:t>Bullet</a:t>
            </a:r>
          </a:p>
          <a:p>
            <a:pPr lvl="1"/>
            <a:r>
              <a:rPr lang="en-US" noProof="0"/>
              <a:t>Sub-bullet</a:t>
            </a:r>
          </a:p>
          <a:p>
            <a:pPr lvl="2"/>
            <a:r>
              <a:rPr lang="en-US" noProof="0"/>
              <a:t>Plain text</a:t>
            </a:r>
          </a:p>
          <a:p>
            <a:pPr lvl="3"/>
            <a:r>
              <a:rPr lang="en-US" noProof="0"/>
              <a:t>Header dark blue</a:t>
            </a:r>
          </a:p>
          <a:p>
            <a:pPr lvl="4"/>
            <a:r>
              <a:rPr lang="en-US" noProof="0"/>
              <a:t>Header light blue</a:t>
            </a:r>
          </a:p>
          <a:p>
            <a:pPr lvl="5"/>
            <a:r>
              <a:rPr lang="en-US" noProof="0"/>
              <a:t>Bullet</a:t>
            </a:r>
          </a:p>
          <a:p>
            <a:pPr lvl="6"/>
            <a:r>
              <a:rPr lang="en-US" noProof="0"/>
              <a:t>Sub-bullet</a:t>
            </a:r>
          </a:p>
          <a:p>
            <a:pPr lvl="7"/>
            <a:r>
              <a:rPr lang="en-US" sz="1349" noProof="0"/>
              <a:t>Plain text</a:t>
            </a:r>
          </a:p>
          <a:p>
            <a:pPr lvl="8"/>
            <a:r>
              <a:rPr lang="en-US" noProof="0"/>
              <a:t>Header dark blue</a:t>
            </a:r>
          </a:p>
          <a:p>
            <a:pPr lvl="0"/>
            <a:endParaRPr lang="en-US" noProof="0"/>
          </a:p>
        </p:txBody>
      </p:sp>
      <p:grpSp>
        <p:nvGrpSpPr>
          <p:cNvPr id="7" name="Grid" hidden="1"/>
          <p:cNvGrpSpPr/>
          <p:nvPr userDrawn="1"/>
        </p:nvGrpSpPr>
        <p:grpSpPr>
          <a:xfrm>
            <a:off x="-1" y="-1"/>
            <a:ext cx="9159312" cy="6858004"/>
            <a:chOff x="-2" y="-1"/>
            <a:chExt cx="12218777"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6" name="Rechthoek 15"/>
            <p:cNvSpPr/>
            <p:nvPr userDrawn="1"/>
          </p:nvSpPr>
          <p:spPr bwMode="auto">
            <a:xfrm rot="10800000">
              <a:off x="5360772" y="3549589"/>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648161" y="1252539"/>
            <a:ext cx="1969913" cy="2297049"/>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en-US" noProof="0"/>
              <a:t>Click here to insert</a:t>
            </a:r>
            <a:br>
              <a:rPr lang="en-US" noProof="0"/>
            </a:br>
            <a:r>
              <a:rPr lang="en-US" noProof="0"/>
              <a:t>an image</a:t>
            </a:r>
          </a:p>
        </p:txBody>
      </p:sp>
      <p:sp>
        <p:nvSpPr>
          <p:cNvPr id="17" name="Tijdelijke aanduiding voor afbeelding 13"/>
          <p:cNvSpPr>
            <a:spLocks noGrp="1"/>
          </p:cNvSpPr>
          <p:nvPr>
            <p:ph type="pic" sz="quarter" idx="14" hasCustomPrompt="1"/>
          </p:nvPr>
        </p:nvSpPr>
        <p:spPr>
          <a:xfrm>
            <a:off x="6762195" y="1252539"/>
            <a:ext cx="1969913" cy="2297049"/>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en-US" noProof="0"/>
              <a:t>Click here to insert</a:t>
            </a:r>
            <a:br>
              <a:rPr lang="en-US" noProof="0"/>
            </a:br>
            <a:r>
              <a:rPr lang="en-US" noProof="0"/>
              <a:t>an image</a:t>
            </a:r>
          </a:p>
        </p:txBody>
      </p:sp>
      <p:sp>
        <p:nvSpPr>
          <p:cNvPr id="18" name="Tijdelijke aanduiding voor afbeelding 13"/>
          <p:cNvSpPr>
            <a:spLocks noGrp="1"/>
          </p:cNvSpPr>
          <p:nvPr>
            <p:ph type="pic" sz="quarter" idx="15" hasCustomPrompt="1"/>
          </p:nvPr>
        </p:nvSpPr>
        <p:spPr>
          <a:xfrm>
            <a:off x="4648161" y="3751624"/>
            <a:ext cx="1969913" cy="2297049"/>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en-US" noProof="0"/>
              <a:t>Click here to insert</a:t>
            </a:r>
            <a:br>
              <a:rPr lang="en-US" noProof="0"/>
            </a:br>
            <a:r>
              <a:rPr lang="en-US" noProof="0"/>
              <a:t>an image</a:t>
            </a:r>
          </a:p>
        </p:txBody>
      </p:sp>
      <p:sp>
        <p:nvSpPr>
          <p:cNvPr id="19" name="Tijdelijke aanduiding voor afbeelding 13"/>
          <p:cNvSpPr>
            <a:spLocks noGrp="1"/>
          </p:cNvSpPr>
          <p:nvPr>
            <p:ph type="pic" sz="quarter" idx="16" hasCustomPrompt="1"/>
          </p:nvPr>
        </p:nvSpPr>
        <p:spPr>
          <a:xfrm>
            <a:off x="6762195" y="3751624"/>
            <a:ext cx="1969913" cy="2297049"/>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en-US" noProof="0"/>
              <a:t>Click here to insert</a:t>
            </a:r>
            <a:br>
              <a:rPr lang="en-US" noProof="0"/>
            </a:br>
            <a:r>
              <a:rPr lang="en-US" noProof="0"/>
              <a:t>an image</a:t>
            </a:r>
          </a:p>
        </p:txBody>
      </p:sp>
      <p:pic>
        <p:nvPicPr>
          <p:cNvPr id="20" name="Εικόνα 1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1669" y="6499401"/>
            <a:ext cx="1224136" cy="312538"/>
          </a:xfrm>
          <a:prstGeom prst="rect">
            <a:avLst/>
          </a:prstGeom>
        </p:spPr>
      </p:pic>
    </p:spTree>
    <p:extLst>
      <p:ext uri="{BB962C8B-B14F-4D97-AF65-F5344CB8AC3E}">
        <p14:creationId xmlns:p14="http://schemas.microsoft.com/office/powerpoint/2010/main" xmlns="" val="367317344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amp; Beeld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a:t>Title</a:t>
            </a:r>
          </a:p>
        </p:txBody>
      </p:sp>
      <p:sp>
        <p:nvSpPr>
          <p:cNvPr id="3" name="Tijdelijke aanduiding voor verticale tekst 2"/>
          <p:cNvSpPr>
            <a:spLocks noGrp="1"/>
          </p:cNvSpPr>
          <p:nvPr>
            <p:ph type="body" orient="vert" idx="1" hasCustomPrompt="1"/>
          </p:nvPr>
        </p:nvSpPr>
        <p:spPr>
          <a:xfrm>
            <a:off x="404664" y="1252836"/>
            <a:ext cx="4091500" cy="4795836"/>
          </a:xfrm>
        </p:spPr>
        <p:txBody>
          <a:bodyPr vert="horz"/>
          <a:lstStyle/>
          <a:p>
            <a:pPr lvl="0"/>
            <a:r>
              <a:rPr lang="en-US" noProof="0"/>
              <a:t>Bullet</a:t>
            </a:r>
          </a:p>
          <a:p>
            <a:pPr lvl="1"/>
            <a:r>
              <a:rPr lang="en-US" noProof="0"/>
              <a:t>Sub-bullet</a:t>
            </a:r>
          </a:p>
          <a:p>
            <a:pPr lvl="2"/>
            <a:r>
              <a:rPr lang="en-US" noProof="0"/>
              <a:t>Plain text</a:t>
            </a:r>
          </a:p>
          <a:p>
            <a:pPr lvl="3"/>
            <a:r>
              <a:rPr lang="en-US" noProof="0"/>
              <a:t>Header dark blue</a:t>
            </a:r>
          </a:p>
          <a:p>
            <a:pPr lvl="4"/>
            <a:r>
              <a:rPr lang="en-US" noProof="0"/>
              <a:t>Header light blue</a:t>
            </a:r>
          </a:p>
          <a:p>
            <a:pPr lvl="5"/>
            <a:r>
              <a:rPr lang="en-US" noProof="0"/>
              <a:t>Bullet</a:t>
            </a:r>
          </a:p>
          <a:p>
            <a:pPr lvl="6"/>
            <a:r>
              <a:rPr lang="en-US" noProof="0"/>
              <a:t>Sub-bullet</a:t>
            </a:r>
          </a:p>
          <a:p>
            <a:pPr lvl="7"/>
            <a:r>
              <a:rPr lang="en-US" sz="1349" noProof="0"/>
              <a:t>Plain text</a:t>
            </a:r>
          </a:p>
          <a:p>
            <a:pPr lvl="8"/>
            <a:r>
              <a:rPr lang="en-US" noProof="0"/>
              <a:t>Header dark blue</a:t>
            </a:r>
          </a:p>
        </p:txBody>
      </p:sp>
      <p:grpSp>
        <p:nvGrpSpPr>
          <p:cNvPr id="7" name="Grid" hidden="1"/>
          <p:cNvGrpSpPr/>
          <p:nvPr userDrawn="1"/>
        </p:nvGrpSpPr>
        <p:grpSpPr>
          <a:xfrm>
            <a:off x="-1" y="-1"/>
            <a:ext cx="9144002"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647835" y="1252538"/>
            <a:ext cx="1969200" cy="4796134"/>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en-US" noProof="0"/>
              <a:t>Click here to insert</a:t>
            </a:r>
            <a:br>
              <a:rPr lang="en-US" noProof="0"/>
            </a:br>
            <a:r>
              <a:rPr lang="en-US" noProof="0"/>
              <a:t>an image</a:t>
            </a:r>
          </a:p>
        </p:txBody>
      </p:sp>
      <p:sp>
        <p:nvSpPr>
          <p:cNvPr id="17" name="Tijdelijke aanduiding voor afbeelding 13"/>
          <p:cNvSpPr>
            <a:spLocks noGrp="1"/>
          </p:cNvSpPr>
          <p:nvPr>
            <p:ph type="pic" sz="quarter" idx="14" hasCustomPrompt="1"/>
          </p:nvPr>
        </p:nvSpPr>
        <p:spPr>
          <a:xfrm>
            <a:off x="6760490" y="1252538"/>
            <a:ext cx="1969200" cy="4796134"/>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en-US" noProof="0"/>
              <a:t>Click here to insert</a:t>
            </a:r>
            <a:br>
              <a:rPr lang="en-US" noProof="0"/>
            </a:br>
            <a:r>
              <a:rPr lang="en-US" noProof="0"/>
              <a:t>an image</a:t>
            </a:r>
          </a:p>
        </p:txBody>
      </p:sp>
      <p:pic>
        <p:nvPicPr>
          <p:cNvPr id="16" name="Εικόνα 1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1669" y="6499401"/>
            <a:ext cx="1224136" cy="312538"/>
          </a:xfrm>
          <a:prstGeom prst="rect">
            <a:avLst/>
          </a:prstGeom>
        </p:spPr>
      </p:pic>
    </p:spTree>
    <p:extLst>
      <p:ext uri="{BB962C8B-B14F-4D97-AF65-F5344CB8AC3E}">
        <p14:creationId xmlns:p14="http://schemas.microsoft.com/office/powerpoint/2010/main" xmlns="" val="4146982251"/>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04665" y="404664"/>
            <a:ext cx="8334670" cy="432048"/>
          </a:xfrm>
          <a:prstGeom prst="rect">
            <a:avLst/>
          </a:prstGeom>
        </p:spPr>
        <p:txBody>
          <a:bodyPr vert="horz" lIns="0" tIns="0" rIns="0" bIns="0" rtlCol="0" anchor="ctr">
            <a:noAutofit/>
          </a:bodyPr>
          <a:lstStyle/>
          <a:p>
            <a:r>
              <a:rPr lang="en-US" noProof="0"/>
              <a:t>Title</a:t>
            </a:r>
          </a:p>
        </p:txBody>
      </p:sp>
      <p:sp>
        <p:nvSpPr>
          <p:cNvPr id="3" name="Tijdelijke aanduiding voor tekst 2"/>
          <p:cNvSpPr>
            <a:spLocks noGrp="1"/>
          </p:cNvSpPr>
          <p:nvPr>
            <p:ph type="body" idx="1"/>
          </p:nvPr>
        </p:nvSpPr>
        <p:spPr>
          <a:xfrm>
            <a:off x="404665" y="1252836"/>
            <a:ext cx="8334670" cy="4795836"/>
          </a:xfrm>
          <a:prstGeom prst="rect">
            <a:avLst/>
          </a:prstGeom>
        </p:spPr>
        <p:txBody>
          <a:bodyPr vert="horz" lIns="0" tIns="0" rIns="0" bIns="0" rtlCol="0">
            <a:normAutofit/>
          </a:bodyPr>
          <a:lstStyle/>
          <a:p>
            <a:pPr lvl="0"/>
            <a:r>
              <a:rPr lang="en-US" noProof="0"/>
              <a:t>Bullet</a:t>
            </a:r>
          </a:p>
          <a:p>
            <a:pPr lvl="1"/>
            <a:r>
              <a:rPr lang="en-US" noProof="0"/>
              <a:t>Sub-bullet</a:t>
            </a:r>
          </a:p>
          <a:p>
            <a:pPr lvl="2"/>
            <a:r>
              <a:rPr lang="en-US" noProof="0"/>
              <a:t>Plain text</a:t>
            </a:r>
          </a:p>
          <a:p>
            <a:pPr lvl="3"/>
            <a:r>
              <a:rPr lang="en-US" noProof="0"/>
              <a:t>Header dark blue</a:t>
            </a:r>
          </a:p>
          <a:p>
            <a:pPr lvl="4"/>
            <a:r>
              <a:rPr lang="en-US" noProof="0"/>
              <a:t>Header light blue</a:t>
            </a:r>
          </a:p>
          <a:p>
            <a:pPr lvl="5"/>
            <a:r>
              <a:rPr lang="en-US" noProof="0"/>
              <a:t>Bullet</a:t>
            </a:r>
          </a:p>
          <a:p>
            <a:pPr lvl="6"/>
            <a:r>
              <a:rPr lang="en-US" noProof="0"/>
              <a:t>Sub-bullet</a:t>
            </a:r>
          </a:p>
          <a:p>
            <a:pPr lvl="7"/>
            <a:r>
              <a:rPr lang="en-US" sz="1349" noProof="0"/>
              <a:t>Plain text</a:t>
            </a:r>
          </a:p>
          <a:p>
            <a:pPr lvl="8"/>
            <a:r>
              <a:rPr lang="en-US" noProof="0"/>
              <a:t>Header dark blue</a:t>
            </a:r>
          </a:p>
        </p:txBody>
      </p:sp>
      <p:sp>
        <p:nvSpPr>
          <p:cNvPr id="20" name="Rechthoek 19"/>
          <p:cNvSpPr/>
          <p:nvPr userDrawn="1"/>
        </p:nvSpPr>
        <p:spPr bwMode="auto">
          <a:xfrm>
            <a:off x="0" y="6453336"/>
            <a:ext cx="9144000" cy="404664"/>
          </a:xfrm>
          <a:prstGeom prst="rect">
            <a:avLst/>
          </a:prstGeom>
          <a:solidFill>
            <a:schemeClr val="bg2"/>
          </a:solidFill>
          <a:ln>
            <a:noFill/>
          </a:ln>
          <a:effectLst/>
        </p:spPr>
        <p:txBody>
          <a:bodyPr vert="horz" wrap="square" lIns="68544" tIns="34272" rIns="68544" bIns="34272"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en-US" sz="1499" b="0" i="0" u="none" strike="noStrike" cap="none" normalizeH="0" baseline="0" noProof="0">
              <a:ln>
                <a:noFill/>
              </a:ln>
              <a:solidFill>
                <a:schemeClr val="bg1"/>
              </a:solidFill>
              <a:effectLst/>
              <a:latin typeface="Minion" pitchFamily="2" charset="0"/>
            </a:endParaRPr>
          </a:p>
        </p:txBody>
      </p:sp>
      <p:sp>
        <p:nvSpPr>
          <p:cNvPr id="6" name="Tijdelijke aanduiding voor dianummer 5"/>
          <p:cNvSpPr>
            <a:spLocks noGrp="1"/>
          </p:cNvSpPr>
          <p:nvPr>
            <p:ph type="sldNum" sz="quarter" idx="4"/>
          </p:nvPr>
        </p:nvSpPr>
        <p:spPr>
          <a:xfrm>
            <a:off x="404664" y="6453336"/>
            <a:ext cx="381346" cy="404664"/>
          </a:xfrm>
          <a:prstGeom prst="rect">
            <a:avLst/>
          </a:prstGeom>
        </p:spPr>
        <p:txBody>
          <a:bodyPr vert="horz" lIns="0" tIns="0" rIns="0" bIns="0" rtlCol="0" anchor="ctr"/>
          <a:lstStyle>
            <a:lvl1pPr algn="l">
              <a:defRPr lang="nl-NL" sz="1200" b="1" smtClean="0">
                <a:solidFill>
                  <a:schemeClr val="bg1"/>
                </a:solidFill>
              </a:defRPr>
            </a:lvl1pPr>
          </a:lstStyle>
          <a:p>
            <a:fld id="{21272068-81DC-4C45-9305-5AD5E2019168}" type="slidenum">
              <a:rPr lang="en-US" noProof="0" smtClean="0"/>
              <a:pPr/>
              <a:t>‹#›</a:t>
            </a:fld>
            <a:endParaRPr lang="en-US" noProof="0"/>
          </a:p>
        </p:txBody>
      </p:sp>
      <p:sp>
        <p:nvSpPr>
          <p:cNvPr id="14" name="Tijdelijke aanduiding voor dianummer 5"/>
          <p:cNvSpPr txBox="1">
            <a:spLocks/>
          </p:cNvSpPr>
          <p:nvPr userDrawn="1"/>
        </p:nvSpPr>
        <p:spPr>
          <a:xfrm>
            <a:off x="6681815" y="6453337"/>
            <a:ext cx="2057519" cy="416127"/>
          </a:xfrm>
          <a:prstGeom prst="rect">
            <a:avLst/>
          </a:prstGeom>
        </p:spPr>
        <p:txBody>
          <a:bodyPr vert="horz" lIns="68544" tIns="34272" rIns="68544" bIns="34272"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D95B-2DCA-4A8C-818D-5010775FDD58}" type="slidenum">
              <a:rPr lang="en-US" sz="1100" noProof="0" smtClean="0">
                <a:solidFill>
                  <a:schemeClr val="bg1"/>
                </a:solidFill>
              </a:rPr>
              <a:pPr/>
              <a:t>‹#›</a:t>
            </a:fld>
            <a:endParaRPr lang="en-US" sz="900" noProof="0">
              <a:solidFill>
                <a:schemeClr val="bg1"/>
              </a:solidFill>
            </a:endParaRPr>
          </a:p>
        </p:txBody>
      </p:sp>
      <p:grpSp>
        <p:nvGrpSpPr>
          <p:cNvPr id="15" name="Grid" hidden="1"/>
          <p:cNvGrpSpPr/>
          <p:nvPr userDrawn="1"/>
        </p:nvGrpSpPr>
        <p:grpSpPr>
          <a:xfrm>
            <a:off x="0" y="0"/>
            <a:ext cx="9144000" cy="6858004"/>
            <a:chOff x="-2" y="-1"/>
            <a:chExt cx="9144000" cy="6858004"/>
          </a:xfrm>
        </p:grpSpPr>
        <p:sp>
          <p:nvSpPr>
            <p:cNvPr id="16" name="Rechthoek 15"/>
            <p:cNvSpPr/>
            <p:nvPr userDrawn="1"/>
          </p:nvSpPr>
          <p:spPr bwMode="auto">
            <a:xfrm>
              <a:off x="0" y="0"/>
              <a:ext cx="9143998"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7" name="Rechthoek 16"/>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8" name="Rechthoek 17"/>
            <p:cNvSpPr/>
            <p:nvPr userDrawn="1"/>
          </p:nvSpPr>
          <p:spPr bwMode="auto">
            <a:xfrm rot="5400000">
              <a:off x="5512664" y="3226670"/>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9" name="Rechthoek 18"/>
            <p:cNvSpPr/>
            <p:nvPr userDrawn="1"/>
          </p:nvSpPr>
          <p:spPr bwMode="auto">
            <a:xfrm>
              <a:off x="0" y="848172"/>
              <a:ext cx="9143998"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21" name="Rechthoek 20"/>
            <p:cNvSpPr/>
            <p:nvPr userDrawn="1"/>
          </p:nvSpPr>
          <p:spPr bwMode="auto">
            <a:xfrm>
              <a:off x="0" y="6048672"/>
              <a:ext cx="9143998"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Tree>
    <p:extLst>
      <p:ext uri="{BB962C8B-B14F-4D97-AF65-F5344CB8AC3E}">
        <p14:creationId xmlns:p14="http://schemas.microsoft.com/office/powerpoint/2010/main" xmlns="" val="383980359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58" r:id="rId3"/>
    <p:sldLayoutId id="2147483665" r:id="rId4"/>
    <p:sldLayoutId id="2147483661" r:id="rId5"/>
    <p:sldLayoutId id="2147483664" r:id="rId6"/>
    <p:sldLayoutId id="2147483666" r:id="rId7"/>
    <p:sldLayoutId id="2147483662" r:id="rId8"/>
    <p:sldLayoutId id="2147483663" r:id="rId9"/>
    <p:sldLayoutId id="2147483667" r:id="rId10"/>
    <p:sldLayoutId id="2147483668" r:id="rId11"/>
    <p:sldLayoutId id="2147483670" r:id="rId12"/>
  </p:sldLayoutIdLst>
  <p:hf hdr="0" ftr="0"/>
  <p:txStyles>
    <p:titleStyle>
      <a:lvl1pPr algn="l" defTabSz="685434" rtl="0" eaLnBrk="1" latinLnBrk="0" hangingPunct="1">
        <a:spcBef>
          <a:spcPct val="0"/>
        </a:spcBef>
        <a:buNone/>
        <a:defRPr sz="3600" b="1" i="0" kern="1200">
          <a:solidFill>
            <a:schemeClr val="bg2">
              <a:lumMod val="50000"/>
            </a:schemeClr>
          </a:solidFill>
          <a:latin typeface="+mj-lt"/>
          <a:ea typeface="+mj-ea"/>
          <a:cs typeface="+mj-cs"/>
        </a:defRPr>
      </a:lvl1pPr>
    </p:titleStyle>
    <p:bodyStyle>
      <a:lvl1pPr marL="135659" indent="-135659" algn="l" defTabSz="685434" rtl="0" eaLnBrk="1" latinLnBrk="0" hangingPunct="1">
        <a:lnSpc>
          <a:spcPct val="90000"/>
        </a:lnSpc>
        <a:spcBef>
          <a:spcPts val="450"/>
        </a:spcBef>
        <a:spcAft>
          <a:spcPts val="450"/>
        </a:spcAft>
        <a:buClr>
          <a:schemeClr val="bg2"/>
        </a:buClr>
        <a:buFont typeface="Arial" panose="020B0604020202020204" pitchFamily="34" charset="0"/>
        <a:buChar char="•"/>
        <a:defRPr sz="1600" kern="1200">
          <a:solidFill>
            <a:schemeClr val="bg2">
              <a:lumMod val="50000"/>
            </a:schemeClr>
          </a:solidFill>
          <a:latin typeface="+mn-lt"/>
          <a:ea typeface="+mn-ea"/>
          <a:cs typeface="+mn-cs"/>
        </a:defRPr>
      </a:lvl1pPr>
      <a:lvl2pPr marL="271318" indent="-135659" algn="l" defTabSz="685434" rtl="0" eaLnBrk="1" latinLnBrk="0" hangingPunct="1">
        <a:lnSpc>
          <a:spcPct val="90000"/>
        </a:lnSpc>
        <a:spcBef>
          <a:spcPts val="450"/>
        </a:spcBef>
        <a:spcAft>
          <a:spcPts val="450"/>
        </a:spcAft>
        <a:buClr>
          <a:schemeClr val="bg2"/>
        </a:buClr>
        <a:buFont typeface="Arial" panose="020B0604020202020204" pitchFamily="34" charset="0"/>
        <a:buChar char="-"/>
        <a:defRPr sz="1400" kern="1200">
          <a:solidFill>
            <a:schemeClr val="bg2">
              <a:lumMod val="50000"/>
            </a:schemeClr>
          </a:solidFill>
          <a:latin typeface="+mn-lt"/>
          <a:ea typeface="+mn-ea"/>
          <a:cs typeface="+mn-cs"/>
        </a:defRPr>
      </a:lvl2pPr>
      <a:lvl3pPr marL="0" indent="0" algn="l" defTabSz="685434" rtl="0" eaLnBrk="1" latinLnBrk="0" hangingPunct="1">
        <a:lnSpc>
          <a:spcPct val="90000"/>
        </a:lnSpc>
        <a:spcBef>
          <a:spcPts val="450"/>
        </a:spcBef>
        <a:spcAft>
          <a:spcPts val="450"/>
        </a:spcAft>
        <a:buFont typeface="Arial" panose="020B0604020202020204" pitchFamily="34" charset="0"/>
        <a:buNone/>
        <a:defRPr sz="1600" kern="1200" baseline="0">
          <a:solidFill>
            <a:schemeClr val="bg2">
              <a:lumMod val="50000"/>
            </a:schemeClr>
          </a:solidFill>
          <a:latin typeface="+mn-lt"/>
          <a:ea typeface="+mn-ea"/>
          <a:cs typeface="+mn-cs"/>
        </a:defRPr>
      </a:lvl3pPr>
      <a:lvl4pPr marL="0" indent="0" algn="l" defTabSz="685434" rtl="0" eaLnBrk="1" latinLnBrk="0" hangingPunct="1">
        <a:lnSpc>
          <a:spcPct val="90000"/>
        </a:lnSpc>
        <a:spcBef>
          <a:spcPts val="450"/>
        </a:spcBef>
        <a:spcAft>
          <a:spcPts val="450"/>
        </a:spcAft>
        <a:buFont typeface="Arial" panose="020B0604020202020204" pitchFamily="34" charset="0"/>
        <a:buNone/>
        <a:defRPr sz="1600" b="1" kern="1200">
          <a:solidFill>
            <a:schemeClr val="bg2">
              <a:lumMod val="50000"/>
            </a:schemeClr>
          </a:solidFill>
          <a:latin typeface="+mn-lt"/>
          <a:ea typeface="+mn-ea"/>
          <a:cs typeface="+mn-cs"/>
        </a:defRPr>
      </a:lvl4pPr>
      <a:lvl5pPr marL="0" indent="0" algn="l" defTabSz="685434" rtl="0" eaLnBrk="1" latinLnBrk="0" hangingPunct="1">
        <a:lnSpc>
          <a:spcPct val="90000"/>
        </a:lnSpc>
        <a:spcBef>
          <a:spcPts val="450"/>
        </a:spcBef>
        <a:spcAft>
          <a:spcPts val="450"/>
        </a:spcAft>
        <a:buFont typeface="Arial" panose="020B0604020202020204" pitchFamily="34" charset="0"/>
        <a:buNone/>
        <a:defRPr sz="1600" b="1" kern="1200" baseline="0">
          <a:solidFill>
            <a:schemeClr val="bg2">
              <a:lumMod val="50000"/>
            </a:schemeClr>
          </a:solidFill>
          <a:latin typeface="+mn-lt"/>
          <a:ea typeface="+mn-ea"/>
          <a:cs typeface="+mn-cs"/>
        </a:defRPr>
      </a:lvl5pPr>
      <a:lvl6pPr marL="135659" indent="-135659" algn="l" defTabSz="685434" rtl="0" eaLnBrk="1" latinLnBrk="0" hangingPunct="1">
        <a:lnSpc>
          <a:spcPct val="90000"/>
        </a:lnSpc>
        <a:spcBef>
          <a:spcPts val="450"/>
        </a:spcBef>
        <a:spcAft>
          <a:spcPts val="450"/>
        </a:spcAft>
        <a:buClr>
          <a:schemeClr val="bg2"/>
        </a:buClr>
        <a:buFont typeface="Arial" panose="020B0604020202020204" pitchFamily="34" charset="0"/>
        <a:buChar char="•"/>
        <a:defRPr sz="1600" kern="1200">
          <a:solidFill>
            <a:schemeClr val="bg2">
              <a:lumMod val="50000"/>
            </a:schemeClr>
          </a:solidFill>
          <a:latin typeface="+mn-lt"/>
          <a:ea typeface="+mn-ea"/>
          <a:cs typeface="+mn-cs"/>
        </a:defRPr>
      </a:lvl6pPr>
      <a:lvl7pPr marL="271318" indent="-135659" algn="l" defTabSz="685434" rtl="0" eaLnBrk="1" latinLnBrk="0" hangingPunct="1">
        <a:lnSpc>
          <a:spcPct val="90000"/>
        </a:lnSpc>
        <a:spcBef>
          <a:spcPts val="450"/>
        </a:spcBef>
        <a:spcAft>
          <a:spcPts val="450"/>
        </a:spcAft>
        <a:buClr>
          <a:schemeClr val="bg2"/>
        </a:buClr>
        <a:buFont typeface="Arial" panose="020B0604020202020204" pitchFamily="34" charset="0"/>
        <a:buChar char="-"/>
        <a:defRPr sz="1600" kern="1200">
          <a:solidFill>
            <a:schemeClr val="bg2">
              <a:lumMod val="50000"/>
            </a:schemeClr>
          </a:solidFill>
          <a:latin typeface="+mn-lt"/>
          <a:ea typeface="+mn-ea"/>
          <a:cs typeface="+mn-cs"/>
        </a:defRPr>
      </a:lvl7pPr>
      <a:lvl8pPr marL="0" indent="0" algn="l" defTabSz="685434" rtl="0" eaLnBrk="1" latinLnBrk="0" hangingPunct="1">
        <a:lnSpc>
          <a:spcPct val="90000"/>
        </a:lnSpc>
        <a:spcBef>
          <a:spcPts val="450"/>
        </a:spcBef>
        <a:spcAft>
          <a:spcPts val="450"/>
        </a:spcAft>
        <a:buFont typeface="Arial" panose="020B0604020202020204" pitchFamily="34" charset="0"/>
        <a:buNone/>
        <a:defRPr sz="1400" kern="1200">
          <a:solidFill>
            <a:schemeClr val="bg2">
              <a:lumMod val="50000"/>
            </a:schemeClr>
          </a:solidFill>
          <a:latin typeface="+mn-lt"/>
          <a:ea typeface="+mn-ea"/>
          <a:cs typeface="+mn-cs"/>
        </a:defRPr>
      </a:lvl8pPr>
      <a:lvl9pPr marL="0" indent="0" algn="l" defTabSz="685434" rtl="0" eaLnBrk="1" latinLnBrk="0" hangingPunct="1">
        <a:lnSpc>
          <a:spcPct val="90000"/>
        </a:lnSpc>
        <a:spcBef>
          <a:spcPts val="450"/>
        </a:spcBef>
        <a:spcAft>
          <a:spcPts val="450"/>
        </a:spcAft>
        <a:buFont typeface="Arial" panose="020B0604020202020204" pitchFamily="34" charset="0"/>
        <a:buNone/>
        <a:defRPr sz="1600" b="1" kern="1200" baseline="0">
          <a:solidFill>
            <a:schemeClr val="bg2">
              <a:lumMod val="50000"/>
            </a:schemeClr>
          </a:solidFill>
          <a:latin typeface="+mn-lt"/>
          <a:ea typeface="+mn-ea"/>
          <a:cs typeface="+mn-cs"/>
        </a:defRPr>
      </a:lvl9pPr>
    </p:bodyStyle>
    <p:otherStyle>
      <a:defPPr>
        <a:defRPr lang="nl-NL"/>
      </a:defPPr>
      <a:lvl1pPr marL="0" algn="l" defTabSz="685434" rtl="0" eaLnBrk="1" latinLnBrk="0" hangingPunct="1">
        <a:defRPr sz="1349" kern="1200">
          <a:solidFill>
            <a:schemeClr val="tx1"/>
          </a:solidFill>
          <a:latin typeface="+mn-lt"/>
          <a:ea typeface="+mn-ea"/>
          <a:cs typeface="+mn-cs"/>
        </a:defRPr>
      </a:lvl1pPr>
      <a:lvl2pPr marL="342717" algn="l" defTabSz="685434" rtl="0" eaLnBrk="1" latinLnBrk="0" hangingPunct="1">
        <a:defRPr sz="1349" kern="1200">
          <a:solidFill>
            <a:schemeClr val="tx1"/>
          </a:solidFill>
          <a:latin typeface="+mn-lt"/>
          <a:ea typeface="+mn-ea"/>
          <a:cs typeface="+mn-cs"/>
        </a:defRPr>
      </a:lvl2pPr>
      <a:lvl3pPr marL="685434" algn="l" defTabSz="685434" rtl="0" eaLnBrk="1" latinLnBrk="0" hangingPunct="1">
        <a:defRPr sz="1349" kern="1200">
          <a:solidFill>
            <a:schemeClr val="tx1"/>
          </a:solidFill>
          <a:latin typeface="+mn-lt"/>
          <a:ea typeface="+mn-ea"/>
          <a:cs typeface="+mn-cs"/>
        </a:defRPr>
      </a:lvl3pPr>
      <a:lvl4pPr marL="1028151" algn="l" defTabSz="685434" rtl="0" eaLnBrk="1" latinLnBrk="0" hangingPunct="1">
        <a:defRPr sz="1349" kern="1200">
          <a:solidFill>
            <a:schemeClr val="tx1"/>
          </a:solidFill>
          <a:latin typeface="+mn-lt"/>
          <a:ea typeface="+mn-ea"/>
          <a:cs typeface="+mn-cs"/>
        </a:defRPr>
      </a:lvl4pPr>
      <a:lvl5pPr marL="1370868" algn="l" defTabSz="685434" rtl="0" eaLnBrk="1" latinLnBrk="0" hangingPunct="1">
        <a:defRPr sz="1349" kern="1200">
          <a:solidFill>
            <a:schemeClr val="tx1"/>
          </a:solidFill>
          <a:latin typeface="+mn-lt"/>
          <a:ea typeface="+mn-ea"/>
          <a:cs typeface="+mn-cs"/>
        </a:defRPr>
      </a:lvl5pPr>
      <a:lvl6pPr marL="1713586" algn="l" defTabSz="685434" rtl="0" eaLnBrk="1" latinLnBrk="0" hangingPunct="1">
        <a:defRPr sz="1349" kern="1200">
          <a:solidFill>
            <a:schemeClr val="tx1"/>
          </a:solidFill>
          <a:latin typeface="+mn-lt"/>
          <a:ea typeface="+mn-ea"/>
          <a:cs typeface="+mn-cs"/>
        </a:defRPr>
      </a:lvl6pPr>
      <a:lvl7pPr marL="2056303" algn="l" defTabSz="685434" rtl="0" eaLnBrk="1" latinLnBrk="0" hangingPunct="1">
        <a:defRPr sz="1349" kern="1200">
          <a:solidFill>
            <a:schemeClr val="tx1"/>
          </a:solidFill>
          <a:latin typeface="+mn-lt"/>
          <a:ea typeface="+mn-ea"/>
          <a:cs typeface="+mn-cs"/>
        </a:defRPr>
      </a:lvl7pPr>
      <a:lvl8pPr marL="2399020" algn="l" defTabSz="685434" rtl="0" eaLnBrk="1" latinLnBrk="0" hangingPunct="1">
        <a:defRPr sz="1349" kern="1200">
          <a:solidFill>
            <a:schemeClr val="tx1"/>
          </a:solidFill>
          <a:latin typeface="+mn-lt"/>
          <a:ea typeface="+mn-ea"/>
          <a:cs typeface="+mn-cs"/>
        </a:defRPr>
      </a:lvl8pPr>
      <a:lvl9pPr marL="2741737" algn="l" defTabSz="685434"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8.png"/><Relationship Id="rId7" Type="http://schemas.openxmlformats.org/officeDocument/2006/relationships/diagramColors" Target="../diagrams/colors3.xml"/><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diagramQuickStyle" Target="../diagrams/quickStyle3.xml"/><Relationship Id="rId11" Type="http://schemas.openxmlformats.org/officeDocument/2006/relationships/image" Target="../media/image41.png"/><Relationship Id="rId5" Type="http://schemas.openxmlformats.org/officeDocument/2006/relationships/diagramLayout" Target="../diagrams/layout3.xml"/><Relationship Id="rId10" Type="http://schemas.openxmlformats.org/officeDocument/2006/relationships/image" Target="../media/image40.png"/><Relationship Id="rId4" Type="http://schemas.openxmlformats.org/officeDocument/2006/relationships/diagramData" Target="../diagrams/data3.xml"/><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Layout" Target="../diagrams/layout4.xml"/><Relationship Id="rId7" Type="http://schemas.openxmlformats.org/officeDocument/2006/relationships/image" Target="../media/image42.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5.xml"/><Relationship Id="rId7" Type="http://schemas.openxmlformats.org/officeDocument/2006/relationships/image" Target="../media/image44.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11" Type="http://schemas.microsoft.com/office/2007/relationships/hdphoto" Target="../media/hdphoto1.wdp"/><Relationship Id="rId5" Type="http://schemas.openxmlformats.org/officeDocument/2006/relationships/diagramColors" Target="../diagrams/colors2.xml"/><Relationship Id="rId10" Type="http://schemas.openxmlformats.org/officeDocument/2006/relationships/image" Target="../media/image17.png"/><Relationship Id="rId4" Type="http://schemas.openxmlformats.org/officeDocument/2006/relationships/diagramQuickStyle" Target="../diagrams/quickStyle2.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tekst 15"/>
          <p:cNvSpPr>
            <a:spLocks noGrp="1"/>
          </p:cNvSpPr>
          <p:nvPr>
            <p:ph type="body" sz="quarter" idx="13"/>
          </p:nvPr>
        </p:nvSpPr>
        <p:spPr/>
        <p:txBody>
          <a:bodyPr/>
          <a:lstStyle/>
          <a:p>
            <a:r>
              <a:rPr lang="en-US"/>
              <a:t> </a:t>
            </a:r>
          </a:p>
        </p:txBody>
      </p:sp>
      <p:sp>
        <p:nvSpPr>
          <p:cNvPr id="15" name="Tijdelijke aanduiding voor tekst 14"/>
          <p:cNvSpPr>
            <a:spLocks noGrp="1"/>
          </p:cNvSpPr>
          <p:nvPr>
            <p:ph type="body" sz="quarter" idx="12"/>
          </p:nvPr>
        </p:nvSpPr>
        <p:spPr>
          <a:xfrm>
            <a:off x="-12469" y="-16416"/>
            <a:ext cx="9144000" cy="3719335"/>
          </a:xfrm>
        </p:spPr>
        <p:txBody>
          <a:bodyPr/>
          <a:lstStyle/>
          <a:p>
            <a:r>
              <a:rPr lang="en-US"/>
              <a:t> </a:t>
            </a:r>
          </a:p>
        </p:txBody>
      </p:sp>
      <p:sp>
        <p:nvSpPr>
          <p:cNvPr id="4" name="Titel 3"/>
          <p:cNvSpPr>
            <a:spLocks noGrp="1"/>
          </p:cNvSpPr>
          <p:nvPr>
            <p:ph type="title"/>
          </p:nvPr>
        </p:nvSpPr>
        <p:spPr>
          <a:xfrm>
            <a:off x="359532" y="614570"/>
            <a:ext cx="8424936" cy="1179278"/>
          </a:xfrm>
        </p:spPr>
        <p:txBody>
          <a:bodyPr/>
          <a:lstStyle/>
          <a:p>
            <a:pPr algn="ctr"/>
            <a:r>
              <a:rPr lang="el-GR" sz="3200" dirty="0"/>
              <a:t>Έρευνα για τον χαρακτηρισμό, παθολογία και αφαίρεση </a:t>
            </a:r>
            <a:r>
              <a:rPr lang="en-US" sz="3200" dirty="0"/>
              <a:t>spray-paint </a:t>
            </a:r>
            <a:r>
              <a:rPr lang="el-GR" sz="3200" dirty="0"/>
              <a:t>από σύγχρονες τοιχογραφημένες επιφάνειες</a:t>
            </a:r>
            <a:endParaRPr lang="en-US" sz="3200" dirty="0"/>
          </a:p>
        </p:txBody>
      </p:sp>
      <p:sp>
        <p:nvSpPr>
          <p:cNvPr id="5" name="Tijdelijke aanduiding voor tekst 4"/>
          <p:cNvSpPr>
            <a:spLocks noGrp="1"/>
          </p:cNvSpPr>
          <p:nvPr>
            <p:ph type="body" sz="quarter" idx="14"/>
          </p:nvPr>
        </p:nvSpPr>
        <p:spPr>
          <a:xfrm>
            <a:off x="72009" y="3934610"/>
            <a:ext cx="8964487" cy="393700"/>
          </a:xfrm>
        </p:spPr>
        <p:txBody>
          <a:bodyPr>
            <a:noAutofit/>
          </a:bodyPr>
          <a:lstStyle/>
          <a:p>
            <a:r>
              <a:rPr lang="el-GR" sz="2400"/>
              <a:t>Ονοματεπώνυμο Υπ. Διδάκτορα: Βαρβάρα Μαραζιώτη</a:t>
            </a:r>
            <a:endParaRPr lang="en-US" sz="2400"/>
          </a:p>
        </p:txBody>
      </p:sp>
      <p:sp>
        <p:nvSpPr>
          <p:cNvPr id="13" name="Tijdelijke aanduiding voor datum 12"/>
          <p:cNvSpPr>
            <a:spLocks noGrp="1"/>
          </p:cNvSpPr>
          <p:nvPr>
            <p:ph type="dt" sz="half" idx="2"/>
          </p:nvPr>
        </p:nvSpPr>
        <p:spPr>
          <a:xfrm>
            <a:off x="2987824" y="4528366"/>
            <a:ext cx="5475328" cy="747553"/>
          </a:xfrm>
        </p:spPr>
        <p:txBody>
          <a:bodyPr/>
          <a:lstStyle/>
          <a:p>
            <a:pPr algn="l"/>
            <a:r>
              <a:rPr lang="el-GR" sz="1800">
                <a:solidFill>
                  <a:schemeClr val="bg2">
                    <a:lumMod val="50000"/>
                  </a:schemeClr>
                </a:solidFill>
              </a:rPr>
              <a:t>Επιβλέπων/επιβλέπουσα καθηγητής /καθηγήτρια: </a:t>
            </a:r>
          </a:p>
          <a:p>
            <a:pPr algn="l"/>
            <a:r>
              <a:rPr lang="el-GR" sz="1800">
                <a:solidFill>
                  <a:schemeClr val="bg2">
                    <a:lumMod val="50000"/>
                  </a:schemeClr>
                </a:solidFill>
              </a:rPr>
              <a:t>Γ. </a:t>
            </a:r>
            <a:r>
              <a:rPr lang="el-GR" sz="1800" err="1">
                <a:solidFill>
                  <a:schemeClr val="bg2">
                    <a:lumMod val="50000"/>
                  </a:schemeClr>
                </a:solidFill>
              </a:rPr>
              <a:t>Φακορέλλης</a:t>
            </a:r>
            <a:r>
              <a:rPr lang="el-GR" sz="1800">
                <a:solidFill>
                  <a:schemeClr val="bg2">
                    <a:lumMod val="50000"/>
                  </a:schemeClr>
                </a:solidFill>
              </a:rPr>
              <a:t> </a:t>
            </a:r>
            <a:endParaRPr lang="en-US" sz="1800">
              <a:solidFill>
                <a:schemeClr val="bg2">
                  <a:lumMod val="50000"/>
                </a:schemeClr>
              </a:solidFill>
            </a:endParaRPr>
          </a:p>
        </p:txBody>
      </p:sp>
      <p:sp>
        <p:nvSpPr>
          <p:cNvPr id="8" name="Tijdelijke aanduiding voor datum 12"/>
          <p:cNvSpPr txBox="1">
            <a:spLocks/>
          </p:cNvSpPr>
          <p:nvPr/>
        </p:nvSpPr>
        <p:spPr>
          <a:xfrm>
            <a:off x="1979712" y="3068772"/>
            <a:ext cx="6598476" cy="394127"/>
          </a:xfrm>
          <a:prstGeom prst="rect">
            <a:avLst/>
          </a:prstGeom>
        </p:spPr>
        <p:txBody>
          <a:bodyPr vert="horz" lIns="0" tIns="0" rIns="0" bIns="0" rtlCol="0" anchor="ctr"/>
          <a:lstStyle>
            <a:defPPr>
              <a:defRPr lang="nl-NL"/>
            </a:defPPr>
            <a:lvl1pPr marL="0" algn="r" defTabSz="914400" rtl="0" eaLnBrk="1" latinLnBrk="0" hangingPunct="1">
              <a:defRPr sz="2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u="sng" dirty="0"/>
              <a:t>2</a:t>
            </a:r>
            <a:r>
              <a:rPr lang="el-GR" sz="2400" b="1" u="sng" baseline="30000" dirty="0"/>
              <a:t>η</a:t>
            </a:r>
            <a:r>
              <a:rPr lang="el-GR" sz="2400" b="1" u="sng" dirty="0"/>
              <a:t> Ετήσια Έκθεση Προόδου ΕΛΚΕ – </a:t>
            </a:r>
            <a:r>
              <a:rPr lang="el-GR" sz="2400" b="1" u="sng" dirty="0" err="1"/>
              <a:t>Πα.Δ.Α</a:t>
            </a:r>
            <a:r>
              <a:rPr lang="el-GR" sz="2400" b="1" u="sng" dirty="0"/>
              <a:t>.</a:t>
            </a:r>
            <a:endParaRPr lang="en-US" sz="2400" b="1" u="sng" dirty="0"/>
          </a:p>
        </p:txBody>
      </p:sp>
      <p:sp>
        <p:nvSpPr>
          <p:cNvPr id="9" name="Tijdelijke aanduiding voor datum 12"/>
          <p:cNvSpPr txBox="1">
            <a:spLocks/>
          </p:cNvSpPr>
          <p:nvPr/>
        </p:nvSpPr>
        <p:spPr>
          <a:xfrm>
            <a:off x="553637" y="1793849"/>
            <a:ext cx="5674547" cy="771056"/>
          </a:xfrm>
          <a:prstGeom prst="rect">
            <a:avLst/>
          </a:prstGeom>
        </p:spPr>
        <p:txBody>
          <a:bodyPr vert="horz" lIns="0" tIns="0" rIns="0" bIns="0" rtlCol="0" anchor="ctr"/>
          <a:lstStyle>
            <a:defPPr>
              <a:defRPr lang="nl-NL"/>
            </a:defPPr>
            <a:lvl1pPr marL="0" algn="r" defTabSz="914400" rtl="0" eaLnBrk="1" latinLnBrk="0" hangingPunct="1">
              <a:defRPr sz="2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l-GR" b="1"/>
              <a:t>Σχολή :  Εφαρμοσμένων Τεχνών και Πολιτισμού</a:t>
            </a:r>
          </a:p>
        </p:txBody>
      </p:sp>
      <p:sp>
        <p:nvSpPr>
          <p:cNvPr id="3" name="Ορθογώνιο 2"/>
          <p:cNvSpPr/>
          <p:nvPr/>
        </p:nvSpPr>
        <p:spPr>
          <a:xfrm>
            <a:off x="179512" y="6453336"/>
            <a:ext cx="3008644" cy="369332"/>
          </a:xfrm>
          <a:prstGeom prst="rect">
            <a:avLst/>
          </a:prstGeom>
        </p:spPr>
        <p:txBody>
          <a:bodyPr wrap="none">
            <a:spAutoFit/>
          </a:bodyPr>
          <a:lstStyle/>
          <a:p>
            <a:r>
              <a:rPr lang="el-GR" dirty="0">
                <a:solidFill>
                  <a:schemeClr val="bg1"/>
                </a:solidFill>
              </a:rPr>
              <a:t>Αιγάλεω, </a:t>
            </a:r>
            <a:r>
              <a:rPr lang="en-US" dirty="0">
                <a:solidFill>
                  <a:schemeClr val="bg1"/>
                </a:solidFill>
              </a:rPr>
              <a:t>24</a:t>
            </a:r>
            <a:r>
              <a:rPr lang="el-GR" dirty="0">
                <a:solidFill>
                  <a:schemeClr val="bg1"/>
                </a:solidFill>
              </a:rPr>
              <a:t> Νοεμβρίου 202</a:t>
            </a:r>
            <a:r>
              <a:rPr lang="en-US" dirty="0">
                <a:solidFill>
                  <a:schemeClr val="bg1"/>
                </a:solidFill>
              </a:rPr>
              <a:t>2</a:t>
            </a:r>
            <a:endParaRPr lang="el-GR" dirty="0">
              <a:solidFill>
                <a:schemeClr val="bg1"/>
              </a:solidFill>
            </a:endParaRPr>
          </a:p>
        </p:txBody>
      </p:sp>
      <p:sp>
        <p:nvSpPr>
          <p:cNvPr id="11" name="Tijdelijke aanduiding voor datum 12"/>
          <p:cNvSpPr txBox="1">
            <a:spLocks/>
          </p:cNvSpPr>
          <p:nvPr/>
        </p:nvSpPr>
        <p:spPr>
          <a:xfrm>
            <a:off x="2987824" y="5290574"/>
            <a:ext cx="5475328" cy="969132"/>
          </a:xfrm>
          <a:prstGeom prst="rect">
            <a:avLst/>
          </a:prstGeom>
        </p:spPr>
        <p:txBody>
          <a:bodyPr vert="horz" lIns="0" tIns="0" rIns="0" bIns="0" rtlCol="0" anchor="ctr"/>
          <a:lstStyle>
            <a:defPPr>
              <a:defRPr lang="nl-NL"/>
            </a:defPPr>
            <a:lvl1pPr marL="0" algn="r" defTabSz="914400" rtl="0" eaLnBrk="1" latinLnBrk="0" hangingPunct="1">
              <a:defRPr sz="2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l-GR" sz="1800">
                <a:solidFill>
                  <a:schemeClr val="bg2">
                    <a:lumMod val="50000"/>
                  </a:schemeClr>
                </a:solidFill>
              </a:rPr>
              <a:t>Μέλη Συμβουλευτικής Επιτροπής: </a:t>
            </a:r>
          </a:p>
          <a:p>
            <a:pPr marL="457200" indent="-457200" algn="l">
              <a:buAutoNum type="arabicPeriod"/>
            </a:pPr>
            <a:r>
              <a:rPr lang="el-GR" sz="1800">
                <a:solidFill>
                  <a:schemeClr val="bg2">
                    <a:lumMod val="50000"/>
                  </a:schemeClr>
                </a:solidFill>
              </a:rPr>
              <a:t>Σ. Μπογιατζής  </a:t>
            </a:r>
          </a:p>
          <a:p>
            <a:pPr algn="l"/>
            <a:r>
              <a:rPr lang="el-GR" sz="1800">
                <a:solidFill>
                  <a:schemeClr val="bg2">
                    <a:lumMod val="50000"/>
                  </a:schemeClr>
                </a:solidFill>
              </a:rPr>
              <a:t>2.    Α. </a:t>
            </a:r>
            <a:r>
              <a:rPr lang="el-GR" sz="1800" err="1">
                <a:solidFill>
                  <a:schemeClr val="bg2">
                    <a:lumMod val="50000"/>
                  </a:schemeClr>
                </a:solidFill>
              </a:rPr>
              <a:t>Δούβας</a:t>
            </a:r>
            <a:endParaRPr lang="en-US" sz="1800">
              <a:solidFill>
                <a:schemeClr val="bg2">
                  <a:lumMod val="50000"/>
                </a:schemeClr>
              </a:solidFill>
            </a:endParaRPr>
          </a:p>
        </p:txBody>
      </p:sp>
      <p:sp>
        <p:nvSpPr>
          <p:cNvPr id="12" name="Tijdelijke aanduiding voor datum 12"/>
          <p:cNvSpPr txBox="1">
            <a:spLocks/>
          </p:cNvSpPr>
          <p:nvPr/>
        </p:nvSpPr>
        <p:spPr>
          <a:xfrm>
            <a:off x="568764" y="2397212"/>
            <a:ext cx="5475328" cy="978001"/>
          </a:xfrm>
          <a:prstGeom prst="rect">
            <a:avLst/>
          </a:prstGeom>
        </p:spPr>
        <p:txBody>
          <a:bodyPr vert="horz" lIns="0" tIns="0" rIns="0" bIns="0" rtlCol="0" anchor="ctr"/>
          <a:lstStyle>
            <a:defPPr>
              <a:defRPr lang="nl-NL"/>
            </a:defPPr>
            <a:lvl1pPr marL="0" algn="r" defTabSz="914400" rtl="0" eaLnBrk="1" latinLnBrk="0" hangingPunct="1">
              <a:defRPr sz="2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l-GR" b="1"/>
              <a:t>Τμήμα</a:t>
            </a:r>
            <a:r>
              <a:rPr lang="en-US" b="1"/>
              <a:t> : </a:t>
            </a:r>
            <a:r>
              <a:rPr lang="el-GR" b="1"/>
              <a:t>Συντήρηση Αρχαιοτήτων και Έργων Τέχνης</a:t>
            </a:r>
          </a:p>
        </p:txBody>
      </p:sp>
    </p:spTree>
    <p:extLst>
      <p:ext uri="{BB962C8B-B14F-4D97-AF65-F5344CB8AC3E}">
        <p14:creationId xmlns:p14="http://schemas.microsoft.com/office/powerpoint/2010/main" xmlns="" val="2977814846"/>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ατακόρυφου κειμένου 2">
            <a:extLst>
              <a:ext uri="{FF2B5EF4-FFF2-40B4-BE49-F238E27FC236}">
                <a16:creationId xmlns:a16="http://schemas.microsoft.com/office/drawing/2014/main" xmlns="" id="{484BDC56-7A5D-17DA-621E-A6360E8EE6B3}"/>
              </a:ext>
            </a:extLst>
          </p:cNvPr>
          <p:cNvSpPr>
            <a:spLocks noGrp="1"/>
          </p:cNvSpPr>
          <p:nvPr>
            <p:ph type="body" orient="vert" idx="1"/>
          </p:nvPr>
        </p:nvSpPr>
        <p:spPr>
          <a:xfrm>
            <a:off x="5478379" y="1725613"/>
            <a:ext cx="2659048" cy="2572943"/>
          </a:xfrm>
        </p:spPr>
        <p:txBody>
          <a:bodyPr/>
          <a:lstStyle/>
          <a:p>
            <a:r>
              <a:rPr lang="el-GR" dirty="0"/>
              <a:t>Προσπάθεια προσδιορισμού συνδετικών μέσων σε </a:t>
            </a:r>
            <a:r>
              <a:rPr lang="el-GR" dirty="0" err="1"/>
              <a:t>δυστρωματικά</a:t>
            </a:r>
            <a:r>
              <a:rPr lang="el-GR" dirty="0"/>
              <a:t> χρώματα.</a:t>
            </a:r>
          </a:p>
          <a:p>
            <a:r>
              <a:rPr lang="el-GR" dirty="0"/>
              <a:t>Εφαρμογή ενός χρωματικού στρώματος και τοποθέτηση δεύτερου στρώματος σε μεταγενέστερο χρόνο.</a:t>
            </a:r>
          </a:p>
          <a:p>
            <a:r>
              <a:rPr lang="el-GR" dirty="0"/>
              <a:t>Δεν κατέστη δυνατός ο προσδιορισμός.</a:t>
            </a:r>
            <a:endParaRPr lang="en-GB" dirty="0"/>
          </a:p>
        </p:txBody>
      </p:sp>
      <p:sp>
        <p:nvSpPr>
          <p:cNvPr id="5" name="Τίτλος 4">
            <a:extLst>
              <a:ext uri="{FF2B5EF4-FFF2-40B4-BE49-F238E27FC236}">
                <a16:creationId xmlns:a16="http://schemas.microsoft.com/office/drawing/2014/main" xmlns="" id="{7D91C22D-4742-C353-FDA2-6201B0DDCFB3}"/>
              </a:ext>
            </a:extLst>
          </p:cNvPr>
          <p:cNvSpPr>
            <a:spLocks noGrp="1"/>
          </p:cNvSpPr>
          <p:nvPr>
            <p:ph type="title"/>
          </p:nvPr>
        </p:nvSpPr>
        <p:spPr>
          <a:xfrm>
            <a:off x="404813" y="404813"/>
            <a:ext cx="8334375" cy="431800"/>
          </a:xfrm>
        </p:spPr>
        <p:txBody>
          <a:bodyPr/>
          <a:lstStyle/>
          <a:p>
            <a:pPr algn="just"/>
            <a:r>
              <a:rPr lang="el-GR" dirty="0"/>
              <a:t/>
            </a:r>
            <a:br>
              <a:rPr lang="el-GR" dirty="0"/>
            </a:br>
            <a:r>
              <a:rPr lang="el-GR" dirty="0"/>
              <a:t>Αποτελέσματα χημικού προσδιορισμού</a:t>
            </a:r>
            <a:r>
              <a:rPr lang="en-US" dirty="0"/>
              <a:t> ATR-FTIR</a:t>
            </a:r>
            <a:r>
              <a:rPr lang="el-GR" dirty="0"/>
              <a:t> (συνδετικά μέσα, </a:t>
            </a:r>
            <a:r>
              <a:rPr lang="el-GR" dirty="0" err="1"/>
              <a:t>δυστρωματικά</a:t>
            </a:r>
            <a:r>
              <a:rPr lang="el-GR" dirty="0"/>
              <a:t> δείγματα)</a:t>
            </a:r>
          </a:p>
        </p:txBody>
      </p:sp>
      <p:sp>
        <p:nvSpPr>
          <p:cNvPr id="6" name="Rectangle 2">
            <a:extLst>
              <a:ext uri="{FF2B5EF4-FFF2-40B4-BE49-F238E27FC236}">
                <a16:creationId xmlns:a16="http://schemas.microsoft.com/office/drawing/2014/main" xmlns="" id="{72CA5E83-785F-5EC7-9F51-55F61398BFDA}"/>
              </a:ext>
            </a:extLst>
          </p:cNvPr>
          <p:cNvSpPr>
            <a:spLocks noChangeArrowheads="1"/>
          </p:cNvSpPr>
          <p:nvPr/>
        </p:nvSpPr>
        <p:spPr bwMode="auto">
          <a:xfrm>
            <a:off x="273378" y="836613"/>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48" descr="Double coated 2 lq.JPG600">
            <a:extLst>
              <a:ext uri="{FF2B5EF4-FFF2-40B4-BE49-F238E27FC236}">
                <a16:creationId xmlns:a16="http://schemas.microsoft.com/office/drawing/2014/main" xmlns="" id="{7434EC47-B150-F595-073E-85F098DAA98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4813" y="1849657"/>
            <a:ext cx="4648200" cy="39163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4458773"/>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D633132-132B-B7B4-8267-5B0BE099B23A}"/>
              </a:ext>
            </a:extLst>
          </p:cNvPr>
          <p:cNvSpPr>
            <a:spLocks noGrp="1"/>
          </p:cNvSpPr>
          <p:nvPr>
            <p:ph type="title"/>
          </p:nvPr>
        </p:nvSpPr>
        <p:spPr>
          <a:xfrm>
            <a:off x="309709" y="177134"/>
            <a:ext cx="8334670" cy="432048"/>
          </a:xfrm>
        </p:spPr>
        <p:txBody>
          <a:bodyPr/>
          <a:lstStyle/>
          <a:p>
            <a:pPr algn="just"/>
            <a:r>
              <a:rPr lang="el-GR" dirty="0"/>
              <a:t/>
            </a:r>
            <a:br>
              <a:rPr lang="el-GR" dirty="0"/>
            </a:br>
            <a:r>
              <a:rPr lang="el-GR" sz="2800" dirty="0"/>
              <a:t>Αποτελέσματα χημικού προσδιορισμού</a:t>
            </a:r>
            <a:r>
              <a:rPr lang="en-US" sz="2800" dirty="0"/>
              <a:t> ATR-FTIR</a:t>
            </a:r>
            <a:r>
              <a:rPr lang="el-GR" sz="2800" dirty="0"/>
              <a:t> (συνθετικές οργανικές χρωστικές και ανόργανα υλικά πλήρωσης)</a:t>
            </a:r>
            <a:endParaRPr lang="en-GB" dirty="0"/>
          </a:p>
        </p:txBody>
      </p:sp>
      <p:pic>
        <p:nvPicPr>
          <p:cNvPr id="5" name="Picture 42" descr="pigments-atr_P4YucUzy">
            <a:extLst>
              <a:ext uri="{FF2B5EF4-FFF2-40B4-BE49-F238E27FC236}">
                <a16:creationId xmlns:a16="http://schemas.microsoft.com/office/drawing/2014/main" xmlns="" id="{4243423E-97DA-269B-71E0-910343D64D52}"/>
              </a:ext>
            </a:extLst>
          </p:cNvPr>
          <p:cNvPicPr>
            <a:picLocks noChangeAspect="1"/>
          </p:cNvPicPr>
          <p:nvPr/>
        </p:nvPicPr>
        <p:blipFill>
          <a:blip r:embed="rId2" cstate="print"/>
          <a:srcRect l="3447" t="9302" r="11727"/>
          <a:stretch>
            <a:fillRect/>
          </a:stretch>
        </p:blipFill>
        <p:spPr>
          <a:xfrm>
            <a:off x="2307992" y="960975"/>
            <a:ext cx="3926490" cy="3244679"/>
          </a:xfrm>
          <a:prstGeom prst="rect">
            <a:avLst/>
          </a:prstGeom>
        </p:spPr>
      </p:pic>
      <p:cxnSp>
        <p:nvCxnSpPr>
          <p:cNvPr id="10" name="Ευθύγραμμο βέλος σύνδεσης 9">
            <a:extLst>
              <a:ext uri="{FF2B5EF4-FFF2-40B4-BE49-F238E27FC236}">
                <a16:creationId xmlns:a16="http://schemas.microsoft.com/office/drawing/2014/main" xmlns="" id="{1E713205-D1A3-7210-AAFB-743C2214320A}"/>
              </a:ext>
            </a:extLst>
          </p:cNvPr>
          <p:cNvCxnSpPr/>
          <p:nvPr/>
        </p:nvCxnSpPr>
        <p:spPr>
          <a:xfrm>
            <a:off x="6249969" y="1352849"/>
            <a:ext cx="70701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Ευθύγραμμο βέλος σύνδεσης 10">
            <a:extLst>
              <a:ext uri="{FF2B5EF4-FFF2-40B4-BE49-F238E27FC236}">
                <a16:creationId xmlns:a16="http://schemas.microsoft.com/office/drawing/2014/main" xmlns="" id="{C43941E8-C644-ED82-73CA-A3A2B48BA503}"/>
              </a:ext>
            </a:extLst>
          </p:cNvPr>
          <p:cNvCxnSpPr/>
          <p:nvPr/>
        </p:nvCxnSpPr>
        <p:spPr>
          <a:xfrm>
            <a:off x="6249969" y="2065470"/>
            <a:ext cx="70701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Ευθύγραμμο βέλος σύνδεσης 11">
            <a:extLst>
              <a:ext uri="{FF2B5EF4-FFF2-40B4-BE49-F238E27FC236}">
                <a16:creationId xmlns:a16="http://schemas.microsoft.com/office/drawing/2014/main" xmlns="" id="{8A07387D-97B4-DCE0-3FDF-DED86A883A1D}"/>
              </a:ext>
            </a:extLst>
          </p:cNvPr>
          <p:cNvCxnSpPr/>
          <p:nvPr/>
        </p:nvCxnSpPr>
        <p:spPr>
          <a:xfrm>
            <a:off x="6249969" y="2634300"/>
            <a:ext cx="70701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Ευθύγραμμο βέλος σύνδεσης 12">
            <a:extLst>
              <a:ext uri="{FF2B5EF4-FFF2-40B4-BE49-F238E27FC236}">
                <a16:creationId xmlns:a16="http://schemas.microsoft.com/office/drawing/2014/main" xmlns="" id="{40060355-7DD3-1030-84DD-4C22F4FCA952}"/>
              </a:ext>
            </a:extLst>
          </p:cNvPr>
          <p:cNvCxnSpPr/>
          <p:nvPr/>
        </p:nvCxnSpPr>
        <p:spPr>
          <a:xfrm>
            <a:off x="6249969" y="3405170"/>
            <a:ext cx="70701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xmlns="" id="{09964F9A-C437-DD83-6FC8-8BCC3DA0DF2D}"/>
              </a:ext>
            </a:extLst>
          </p:cNvPr>
          <p:cNvSpPr txBox="1"/>
          <p:nvPr/>
        </p:nvSpPr>
        <p:spPr>
          <a:xfrm>
            <a:off x="6956979" y="1198960"/>
            <a:ext cx="1947757" cy="307777"/>
          </a:xfrm>
          <a:prstGeom prst="rect">
            <a:avLst/>
          </a:prstGeom>
          <a:noFill/>
        </p:spPr>
        <p:txBody>
          <a:bodyPr wrap="square" rtlCol="0">
            <a:spAutoFit/>
          </a:bodyPr>
          <a:lstStyle/>
          <a:p>
            <a:r>
              <a:rPr lang="en-US" sz="1400" dirty="0"/>
              <a:t>PR254 / PW26</a:t>
            </a:r>
            <a:endParaRPr lang="en-GB" sz="1400" dirty="0"/>
          </a:p>
        </p:txBody>
      </p:sp>
      <p:sp>
        <p:nvSpPr>
          <p:cNvPr id="15" name="TextBox 14">
            <a:extLst>
              <a:ext uri="{FF2B5EF4-FFF2-40B4-BE49-F238E27FC236}">
                <a16:creationId xmlns:a16="http://schemas.microsoft.com/office/drawing/2014/main" xmlns="" id="{601C4A88-EBC6-EDA6-9198-32C8591668D9}"/>
              </a:ext>
            </a:extLst>
          </p:cNvPr>
          <p:cNvSpPr txBox="1"/>
          <p:nvPr/>
        </p:nvSpPr>
        <p:spPr>
          <a:xfrm>
            <a:off x="6982342" y="1909397"/>
            <a:ext cx="1781668" cy="307777"/>
          </a:xfrm>
          <a:prstGeom prst="rect">
            <a:avLst/>
          </a:prstGeom>
          <a:noFill/>
        </p:spPr>
        <p:txBody>
          <a:bodyPr wrap="square" rtlCol="0">
            <a:spAutoFit/>
          </a:bodyPr>
          <a:lstStyle/>
          <a:p>
            <a:r>
              <a:rPr lang="en-US" sz="1400" dirty="0"/>
              <a:t>PR112 / PW21</a:t>
            </a:r>
            <a:endParaRPr lang="en-GB" sz="1400" dirty="0"/>
          </a:p>
        </p:txBody>
      </p:sp>
      <p:sp>
        <p:nvSpPr>
          <p:cNvPr id="16" name="TextBox 15">
            <a:extLst>
              <a:ext uri="{FF2B5EF4-FFF2-40B4-BE49-F238E27FC236}">
                <a16:creationId xmlns:a16="http://schemas.microsoft.com/office/drawing/2014/main" xmlns="" id="{DB7B9C2F-5FCB-77B0-4652-3821983FB7F7}"/>
              </a:ext>
            </a:extLst>
          </p:cNvPr>
          <p:cNvSpPr txBox="1"/>
          <p:nvPr/>
        </p:nvSpPr>
        <p:spPr>
          <a:xfrm>
            <a:off x="6982342" y="2451979"/>
            <a:ext cx="1947758" cy="307777"/>
          </a:xfrm>
          <a:prstGeom prst="rect">
            <a:avLst/>
          </a:prstGeom>
          <a:noFill/>
        </p:spPr>
        <p:txBody>
          <a:bodyPr wrap="square" rtlCol="0">
            <a:spAutoFit/>
          </a:bodyPr>
          <a:lstStyle/>
          <a:p>
            <a:r>
              <a:rPr lang="en-US" sz="1400" dirty="0"/>
              <a:t>PG7 + PY74 / PW19</a:t>
            </a:r>
            <a:endParaRPr lang="en-GB" sz="1400" dirty="0"/>
          </a:p>
        </p:txBody>
      </p:sp>
      <p:sp>
        <p:nvSpPr>
          <p:cNvPr id="17" name="TextBox 16">
            <a:extLst>
              <a:ext uri="{FF2B5EF4-FFF2-40B4-BE49-F238E27FC236}">
                <a16:creationId xmlns:a16="http://schemas.microsoft.com/office/drawing/2014/main" xmlns="" id="{393779AF-D64C-3FB3-FAE3-6DA7844E6BA5}"/>
              </a:ext>
            </a:extLst>
          </p:cNvPr>
          <p:cNvSpPr txBox="1"/>
          <p:nvPr/>
        </p:nvSpPr>
        <p:spPr>
          <a:xfrm>
            <a:off x="7007706" y="3065170"/>
            <a:ext cx="1947758" cy="523220"/>
          </a:xfrm>
          <a:prstGeom prst="rect">
            <a:avLst/>
          </a:prstGeom>
          <a:noFill/>
        </p:spPr>
        <p:txBody>
          <a:bodyPr wrap="square" rtlCol="0">
            <a:spAutoFit/>
          </a:bodyPr>
          <a:lstStyle/>
          <a:p>
            <a:r>
              <a:rPr lang="en-US" sz="1400" dirty="0"/>
              <a:t>PB15:3 / PW6, PW18, PW25</a:t>
            </a:r>
            <a:endParaRPr lang="en-GB" sz="1400" dirty="0"/>
          </a:p>
        </p:txBody>
      </p:sp>
      <p:graphicFrame>
        <p:nvGraphicFramePr>
          <p:cNvPr id="9" name="Πίνακας 17">
            <a:extLst>
              <a:ext uri="{FF2B5EF4-FFF2-40B4-BE49-F238E27FC236}">
                <a16:creationId xmlns:a16="http://schemas.microsoft.com/office/drawing/2014/main" xmlns="" id="{CFF686D1-3DB5-B646-DC4C-1BB92334BEC5}"/>
              </a:ext>
            </a:extLst>
          </p:cNvPr>
          <p:cNvGraphicFramePr>
            <a:graphicFrameLocks noGrp="1"/>
          </p:cNvGraphicFramePr>
          <p:nvPr>
            <p:extLst>
              <p:ext uri="{D42A27DB-BD31-4B8C-83A1-F6EECF244321}">
                <p14:modId xmlns:p14="http://schemas.microsoft.com/office/powerpoint/2010/main" xmlns="" val="1622637874"/>
              </p:ext>
            </p:extLst>
          </p:nvPr>
        </p:nvGraphicFramePr>
        <p:xfrm>
          <a:off x="109529" y="1524166"/>
          <a:ext cx="2256599" cy="3017520"/>
        </p:xfrm>
        <a:graphic>
          <a:graphicData uri="http://schemas.openxmlformats.org/drawingml/2006/table">
            <a:tbl>
              <a:tblPr firstRow="1" bandRow="1">
                <a:tableStyleId>{7DF18680-E054-41AD-8BC1-D1AEF772440D}</a:tableStyleId>
              </a:tblPr>
              <a:tblGrid>
                <a:gridCol w="2256599">
                  <a:extLst>
                    <a:ext uri="{9D8B030D-6E8A-4147-A177-3AD203B41FA5}">
                      <a16:colId xmlns:a16="http://schemas.microsoft.com/office/drawing/2014/main" xmlns="" val="3712329226"/>
                    </a:ext>
                  </a:extLst>
                </a:gridCol>
              </a:tblGrid>
              <a:tr h="234515">
                <a:tc>
                  <a:txBody>
                    <a:bodyPr/>
                    <a:lstStyle/>
                    <a:p>
                      <a:r>
                        <a:rPr lang="el-GR" sz="1200" b="1" dirty="0"/>
                        <a:t>Συνθετικές χρωστικές (</a:t>
                      </a:r>
                      <a:r>
                        <a:rPr lang="en-US" sz="1200" b="1" dirty="0"/>
                        <a:t>C.I.)</a:t>
                      </a:r>
                      <a:endParaRPr lang="en-GB" sz="1200" b="1" dirty="0"/>
                    </a:p>
                  </a:txBody>
                  <a:tcPr/>
                </a:tc>
                <a:extLst>
                  <a:ext uri="{0D108BD9-81ED-4DB2-BD59-A6C34878D82A}">
                    <a16:rowId xmlns:a16="http://schemas.microsoft.com/office/drawing/2014/main" xmlns="" val="4163667407"/>
                  </a:ext>
                </a:extLst>
              </a:tr>
              <a:tr h="289128">
                <a:tc>
                  <a:txBody>
                    <a:bodyPr/>
                    <a:lstStyle/>
                    <a:p>
                      <a:pPr marL="0" marR="0" lvl="0" indent="0" algn="l" defTabSz="685434" rtl="0" eaLnBrk="1" fontAlgn="auto" latinLnBrk="0" hangingPunct="1">
                        <a:lnSpc>
                          <a:spcPct val="100000"/>
                        </a:lnSpc>
                        <a:spcBef>
                          <a:spcPts val="0"/>
                        </a:spcBef>
                        <a:spcAft>
                          <a:spcPts val="0"/>
                        </a:spcAft>
                        <a:buClrTx/>
                        <a:buSzTx/>
                        <a:buFontTx/>
                        <a:buNone/>
                        <a:tabLst/>
                        <a:defRPr/>
                      </a:pPr>
                      <a:r>
                        <a:rPr lang="el-GR" sz="1200" b="1" dirty="0"/>
                        <a:t>Λάκα </a:t>
                      </a:r>
                      <a:r>
                        <a:rPr lang="en-US" sz="1200" b="1" dirty="0"/>
                        <a:t>BONA </a:t>
                      </a:r>
                      <a:r>
                        <a:rPr lang="el-GR" sz="1200" b="1" dirty="0"/>
                        <a:t>του στροντίου </a:t>
                      </a:r>
                      <a:r>
                        <a:rPr lang="en-US" sz="1200" b="1" dirty="0"/>
                        <a:t>PR48:3</a:t>
                      </a:r>
                      <a:endParaRPr lang="el-GR" sz="1200" b="1" dirty="0"/>
                    </a:p>
                  </a:txBody>
                  <a:tcPr/>
                </a:tc>
                <a:extLst>
                  <a:ext uri="{0D108BD9-81ED-4DB2-BD59-A6C34878D82A}">
                    <a16:rowId xmlns:a16="http://schemas.microsoft.com/office/drawing/2014/main" xmlns="" val="4124662121"/>
                  </a:ext>
                </a:extLst>
              </a:tr>
              <a:tr h="289128">
                <a:tc>
                  <a:txBody>
                    <a:bodyPr/>
                    <a:lstStyle/>
                    <a:p>
                      <a:pPr marL="0" marR="0" lvl="0" indent="0" algn="l" defTabSz="685434" rtl="0" eaLnBrk="1" fontAlgn="auto" latinLnBrk="0" hangingPunct="1">
                        <a:lnSpc>
                          <a:spcPct val="100000"/>
                        </a:lnSpc>
                        <a:spcBef>
                          <a:spcPts val="0"/>
                        </a:spcBef>
                        <a:spcAft>
                          <a:spcPts val="0"/>
                        </a:spcAft>
                        <a:buClrTx/>
                        <a:buSzTx/>
                        <a:buFontTx/>
                        <a:buNone/>
                        <a:tabLst/>
                        <a:defRPr/>
                      </a:pPr>
                      <a:r>
                        <a:rPr lang="el-GR" sz="1200" b="1" dirty="0" err="1"/>
                        <a:t>Ναθφόλη</a:t>
                      </a:r>
                      <a:r>
                        <a:rPr lang="el-GR" sz="1200" b="1" dirty="0"/>
                        <a:t> </a:t>
                      </a:r>
                      <a:r>
                        <a:rPr lang="en-US" sz="1200" b="1" dirty="0"/>
                        <a:t>AS PR11</a:t>
                      </a:r>
                      <a:r>
                        <a:rPr lang="el-GR" sz="1200" b="1" dirty="0"/>
                        <a:t>2</a:t>
                      </a:r>
                    </a:p>
                    <a:p>
                      <a:endParaRPr lang="en-GB" sz="1200" b="1" dirty="0"/>
                    </a:p>
                  </a:txBody>
                  <a:tcPr/>
                </a:tc>
                <a:extLst>
                  <a:ext uri="{0D108BD9-81ED-4DB2-BD59-A6C34878D82A}">
                    <a16:rowId xmlns:a16="http://schemas.microsoft.com/office/drawing/2014/main" xmlns="" val="1113453485"/>
                  </a:ext>
                </a:extLst>
              </a:tr>
              <a:tr h="289128">
                <a:tc>
                  <a:txBody>
                    <a:bodyPr/>
                    <a:lstStyle/>
                    <a:p>
                      <a:r>
                        <a:rPr lang="el-GR" sz="1200" b="1" dirty="0" err="1"/>
                        <a:t>Δικετοπυρρολοπυρρόλιο</a:t>
                      </a:r>
                      <a:r>
                        <a:rPr lang="en-US" sz="1200" b="1" dirty="0"/>
                        <a:t> DPP PR254</a:t>
                      </a:r>
                    </a:p>
                    <a:p>
                      <a:endParaRPr lang="en-GB" sz="1200" b="1" dirty="0"/>
                    </a:p>
                  </a:txBody>
                  <a:tcPr/>
                </a:tc>
                <a:extLst>
                  <a:ext uri="{0D108BD9-81ED-4DB2-BD59-A6C34878D82A}">
                    <a16:rowId xmlns:a16="http://schemas.microsoft.com/office/drawing/2014/main" xmlns="" val="2892297306"/>
                  </a:ext>
                </a:extLst>
              </a:tr>
              <a:tr h="234515">
                <a:tc>
                  <a:txBody>
                    <a:bodyPr/>
                    <a:lstStyle/>
                    <a:p>
                      <a:pPr marL="0" marR="0" lvl="0" indent="0" algn="l" defTabSz="685434" rtl="0" eaLnBrk="1" fontAlgn="auto" latinLnBrk="0" hangingPunct="1">
                        <a:lnSpc>
                          <a:spcPct val="100000"/>
                        </a:lnSpc>
                        <a:spcBef>
                          <a:spcPts val="0"/>
                        </a:spcBef>
                        <a:spcAft>
                          <a:spcPts val="0"/>
                        </a:spcAft>
                        <a:buClrTx/>
                        <a:buSzTx/>
                        <a:buFontTx/>
                        <a:buNone/>
                        <a:tabLst/>
                        <a:defRPr/>
                      </a:pPr>
                      <a:r>
                        <a:rPr lang="el-GR" sz="1200" b="1" dirty="0" err="1"/>
                        <a:t>Αρυλίδιο</a:t>
                      </a:r>
                      <a:r>
                        <a:rPr lang="el-GR" sz="1200" b="1" dirty="0"/>
                        <a:t> </a:t>
                      </a:r>
                      <a:r>
                        <a:rPr lang="en-US" sz="1200" b="1" dirty="0"/>
                        <a:t>PY74</a:t>
                      </a:r>
                    </a:p>
                  </a:txBody>
                  <a:tcPr/>
                </a:tc>
                <a:extLst>
                  <a:ext uri="{0D108BD9-81ED-4DB2-BD59-A6C34878D82A}">
                    <a16:rowId xmlns:a16="http://schemas.microsoft.com/office/drawing/2014/main" xmlns="" val="3787012829"/>
                  </a:ext>
                </a:extLst>
              </a:tr>
              <a:tr h="289128">
                <a:tc>
                  <a:txBody>
                    <a:bodyPr/>
                    <a:lstStyle/>
                    <a:p>
                      <a:pPr marL="0" marR="0" lvl="0" indent="0" algn="l" defTabSz="685434" rtl="0" eaLnBrk="1" fontAlgn="auto" latinLnBrk="0" hangingPunct="1">
                        <a:lnSpc>
                          <a:spcPct val="100000"/>
                        </a:lnSpc>
                        <a:spcBef>
                          <a:spcPts val="0"/>
                        </a:spcBef>
                        <a:spcAft>
                          <a:spcPts val="0"/>
                        </a:spcAft>
                        <a:buClrTx/>
                        <a:buSzTx/>
                        <a:buFontTx/>
                        <a:buNone/>
                        <a:tabLst/>
                        <a:defRPr/>
                      </a:pPr>
                      <a:r>
                        <a:rPr lang="el-GR" sz="1200" b="1" dirty="0"/>
                        <a:t>Χλωριωμένη </a:t>
                      </a:r>
                      <a:r>
                        <a:rPr lang="el-GR" sz="1200" b="1" dirty="0" err="1"/>
                        <a:t>φθαλοκυανίνη</a:t>
                      </a:r>
                      <a:r>
                        <a:rPr lang="el-GR" sz="1200" b="1" dirty="0"/>
                        <a:t> </a:t>
                      </a:r>
                      <a:r>
                        <a:rPr lang="en-US" sz="1200" b="1" dirty="0"/>
                        <a:t>PG7</a:t>
                      </a:r>
                    </a:p>
                    <a:p>
                      <a:endParaRPr lang="en-GB" sz="1200" b="1" dirty="0"/>
                    </a:p>
                  </a:txBody>
                  <a:tcPr/>
                </a:tc>
                <a:extLst>
                  <a:ext uri="{0D108BD9-81ED-4DB2-BD59-A6C34878D82A}">
                    <a16:rowId xmlns:a16="http://schemas.microsoft.com/office/drawing/2014/main" xmlns="" val="1568316783"/>
                  </a:ext>
                </a:extLst>
              </a:tr>
              <a:tr h="234515">
                <a:tc>
                  <a:txBody>
                    <a:bodyPr/>
                    <a:lstStyle/>
                    <a:p>
                      <a:pPr marL="0" marR="0" lvl="0" indent="0" algn="l" defTabSz="685434" rtl="0" eaLnBrk="1" fontAlgn="auto" latinLnBrk="0" hangingPunct="1">
                        <a:lnSpc>
                          <a:spcPct val="100000"/>
                        </a:lnSpc>
                        <a:spcBef>
                          <a:spcPts val="0"/>
                        </a:spcBef>
                        <a:spcAft>
                          <a:spcPts val="0"/>
                        </a:spcAft>
                        <a:buClrTx/>
                        <a:buSzTx/>
                        <a:buFontTx/>
                        <a:buNone/>
                        <a:tabLst/>
                        <a:defRPr/>
                      </a:pPr>
                      <a:r>
                        <a:rPr lang="el-GR" sz="1200" b="1" dirty="0" err="1"/>
                        <a:t>Φθαλοκυανίνες</a:t>
                      </a:r>
                      <a:r>
                        <a:rPr lang="en-US" sz="1200" b="1" dirty="0"/>
                        <a:t>: PB15:3,</a:t>
                      </a:r>
                      <a:r>
                        <a:rPr lang="en-GB" sz="1200" b="1" dirty="0">
                          <a:effectLst/>
                          <a:ea typeface="SimSun" panose="02010600030101010101" pitchFamily="2" charset="-122"/>
                        </a:rPr>
                        <a:t> </a:t>
                      </a:r>
                      <a:r>
                        <a:rPr lang="en-US" sz="1200" b="1" dirty="0"/>
                        <a:t>PB15:1, PB15:6</a:t>
                      </a:r>
                      <a:endParaRPr lang="en-GB" sz="1200" b="1" dirty="0">
                        <a:ea typeface="SimSun" panose="02010600030101010101" pitchFamily="2" charset="-122"/>
                      </a:endParaRPr>
                    </a:p>
                  </a:txBody>
                  <a:tcPr/>
                </a:tc>
                <a:extLst>
                  <a:ext uri="{0D108BD9-81ED-4DB2-BD59-A6C34878D82A}">
                    <a16:rowId xmlns:a16="http://schemas.microsoft.com/office/drawing/2014/main" xmlns="" val="992129637"/>
                  </a:ext>
                </a:extLst>
              </a:tr>
            </a:tbl>
          </a:graphicData>
        </a:graphic>
      </p:graphicFrame>
      <p:graphicFrame>
        <p:nvGraphicFramePr>
          <p:cNvPr id="18" name="Πίνακας 18">
            <a:extLst>
              <a:ext uri="{FF2B5EF4-FFF2-40B4-BE49-F238E27FC236}">
                <a16:creationId xmlns:a16="http://schemas.microsoft.com/office/drawing/2014/main" xmlns="" id="{38D6701E-260F-D351-3FC5-8B395BBCBEC8}"/>
              </a:ext>
            </a:extLst>
          </p:cNvPr>
          <p:cNvGraphicFramePr>
            <a:graphicFrameLocks noGrp="1"/>
          </p:cNvGraphicFramePr>
          <p:nvPr>
            <p:extLst>
              <p:ext uri="{D42A27DB-BD31-4B8C-83A1-F6EECF244321}">
                <p14:modId xmlns:p14="http://schemas.microsoft.com/office/powerpoint/2010/main" xmlns="" val="2361325217"/>
              </p:ext>
            </p:extLst>
          </p:nvPr>
        </p:nvGraphicFramePr>
        <p:xfrm>
          <a:off x="6086573" y="3776876"/>
          <a:ext cx="3048000" cy="2651760"/>
        </p:xfrm>
        <a:graphic>
          <a:graphicData uri="http://schemas.openxmlformats.org/drawingml/2006/table">
            <a:tbl>
              <a:tblPr firstRow="1" bandRow="1">
                <a:tableStyleId>{7DF18680-E054-41AD-8BC1-D1AEF772440D}</a:tableStyleId>
              </a:tblPr>
              <a:tblGrid>
                <a:gridCol w="1598879">
                  <a:extLst>
                    <a:ext uri="{9D8B030D-6E8A-4147-A177-3AD203B41FA5}">
                      <a16:colId xmlns:a16="http://schemas.microsoft.com/office/drawing/2014/main" xmlns="" val="3133126941"/>
                    </a:ext>
                  </a:extLst>
                </a:gridCol>
                <a:gridCol w="1449121">
                  <a:extLst>
                    <a:ext uri="{9D8B030D-6E8A-4147-A177-3AD203B41FA5}">
                      <a16:colId xmlns:a16="http://schemas.microsoft.com/office/drawing/2014/main" xmlns="" val="3196509846"/>
                    </a:ext>
                  </a:extLst>
                </a:gridCol>
              </a:tblGrid>
              <a:tr h="233342">
                <a:tc>
                  <a:txBody>
                    <a:bodyPr/>
                    <a:lstStyle/>
                    <a:p>
                      <a:r>
                        <a:rPr lang="el-GR" sz="1200" b="1" dirty="0"/>
                        <a:t>Ανόργανα υλικά πλήρωσης (</a:t>
                      </a:r>
                      <a:r>
                        <a:rPr lang="en-US" sz="1200" b="1" dirty="0"/>
                        <a:t>C.I.)</a:t>
                      </a:r>
                      <a:endParaRPr lang="en-GB" sz="1200" b="1" dirty="0"/>
                    </a:p>
                  </a:txBody>
                  <a:tcPr/>
                </a:tc>
                <a:tc>
                  <a:txBody>
                    <a:bodyPr/>
                    <a:lstStyle/>
                    <a:p>
                      <a:r>
                        <a:rPr lang="el-GR" sz="1200" b="1" dirty="0"/>
                        <a:t>Χημική σύσταση</a:t>
                      </a:r>
                      <a:endParaRPr lang="en-GB" sz="1200" b="1" dirty="0"/>
                    </a:p>
                  </a:txBody>
                  <a:tcPr/>
                </a:tc>
                <a:extLst>
                  <a:ext uri="{0D108BD9-81ED-4DB2-BD59-A6C34878D82A}">
                    <a16:rowId xmlns:a16="http://schemas.microsoft.com/office/drawing/2014/main" xmlns="" val="1261128813"/>
                  </a:ext>
                </a:extLst>
              </a:tr>
              <a:tr h="233342">
                <a:tc>
                  <a:txBody>
                    <a:bodyPr/>
                    <a:lstStyle/>
                    <a:p>
                      <a:r>
                        <a:rPr lang="en-US" sz="1200" b="1" dirty="0"/>
                        <a:t>PW6</a:t>
                      </a:r>
                      <a:endParaRPr lang="en-GB" sz="1200" b="1" dirty="0"/>
                    </a:p>
                  </a:txBody>
                  <a:tcPr/>
                </a:tc>
                <a:tc>
                  <a:txBody>
                    <a:bodyPr/>
                    <a:lstStyle/>
                    <a:p>
                      <a:r>
                        <a:rPr lang="el-GR" sz="1200" b="1" dirty="0"/>
                        <a:t>Διοξείδιο του τιτανίου</a:t>
                      </a:r>
                      <a:endParaRPr lang="en-GB" sz="1200" b="1" dirty="0"/>
                    </a:p>
                  </a:txBody>
                  <a:tcPr/>
                </a:tc>
                <a:extLst>
                  <a:ext uri="{0D108BD9-81ED-4DB2-BD59-A6C34878D82A}">
                    <a16:rowId xmlns:a16="http://schemas.microsoft.com/office/drawing/2014/main" xmlns="" val="4235320093"/>
                  </a:ext>
                </a:extLst>
              </a:tr>
              <a:tr h="233342">
                <a:tc>
                  <a:txBody>
                    <a:bodyPr/>
                    <a:lstStyle/>
                    <a:p>
                      <a:r>
                        <a:rPr lang="en-US" sz="1200" b="1" dirty="0"/>
                        <a:t>PW18</a:t>
                      </a:r>
                      <a:endParaRPr lang="en-GB" sz="1200" b="1" dirty="0"/>
                    </a:p>
                  </a:txBody>
                  <a:tcPr/>
                </a:tc>
                <a:tc>
                  <a:txBody>
                    <a:bodyPr/>
                    <a:lstStyle/>
                    <a:p>
                      <a:r>
                        <a:rPr lang="el-GR" sz="1200" b="1" dirty="0"/>
                        <a:t>Ανθρακικό ασβέστιο</a:t>
                      </a:r>
                      <a:endParaRPr lang="en-GB" sz="1200" b="1" dirty="0"/>
                    </a:p>
                  </a:txBody>
                  <a:tcPr/>
                </a:tc>
                <a:extLst>
                  <a:ext uri="{0D108BD9-81ED-4DB2-BD59-A6C34878D82A}">
                    <a16:rowId xmlns:a16="http://schemas.microsoft.com/office/drawing/2014/main" xmlns="" val="2471583608"/>
                  </a:ext>
                </a:extLst>
              </a:tr>
              <a:tr h="233342">
                <a:tc>
                  <a:txBody>
                    <a:bodyPr/>
                    <a:lstStyle/>
                    <a:p>
                      <a:r>
                        <a:rPr lang="en-US" sz="1200" b="1" dirty="0"/>
                        <a:t>PW19</a:t>
                      </a:r>
                      <a:endParaRPr lang="en-GB" sz="1200" b="1" dirty="0"/>
                    </a:p>
                  </a:txBody>
                  <a:tcPr/>
                </a:tc>
                <a:tc>
                  <a:txBody>
                    <a:bodyPr/>
                    <a:lstStyle/>
                    <a:p>
                      <a:r>
                        <a:rPr lang="el-GR" sz="1200" b="1" dirty="0"/>
                        <a:t>Ένυδρο πυριτικό αργίλιο</a:t>
                      </a:r>
                      <a:endParaRPr lang="en-GB" sz="1200" b="1" dirty="0"/>
                    </a:p>
                  </a:txBody>
                  <a:tcPr/>
                </a:tc>
                <a:extLst>
                  <a:ext uri="{0D108BD9-81ED-4DB2-BD59-A6C34878D82A}">
                    <a16:rowId xmlns:a16="http://schemas.microsoft.com/office/drawing/2014/main" xmlns="" val="2491387857"/>
                  </a:ext>
                </a:extLst>
              </a:tr>
              <a:tr h="233342">
                <a:tc>
                  <a:txBody>
                    <a:bodyPr/>
                    <a:lstStyle/>
                    <a:p>
                      <a:r>
                        <a:rPr lang="en-US" sz="1200" b="1" dirty="0"/>
                        <a:t>PW21</a:t>
                      </a:r>
                      <a:endParaRPr lang="en-GB" sz="1200" b="1" dirty="0"/>
                    </a:p>
                  </a:txBody>
                  <a:tcPr/>
                </a:tc>
                <a:tc>
                  <a:txBody>
                    <a:bodyPr/>
                    <a:lstStyle/>
                    <a:p>
                      <a:r>
                        <a:rPr lang="el-GR" sz="1200" b="1" dirty="0"/>
                        <a:t>Θειικό βάριο</a:t>
                      </a:r>
                      <a:endParaRPr lang="en-GB" sz="1200" b="1" dirty="0"/>
                    </a:p>
                  </a:txBody>
                  <a:tcPr/>
                </a:tc>
                <a:extLst>
                  <a:ext uri="{0D108BD9-81ED-4DB2-BD59-A6C34878D82A}">
                    <a16:rowId xmlns:a16="http://schemas.microsoft.com/office/drawing/2014/main" xmlns="" val="1833044777"/>
                  </a:ext>
                </a:extLst>
              </a:tr>
              <a:tr h="233342">
                <a:tc>
                  <a:txBody>
                    <a:bodyPr/>
                    <a:lstStyle/>
                    <a:p>
                      <a:r>
                        <a:rPr lang="en-US" sz="1200" b="1" dirty="0"/>
                        <a:t>PW25</a:t>
                      </a:r>
                      <a:endParaRPr lang="en-GB" sz="1200" b="1" dirty="0"/>
                    </a:p>
                  </a:txBody>
                  <a:tcPr/>
                </a:tc>
                <a:tc>
                  <a:txBody>
                    <a:bodyPr/>
                    <a:lstStyle/>
                    <a:p>
                      <a:r>
                        <a:rPr lang="el-GR" sz="1200" b="1" dirty="0"/>
                        <a:t>Θειικό ασβέστιο</a:t>
                      </a:r>
                      <a:endParaRPr lang="en-GB" sz="1200" b="1" dirty="0"/>
                    </a:p>
                  </a:txBody>
                  <a:tcPr/>
                </a:tc>
                <a:extLst>
                  <a:ext uri="{0D108BD9-81ED-4DB2-BD59-A6C34878D82A}">
                    <a16:rowId xmlns:a16="http://schemas.microsoft.com/office/drawing/2014/main" xmlns="" val="1404142448"/>
                  </a:ext>
                </a:extLst>
              </a:tr>
              <a:tr h="233342">
                <a:tc>
                  <a:txBody>
                    <a:bodyPr/>
                    <a:lstStyle/>
                    <a:p>
                      <a:r>
                        <a:rPr lang="en-US" sz="1200" b="1" dirty="0"/>
                        <a:t>PW26</a:t>
                      </a:r>
                      <a:endParaRPr lang="en-GB" sz="1200" b="1" dirty="0"/>
                    </a:p>
                  </a:txBody>
                  <a:tcPr/>
                </a:tc>
                <a:tc>
                  <a:txBody>
                    <a:bodyPr/>
                    <a:lstStyle/>
                    <a:p>
                      <a:r>
                        <a:rPr lang="el-GR" sz="1200" b="1" dirty="0"/>
                        <a:t>Ένυδρο πυριτικό μαγνήσιο</a:t>
                      </a:r>
                      <a:endParaRPr lang="en-GB" sz="1200" b="1" dirty="0"/>
                    </a:p>
                  </a:txBody>
                  <a:tcPr/>
                </a:tc>
                <a:extLst>
                  <a:ext uri="{0D108BD9-81ED-4DB2-BD59-A6C34878D82A}">
                    <a16:rowId xmlns:a16="http://schemas.microsoft.com/office/drawing/2014/main" xmlns="" val="942354665"/>
                  </a:ext>
                </a:extLst>
              </a:tr>
            </a:tbl>
          </a:graphicData>
        </a:graphic>
      </p:graphicFrame>
      <p:pic>
        <p:nvPicPr>
          <p:cNvPr id="20" name="Εικόνα 19">
            <a:extLst>
              <a:ext uri="{FF2B5EF4-FFF2-40B4-BE49-F238E27FC236}">
                <a16:creationId xmlns:a16="http://schemas.microsoft.com/office/drawing/2014/main" xmlns="" id="{7D4A7406-FB8B-6AD9-DF7D-E646ABC7C6E0}"/>
              </a:ext>
            </a:extLst>
          </p:cNvPr>
          <p:cNvPicPr>
            <a:picLocks noChangeAspect="1"/>
          </p:cNvPicPr>
          <p:nvPr/>
        </p:nvPicPr>
        <p:blipFill>
          <a:blip r:embed="rId3" cstate="print"/>
          <a:stretch>
            <a:fillRect/>
          </a:stretch>
        </p:blipFill>
        <p:spPr>
          <a:xfrm rot="10800000" flipV="1">
            <a:off x="8340156" y="1011842"/>
            <a:ext cx="628746" cy="628746"/>
          </a:xfrm>
          <a:prstGeom prst="rect">
            <a:avLst/>
          </a:prstGeom>
        </p:spPr>
      </p:pic>
      <p:pic>
        <p:nvPicPr>
          <p:cNvPr id="21" name="Εικόνα 20">
            <a:extLst>
              <a:ext uri="{FF2B5EF4-FFF2-40B4-BE49-F238E27FC236}">
                <a16:creationId xmlns:a16="http://schemas.microsoft.com/office/drawing/2014/main" xmlns="" id="{485AF425-CA0A-4534-75CB-28DFF727FA0A}"/>
              </a:ext>
            </a:extLst>
          </p:cNvPr>
          <p:cNvPicPr>
            <a:picLocks noChangeAspect="1"/>
          </p:cNvPicPr>
          <p:nvPr/>
        </p:nvPicPr>
        <p:blipFill>
          <a:blip r:embed="rId4" cstate="print"/>
          <a:stretch>
            <a:fillRect/>
          </a:stretch>
        </p:blipFill>
        <p:spPr>
          <a:xfrm>
            <a:off x="7610573" y="2704656"/>
            <a:ext cx="426805" cy="426805"/>
          </a:xfrm>
          <a:prstGeom prst="rect">
            <a:avLst/>
          </a:prstGeom>
        </p:spPr>
      </p:pic>
      <p:pic>
        <p:nvPicPr>
          <p:cNvPr id="22" name="Εικόνα 21">
            <a:extLst>
              <a:ext uri="{FF2B5EF4-FFF2-40B4-BE49-F238E27FC236}">
                <a16:creationId xmlns:a16="http://schemas.microsoft.com/office/drawing/2014/main" xmlns="" id="{4843CD06-AF2E-ACF3-0C0C-722A8163B25F}"/>
              </a:ext>
            </a:extLst>
          </p:cNvPr>
          <p:cNvPicPr>
            <a:picLocks noChangeAspect="1"/>
          </p:cNvPicPr>
          <p:nvPr/>
        </p:nvPicPr>
        <p:blipFill>
          <a:blip r:embed="rId5" cstate="print"/>
          <a:stretch>
            <a:fillRect/>
          </a:stretch>
        </p:blipFill>
        <p:spPr>
          <a:xfrm rot="10632717" flipV="1">
            <a:off x="7099541" y="2711570"/>
            <a:ext cx="419198" cy="389016"/>
          </a:xfrm>
          <a:prstGeom prst="rect">
            <a:avLst/>
          </a:prstGeom>
        </p:spPr>
      </p:pic>
      <p:pic>
        <p:nvPicPr>
          <p:cNvPr id="23" name="Εικόνα 22">
            <a:extLst>
              <a:ext uri="{FF2B5EF4-FFF2-40B4-BE49-F238E27FC236}">
                <a16:creationId xmlns:a16="http://schemas.microsoft.com/office/drawing/2014/main" xmlns="" id="{BCABCA4D-C59D-C41E-BEC4-3FB182BF483A}"/>
              </a:ext>
            </a:extLst>
          </p:cNvPr>
          <p:cNvPicPr>
            <a:picLocks noChangeAspect="1"/>
          </p:cNvPicPr>
          <p:nvPr/>
        </p:nvPicPr>
        <p:blipFill>
          <a:blip r:embed="rId6" cstate="print"/>
          <a:stretch>
            <a:fillRect/>
          </a:stretch>
        </p:blipFill>
        <p:spPr>
          <a:xfrm>
            <a:off x="7612396" y="3329228"/>
            <a:ext cx="521559" cy="347876"/>
          </a:xfrm>
          <a:prstGeom prst="rect">
            <a:avLst/>
          </a:prstGeom>
        </p:spPr>
      </p:pic>
      <p:pic>
        <p:nvPicPr>
          <p:cNvPr id="24" name="Εικόνα 23">
            <a:extLst>
              <a:ext uri="{FF2B5EF4-FFF2-40B4-BE49-F238E27FC236}">
                <a16:creationId xmlns:a16="http://schemas.microsoft.com/office/drawing/2014/main" xmlns="" id="{5F3AB785-C98A-A18C-F61F-5A485EAAA8CD}"/>
              </a:ext>
            </a:extLst>
          </p:cNvPr>
          <p:cNvPicPr>
            <a:picLocks noChangeAspect="1"/>
          </p:cNvPicPr>
          <p:nvPr/>
        </p:nvPicPr>
        <p:blipFill>
          <a:blip r:embed="rId7" cstate="print"/>
          <a:stretch>
            <a:fillRect/>
          </a:stretch>
        </p:blipFill>
        <p:spPr>
          <a:xfrm>
            <a:off x="8272471" y="1657939"/>
            <a:ext cx="628746" cy="628746"/>
          </a:xfrm>
          <a:prstGeom prst="ellipse">
            <a:avLst/>
          </a:prstGeom>
        </p:spPr>
      </p:pic>
    </p:spTree>
    <p:extLst>
      <p:ext uri="{BB962C8B-B14F-4D97-AF65-F5344CB8AC3E}">
        <p14:creationId xmlns:p14="http://schemas.microsoft.com/office/powerpoint/2010/main" xmlns="" val="2192994696"/>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D54BCA6-BD7F-629A-293E-77DE7F9A8329}"/>
              </a:ext>
            </a:extLst>
          </p:cNvPr>
          <p:cNvSpPr>
            <a:spLocks noGrp="1"/>
          </p:cNvSpPr>
          <p:nvPr>
            <p:ph type="title"/>
          </p:nvPr>
        </p:nvSpPr>
        <p:spPr>
          <a:xfrm>
            <a:off x="183852" y="405352"/>
            <a:ext cx="8555483" cy="431359"/>
          </a:xfrm>
        </p:spPr>
        <p:txBody>
          <a:bodyPr/>
          <a:lstStyle/>
          <a:p>
            <a:pPr algn="just"/>
            <a:r>
              <a:rPr lang="el-GR" sz="2800" dirty="0"/>
              <a:t>Αποτελέσματα χημικού προσδιορισμού</a:t>
            </a:r>
            <a:r>
              <a:rPr lang="en-US" sz="2800" dirty="0"/>
              <a:t> ATR-FTIR</a:t>
            </a:r>
            <a:r>
              <a:rPr lang="el-GR" sz="2800" dirty="0"/>
              <a:t> (συνθετικές οργανικές χρωστικές και ανόργανα υλικά πλήρωσης)</a:t>
            </a:r>
            <a:endParaRPr lang="en-GB" sz="2800" dirty="0"/>
          </a:p>
        </p:txBody>
      </p:sp>
      <p:sp>
        <p:nvSpPr>
          <p:cNvPr id="3" name="Θέση κατακόρυφου κειμένου 2">
            <a:extLst>
              <a:ext uri="{FF2B5EF4-FFF2-40B4-BE49-F238E27FC236}">
                <a16:creationId xmlns:a16="http://schemas.microsoft.com/office/drawing/2014/main" xmlns="" id="{A2B08DAD-489B-DD66-0743-83C8939BB474}"/>
              </a:ext>
            </a:extLst>
          </p:cNvPr>
          <p:cNvSpPr>
            <a:spLocks noGrp="1"/>
          </p:cNvSpPr>
          <p:nvPr>
            <p:ph type="body" orient="vert" idx="1"/>
          </p:nvPr>
        </p:nvSpPr>
        <p:spPr>
          <a:xfrm>
            <a:off x="176024" y="1727175"/>
            <a:ext cx="4167335" cy="4629490"/>
          </a:xfrm>
        </p:spPr>
        <p:txBody>
          <a:bodyPr/>
          <a:lstStyle/>
          <a:p>
            <a:r>
              <a:rPr lang="el-GR" dirty="0"/>
              <a:t>Προσδιορισμός συνθετικών οργανικών χρωστικών</a:t>
            </a:r>
          </a:p>
          <a:p>
            <a:r>
              <a:rPr lang="el-GR" dirty="0"/>
              <a:t>Ταυτοποίηση ανόργανων υλικών πλήρωσης</a:t>
            </a:r>
          </a:p>
          <a:p>
            <a:pPr marL="0" indent="0">
              <a:buNone/>
            </a:pPr>
            <a:endParaRPr lang="el-GR" dirty="0"/>
          </a:p>
          <a:p>
            <a:r>
              <a:rPr lang="el-GR" dirty="0"/>
              <a:t>Επαλήθευση στοιχείων μέσω συνδυαστικών μεθόδων </a:t>
            </a:r>
            <a:endParaRPr lang="en-GB" dirty="0"/>
          </a:p>
        </p:txBody>
      </p:sp>
      <p:pic>
        <p:nvPicPr>
          <p:cNvPr id="5" name="Picture 46" descr="raman-whites_THAPVE1B">
            <a:extLst>
              <a:ext uri="{FF2B5EF4-FFF2-40B4-BE49-F238E27FC236}">
                <a16:creationId xmlns:a16="http://schemas.microsoft.com/office/drawing/2014/main" xmlns="" id="{F91E331A-323D-515B-B7E4-F48F68A6A3B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2551" t="14738" r="7399" b="-1047"/>
          <a:stretch>
            <a:fillRect/>
          </a:stretch>
        </p:blipFill>
        <p:spPr bwMode="auto">
          <a:xfrm>
            <a:off x="4402037" y="3429000"/>
            <a:ext cx="3831119" cy="283752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Εικόνα 6">
            <a:extLst>
              <a:ext uri="{FF2B5EF4-FFF2-40B4-BE49-F238E27FC236}">
                <a16:creationId xmlns:a16="http://schemas.microsoft.com/office/drawing/2014/main" xmlns="" id="{C5770AE5-7B39-4F89-4809-2D8EA15F2329}"/>
              </a:ext>
            </a:extLst>
          </p:cNvPr>
          <p:cNvPicPr>
            <a:picLocks noChangeAspect="1"/>
          </p:cNvPicPr>
          <p:nvPr/>
        </p:nvPicPr>
        <p:blipFill>
          <a:blip r:embed="rId3" cstate="print"/>
          <a:stretch>
            <a:fillRect/>
          </a:stretch>
        </p:blipFill>
        <p:spPr>
          <a:xfrm>
            <a:off x="4343359" y="836711"/>
            <a:ext cx="3383619" cy="2773850"/>
          </a:xfrm>
          <a:prstGeom prst="rect">
            <a:avLst/>
          </a:prstGeom>
        </p:spPr>
      </p:pic>
      <p:pic>
        <p:nvPicPr>
          <p:cNvPr id="8" name="Εικόνα 7">
            <a:extLst>
              <a:ext uri="{FF2B5EF4-FFF2-40B4-BE49-F238E27FC236}">
                <a16:creationId xmlns:a16="http://schemas.microsoft.com/office/drawing/2014/main" xmlns="" id="{3A4F6E65-13D5-9111-45E0-6626D5025809}"/>
              </a:ext>
            </a:extLst>
          </p:cNvPr>
          <p:cNvPicPr>
            <a:picLocks noChangeAspect="1"/>
          </p:cNvPicPr>
          <p:nvPr/>
        </p:nvPicPr>
        <p:blipFill>
          <a:blip r:embed="rId4" cstate="print"/>
          <a:stretch>
            <a:fillRect/>
          </a:stretch>
        </p:blipFill>
        <p:spPr>
          <a:xfrm>
            <a:off x="7442372" y="1064797"/>
            <a:ext cx="1701628" cy="1766741"/>
          </a:xfrm>
          <a:prstGeom prst="rect">
            <a:avLst/>
          </a:prstGeom>
        </p:spPr>
      </p:pic>
      <p:pic>
        <p:nvPicPr>
          <p:cNvPr id="9" name="Εικόνα 8">
            <a:extLst>
              <a:ext uri="{FF2B5EF4-FFF2-40B4-BE49-F238E27FC236}">
                <a16:creationId xmlns:a16="http://schemas.microsoft.com/office/drawing/2014/main" xmlns="" id="{DC7694F8-7A0E-1EE8-5D89-D472941576EB}"/>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7292" b="96224" l="34664" r="73495">
                        <a14:foregroundMark x1="38715" y1="42969" x2="40162" y2="70833"/>
                        <a14:foregroundMark x1="40162" y1="70833" x2="40162" y2="70833"/>
                        <a14:foregroundMark x1="40162" y1="70833" x2="40162" y2="70833"/>
                        <a14:foregroundMark x1="51794" y1="16276" x2="59317" y2="14844"/>
                        <a14:foregroundMark x1="55324" y1="16797" x2="55324" y2="16797"/>
                        <a14:foregroundMark x1="41609" y1="74349" x2="46701" y2="83854"/>
                        <a14:foregroundMark x1="40509" y1="71094" x2="44965" y2="84115"/>
                        <a14:foregroundMark x1="43808" y1="80859" x2="47280" y2="85807"/>
                        <a14:backgroundMark x1="35764" y1="66406" x2="42593" y2="86328"/>
                        <a14:backgroundMark x1="42593" y1="86328" x2="42593" y2="86328"/>
                        <a14:backgroundMark x1="47917" y1="90755" x2="50579" y2="91276"/>
                      </a14:backgroundRemoval>
                    </a14:imgEffect>
                    <a14:imgEffect>
                      <a14:brightnessContrast bright="40000" contrast="20000"/>
                    </a14:imgEffect>
                  </a14:imgLayer>
                </a14:imgProps>
              </a:ext>
            </a:extLst>
          </a:blip>
          <a:srcRect l="33814" t="6218" r="25670" b="2390"/>
          <a:stretch/>
        </p:blipFill>
        <p:spPr>
          <a:xfrm>
            <a:off x="7715966" y="2791138"/>
            <a:ext cx="1428034" cy="1431668"/>
          </a:xfrm>
          <a:prstGeom prst="rect">
            <a:avLst/>
          </a:prstGeom>
        </p:spPr>
      </p:pic>
      <p:pic>
        <p:nvPicPr>
          <p:cNvPr id="10" name="Εικόνα 9">
            <a:extLst>
              <a:ext uri="{FF2B5EF4-FFF2-40B4-BE49-F238E27FC236}">
                <a16:creationId xmlns:a16="http://schemas.microsoft.com/office/drawing/2014/main" xmlns="" id="{272EFB86-0215-4080-2B9B-97287641EC07}"/>
              </a:ext>
            </a:extLst>
          </p:cNvPr>
          <p:cNvPicPr>
            <a:picLocks noChangeAspect="1"/>
          </p:cNvPicPr>
          <p:nvPr/>
        </p:nvPicPr>
        <p:blipFill>
          <a:blip r:embed="rId7" cstate="print"/>
          <a:stretch>
            <a:fillRect/>
          </a:stretch>
        </p:blipFill>
        <p:spPr>
          <a:xfrm>
            <a:off x="557937" y="3858155"/>
            <a:ext cx="1499464" cy="1061418"/>
          </a:xfrm>
          <a:prstGeom prst="rect">
            <a:avLst/>
          </a:prstGeom>
        </p:spPr>
      </p:pic>
      <p:pic>
        <p:nvPicPr>
          <p:cNvPr id="16" name="Εικόνα 15">
            <a:extLst>
              <a:ext uri="{FF2B5EF4-FFF2-40B4-BE49-F238E27FC236}">
                <a16:creationId xmlns:a16="http://schemas.microsoft.com/office/drawing/2014/main" xmlns="" id="{B9707948-0ACA-91AA-8306-E5DB15FC7E33}"/>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75075" t="46752"/>
          <a:stretch/>
        </p:blipFill>
        <p:spPr>
          <a:xfrm>
            <a:off x="2439314" y="4379532"/>
            <a:ext cx="1642914" cy="1352485"/>
          </a:xfrm>
          <a:prstGeom prst="rect">
            <a:avLst/>
          </a:prstGeom>
        </p:spPr>
      </p:pic>
    </p:spTree>
    <p:extLst>
      <p:ext uri="{BB962C8B-B14F-4D97-AF65-F5344CB8AC3E}">
        <p14:creationId xmlns:p14="http://schemas.microsoft.com/office/powerpoint/2010/main" xmlns="" val="3566046913"/>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90694BD-3308-A44E-5C62-79D284C61352}"/>
              </a:ext>
            </a:extLst>
          </p:cNvPr>
          <p:cNvSpPr>
            <a:spLocks noGrp="1"/>
          </p:cNvSpPr>
          <p:nvPr>
            <p:ph type="title"/>
          </p:nvPr>
        </p:nvSpPr>
        <p:spPr/>
        <p:txBody>
          <a:bodyPr/>
          <a:lstStyle/>
          <a:p>
            <a:pPr algn="just"/>
            <a:r>
              <a:rPr lang="el-GR" sz="2800" dirty="0"/>
              <a:t>Αποτελέσματα χημικού προσδιορισμού</a:t>
            </a:r>
            <a:r>
              <a:rPr lang="en-US" sz="2800" dirty="0"/>
              <a:t> SEM/EDS</a:t>
            </a:r>
            <a:r>
              <a:rPr lang="el-GR" sz="2800" dirty="0"/>
              <a:t> (ανόργανα υλικά πλήρωσης)</a:t>
            </a:r>
            <a:endParaRPr lang="en-GB" sz="2800" dirty="0"/>
          </a:p>
        </p:txBody>
      </p:sp>
      <p:pic>
        <p:nvPicPr>
          <p:cNvPr id="2058" name="Picture 49" descr="my-project-1_SBQae7X1">
            <a:extLst>
              <a:ext uri="{FF2B5EF4-FFF2-40B4-BE49-F238E27FC236}">
                <a16:creationId xmlns:a16="http://schemas.microsoft.com/office/drawing/2014/main" xmlns="" id="{DB29F87E-0C27-FCF7-6402-C0E78A25AF1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t="4356" r="1527"/>
          <a:stretch>
            <a:fillRect/>
          </a:stretch>
        </p:blipFill>
        <p:spPr bwMode="auto">
          <a:xfrm>
            <a:off x="105291" y="1104018"/>
            <a:ext cx="4466709" cy="525627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14">
            <a:extLst>
              <a:ext uri="{FF2B5EF4-FFF2-40B4-BE49-F238E27FC236}">
                <a16:creationId xmlns:a16="http://schemas.microsoft.com/office/drawing/2014/main" xmlns="" id="{7AA7456B-B563-B02F-BE04-F3A58F8717FE}"/>
              </a:ext>
            </a:extLst>
          </p:cNvPr>
          <p:cNvGrpSpPr/>
          <p:nvPr/>
        </p:nvGrpSpPr>
        <p:grpSpPr>
          <a:xfrm>
            <a:off x="4359364" y="1248396"/>
            <a:ext cx="4105906" cy="2597740"/>
            <a:chOff x="17175" y="-11"/>
            <a:chExt cx="14796" cy="9584"/>
          </a:xfrm>
        </p:grpSpPr>
        <p:graphicFrame>
          <p:nvGraphicFramePr>
            <p:cNvPr id="6" name="Chart 10">
              <a:extLst>
                <a:ext uri="{FF2B5EF4-FFF2-40B4-BE49-F238E27FC236}">
                  <a16:creationId xmlns:a16="http://schemas.microsoft.com/office/drawing/2014/main" xmlns="" id="{C07FA729-70C7-6B31-0649-03FB04A48C30}"/>
                </a:ext>
              </a:extLst>
            </p:cNvPr>
            <p:cNvGraphicFramePr/>
            <p:nvPr>
              <p:extLst>
                <p:ext uri="{D42A27DB-BD31-4B8C-83A1-F6EECF244321}">
                  <p14:modId xmlns:p14="http://schemas.microsoft.com/office/powerpoint/2010/main" xmlns="" val="4116449174"/>
                </p:ext>
              </p:extLst>
            </p:nvPr>
          </p:nvGraphicFramePr>
          <p:xfrm>
            <a:off x="17175" y="-11"/>
            <a:ext cx="7115" cy="46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11">
              <a:extLst>
                <a:ext uri="{FF2B5EF4-FFF2-40B4-BE49-F238E27FC236}">
                  <a16:creationId xmlns:a16="http://schemas.microsoft.com/office/drawing/2014/main" xmlns="" id="{92C0F947-6B19-86AD-11EE-D6D756579BB2}"/>
                </a:ext>
              </a:extLst>
            </p:cNvPr>
            <p:cNvGraphicFramePr/>
            <p:nvPr>
              <p:extLst>
                <p:ext uri="{D42A27DB-BD31-4B8C-83A1-F6EECF244321}">
                  <p14:modId xmlns:p14="http://schemas.microsoft.com/office/powerpoint/2010/main" xmlns="" val="3838693349"/>
                </p:ext>
              </p:extLst>
            </p:nvPr>
          </p:nvGraphicFramePr>
          <p:xfrm>
            <a:off x="24812" y="-11"/>
            <a:ext cx="7154" cy="44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12">
              <a:extLst>
                <a:ext uri="{FF2B5EF4-FFF2-40B4-BE49-F238E27FC236}">
                  <a16:creationId xmlns:a16="http://schemas.microsoft.com/office/drawing/2014/main" xmlns="" id="{648C3327-926C-1254-5594-5DB7A0241EA3}"/>
                </a:ext>
              </a:extLst>
            </p:cNvPr>
            <p:cNvGraphicFramePr/>
            <p:nvPr/>
          </p:nvGraphicFramePr>
          <p:xfrm>
            <a:off x="17175" y="5076"/>
            <a:ext cx="7156" cy="44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13">
              <a:extLst>
                <a:ext uri="{FF2B5EF4-FFF2-40B4-BE49-F238E27FC236}">
                  <a16:creationId xmlns:a16="http://schemas.microsoft.com/office/drawing/2014/main" xmlns="" id="{30FA59F2-BA91-7282-BCC9-A67B4DFAC4D8}"/>
                </a:ext>
              </a:extLst>
            </p:cNvPr>
            <p:cNvGraphicFramePr/>
            <p:nvPr/>
          </p:nvGraphicFramePr>
          <p:xfrm>
            <a:off x="24812" y="5076"/>
            <a:ext cx="7159" cy="4494"/>
          </p:xfrm>
          <a:graphic>
            <a:graphicData uri="http://schemas.openxmlformats.org/drawingml/2006/chart">
              <c:chart xmlns:c="http://schemas.openxmlformats.org/drawingml/2006/chart" xmlns:r="http://schemas.openxmlformats.org/officeDocument/2006/relationships" r:id="rId6"/>
            </a:graphicData>
          </a:graphic>
        </p:graphicFrame>
      </p:grpSp>
      <p:sp>
        <p:nvSpPr>
          <p:cNvPr id="14" name="Rectangle 11">
            <a:extLst>
              <a:ext uri="{FF2B5EF4-FFF2-40B4-BE49-F238E27FC236}">
                <a16:creationId xmlns:a16="http://schemas.microsoft.com/office/drawing/2014/main" xmlns="" id="{305DC71F-5EC0-FF10-3520-48583E423ED9}"/>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Rectangle 17">
            <a:extLst>
              <a:ext uri="{FF2B5EF4-FFF2-40B4-BE49-F238E27FC236}">
                <a16:creationId xmlns:a16="http://schemas.microsoft.com/office/drawing/2014/main" xmlns="" id="{BD3A07B8-303A-EEBE-3F1E-F95F70243194}"/>
              </a:ext>
            </a:extLst>
          </p:cNvPr>
          <p:cNvSpPr>
            <a:spLocks noChangeArrowheads="1"/>
          </p:cNvSpPr>
          <p:nvPr/>
        </p:nvSpPr>
        <p:spPr bwMode="auto">
          <a:xfrm>
            <a:off x="0" y="71469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Rectangle 20">
            <a:extLst>
              <a:ext uri="{FF2B5EF4-FFF2-40B4-BE49-F238E27FC236}">
                <a16:creationId xmlns:a16="http://schemas.microsoft.com/office/drawing/2014/main" xmlns="" id="{901F2BA9-C924-563E-A382-792131C2F13F}"/>
              </a:ext>
            </a:extLst>
          </p:cNvPr>
          <p:cNvSpPr>
            <a:spLocks noChangeArrowheads="1"/>
          </p:cNvSpPr>
          <p:nvPr/>
        </p:nvSpPr>
        <p:spPr bwMode="auto">
          <a:xfrm>
            <a:off x="0" y="-19664"/>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xmlns="" val="1783757475"/>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A40966C-2C2F-EA85-9724-DDC7C411F181}"/>
              </a:ext>
            </a:extLst>
          </p:cNvPr>
          <p:cNvSpPr>
            <a:spLocks noGrp="1"/>
          </p:cNvSpPr>
          <p:nvPr>
            <p:ph type="title"/>
          </p:nvPr>
        </p:nvSpPr>
        <p:spPr/>
        <p:txBody>
          <a:bodyPr/>
          <a:lstStyle/>
          <a:p>
            <a:pPr algn="just"/>
            <a:r>
              <a:rPr lang="el-GR" sz="2800" dirty="0"/>
              <a:t>Αποτελέσματα χημικού προσδιορισμού</a:t>
            </a:r>
            <a:r>
              <a:rPr lang="en-US" sz="2800" dirty="0"/>
              <a:t> p-XRF</a:t>
            </a:r>
            <a:r>
              <a:rPr lang="el-GR" sz="2800" dirty="0"/>
              <a:t> (ανόργανα υλικά πλήρωσης)</a:t>
            </a:r>
            <a:endParaRPr lang="en-GB" sz="2800" dirty="0"/>
          </a:p>
        </p:txBody>
      </p:sp>
      <p:sp>
        <p:nvSpPr>
          <p:cNvPr id="3" name="Θέση κατακόρυφου κειμένου 2">
            <a:extLst>
              <a:ext uri="{FF2B5EF4-FFF2-40B4-BE49-F238E27FC236}">
                <a16:creationId xmlns:a16="http://schemas.microsoft.com/office/drawing/2014/main" xmlns="" id="{6E7BCDC1-799A-0D90-4936-5BE0E4C9A31E}"/>
              </a:ext>
            </a:extLst>
          </p:cNvPr>
          <p:cNvSpPr>
            <a:spLocks noGrp="1"/>
          </p:cNvSpPr>
          <p:nvPr>
            <p:ph type="body" orient="vert" idx="1"/>
          </p:nvPr>
        </p:nvSpPr>
        <p:spPr/>
        <p:txBody>
          <a:bodyPr/>
          <a:lstStyle/>
          <a:p>
            <a:pPr algn="just"/>
            <a:r>
              <a:rPr lang="el-GR" dirty="0"/>
              <a:t>Προσδιορισμός ανόργανων υλικών μέσω μη καταστρεπτικής τεχνικής που μπορεί να εφαρμοστεί σε έργα </a:t>
            </a:r>
            <a:r>
              <a:rPr lang="en-US" dirty="0"/>
              <a:t>in situ.</a:t>
            </a:r>
            <a:endParaRPr lang="en-GB" dirty="0"/>
          </a:p>
        </p:txBody>
      </p:sp>
      <p:pic>
        <p:nvPicPr>
          <p:cNvPr id="9" name="Εικόνα 8">
            <a:extLst>
              <a:ext uri="{FF2B5EF4-FFF2-40B4-BE49-F238E27FC236}">
                <a16:creationId xmlns:a16="http://schemas.microsoft.com/office/drawing/2014/main" xmlns="" id="{9C83A2A5-7462-EDA3-5513-4728826256CA}"/>
              </a:ext>
            </a:extLst>
          </p:cNvPr>
          <p:cNvPicPr>
            <a:picLocks noChangeAspect="1"/>
          </p:cNvPicPr>
          <p:nvPr/>
        </p:nvPicPr>
        <p:blipFill>
          <a:blip r:embed="rId2" cstate="print"/>
          <a:stretch>
            <a:fillRect/>
          </a:stretch>
        </p:blipFill>
        <p:spPr>
          <a:xfrm>
            <a:off x="699581" y="2348599"/>
            <a:ext cx="1722269" cy="1874682"/>
          </a:xfrm>
          <a:prstGeom prst="rect">
            <a:avLst/>
          </a:prstGeom>
        </p:spPr>
      </p:pic>
      <p:graphicFrame>
        <p:nvGraphicFramePr>
          <p:cNvPr id="4" name="Πίνακας 3">
            <a:extLst>
              <a:ext uri="{FF2B5EF4-FFF2-40B4-BE49-F238E27FC236}">
                <a16:creationId xmlns:a16="http://schemas.microsoft.com/office/drawing/2014/main" xmlns="" id="{E2F55C68-9EC4-B10E-E89D-CE2E7CCEB261}"/>
              </a:ext>
            </a:extLst>
          </p:cNvPr>
          <p:cNvGraphicFramePr>
            <a:graphicFrameLocks noGrp="1"/>
          </p:cNvGraphicFramePr>
          <p:nvPr>
            <p:extLst>
              <p:ext uri="{D42A27DB-BD31-4B8C-83A1-F6EECF244321}">
                <p14:modId xmlns:p14="http://schemas.microsoft.com/office/powerpoint/2010/main" xmlns="" val="752750091"/>
              </p:ext>
            </p:extLst>
          </p:nvPr>
        </p:nvGraphicFramePr>
        <p:xfrm>
          <a:off x="3365369" y="1084083"/>
          <a:ext cx="5486399" cy="5385389"/>
        </p:xfrm>
        <a:graphic>
          <a:graphicData uri="http://schemas.openxmlformats.org/drawingml/2006/table">
            <a:tbl>
              <a:tblPr firstRow="1" firstCol="1" bandRow="1">
                <a:tableStyleId>{7DF18680-E054-41AD-8BC1-D1AEF772440D}</a:tableStyleId>
              </a:tblPr>
              <a:tblGrid>
                <a:gridCol w="745981">
                  <a:extLst>
                    <a:ext uri="{9D8B030D-6E8A-4147-A177-3AD203B41FA5}">
                      <a16:colId xmlns:a16="http://schemas.microsoft.com/office/drawing/2014/main" xmlns="" val="3830240096"/>
                    </a:ext>
                  </a:extLst>
                </a:gridCol>
                <a:gridCol w="2468747">
                  <a:extLst>
                    <a:ext uri="{9D8B030D-6E8A-4147-A177-3AD203B41FA5}">
                      <a16:colId xmlns:a16="http://schemas.microsoft.com/office/drawing/2014/main" xmlns="" val="2155046432"/>
                    </a:ext>
                  </a:extLst>
                </a:gridCol>
                <a:gridCol w="2271671">
                  <a:extLst>
                    <a:ext uri="{9D8B030D-6E8A-4147-A177-3AD203B41FA5}">
                      <a16:colId xmlns:a16="http://schemas.microsoft.com/office/drawing/2014/main" xmlns="" val="1891796558"/>
                    </a:ext>
                  </a:extLst>
                </a:gridCol>
              </a:tblGrid>
              <a:tr h="261545">
                <a:tc>
                  <a:txBody>
                    <a:bodyPr/>
                    <a:lstStyle/>
                    <a:p>
                      <a:pPr algn="just">
                        <a:lnSpc>
                          <a:spcPct val="200000"/>
                        </a:lnSpc>
                        <a:spcAft>
                          <a:spcPts val="1000"/>
                        </a:spcAft>
                      </a:pPr>
                      <a:r>
                        <a:rPr lang="en-GB" sz="800" dirty="0">
                          <a:effectLst/>
                        </a:rPr>
                        <a:t>Sample ID</a:t>
                      </a:r>
                      <a:endParaRPr lang="el-GR"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SEM/EDS </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XRF</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3723704165"/>
                  </a:ext>
                </a:extLst>
              </a:tr>
              <a:tr h="189892">
                <a:tc>
                  <a:txBody>
                    <a:bodyPr/>
                    <a:lstStyle/>
                    <a:p>
                      <a:pPr algn="just">
                        <a:lnSpc>
                          <a:spcPct val="200000"/>
                        </a:lnSpc>
                        <a:spcAft>
                          <a:spcPts val="1000"/>
                        </a:spcAft>
                      </a:pPr>
                      <a:r>
                        <a:rPr lang="en-GB" sz="800" dirty="0">
                          <a:effectLst/>
                        </a:rPr>
                        <a:t>S_1</a:t>
                      </a:r>
                      <a:endParaRPr lang="el-GR"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Ti, Si, Al, Ba, Mg, Fe, S, Cl</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Ti, Si, Al, Na, Mg, S, Fe, Ca, K</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868897554"/>
                  </a:ext>
                </a:extLst>
              </a:tr>
              <a:tr h="189892">
                <a:tc>
                  <a:txBody>
                    <a:bodyPr/>
                    <a:lstStyle/>
                    <a:p>
                      <a:pPr algn="just">
                        <a:lnSpc>
                          <a:spcPct val="200000"/>
                        </a:lnSpc>
                        <a:spcAft>
                          <a:spcPts val="1000"/>
                        </a:spcAft>
                      </a:pPr>
                      <a:r>
                        <a:rPr lang="en-GB" sz="800">
                          <a:effectLst/>
                        </a:rPr>
                        <a:t>S_2</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Si, Al, Mg, Fe, Ti, Ba</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US" sz="800">
                          <a:effectLst/>
                        </a:rPr>
                        <a:t>Si, Al, Mg, Na, Ti, Fe, K, Ca</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2974748704"/>
                  </a:ext>
                </a:extLst>
              </a:tr>
              <a:tr h="189892">
                <a:tc>
                  <a:txBody>
                    <a:bodyPr/>
                    <a:lstStyle/>
                    <a:p>
                      <a:pPr algn="just">
                        <a:lnSpc>
                          <a:spcPct val="200000"/>
                        </a:lnSpc>
                        <a:spcAft>
                          <a:spcPts val="1000"/>
                        </a:spcAft>
                      </a:pPr>
                      <a:r>
                        <a:rPr lang="en-GB" sz="800">
                          <a:effectLst/>
                        </a:rPr>
                        <a:t>S_3</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dirty="0">
                          <a:effectLst/>
                        </a:rPr>
                        <a:t>Al, Si</a:t>
                      </a:r>
                      <a:endParaRPr lang="el-GR"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dirty="0">
                          <a:effectLst/>
                        </a:rPr>
                        <a:t>Al, Na, Mg, S, Si, K, Ca, </a:t>
                      </a:r>
                      <a:r>
                        <a:rPr lang="en-GB" sz="800" dirty="0" err="1">
                          <a:effectLst/>
                        </a:rPr>
                        <a:t>Ti</a:t>
                      </a:r>
                      <a:r>
                        <a:rPr lang="en-US" sz="800" dirty="0">
                          <a:effectLst/>
                        </a:rPr>
                        <a:t>, Fe</a:t>
                      </a:r>
                      <a:endParaRPr lang="el-GR"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3313605979"/>
                  </a:ext>
                </a:extLst>
              </a:tr>
              <a:tr h="189892">
                <a:tc>
                  <a:txBody>
                    <a:bodyPr/>
                    <a:lstStyle/>
                    <a:p>
                      <a:pPr algn="just">
                        <a:lnSpc>
                          <a:spcPct val="200000"/>
                        </a:lnSpc>
                        <a:spcAft>
                          <a:spcPts val="1000"/>
                        </a:spcAft>
                      </a:pPr>
                      <a:r>
                        <a:rPr lang="en-GB" sz="800">
                          <a:effectLst/>
                        </a:rPr>
                        <a:t>S_4</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dirty="0">
                          <a:effectLst/>
                        </a:rPr>
                        <a:t>Si, Al, Cl, </a:t>
                      </a:r>
                      <a:r>
                        <a:rPr lang="en-GB" sz="800" dirty="0" err="1">
                          <a:effectLst/>
                        </a:rPr>
                        <a:t>Ti</a:t>
                      </a:r>
                      <a:r>
                        <a:rPr lang="en-GB" sz="800" dirty="0">
                          <a:effectLst/>
                        </a:rPr>
                        <a:t>, Mg, Ba, Fe</a:t>
                      </a:r>
                      <a:endParaRPr lang="el-GR"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Si, Cl, Al, Na, Ti, Mg, Fe, S, K, Ca</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1254352966"/>
                  </a:ext>
                </a:extLst>
              </a:tr>
              <a:tr h="189892">
                <a:tc>
                  <a:txBody>
                    <a:bodyPr/>
                    <a:lstStyle/>
                    <a:p>
                      <a:pPr algn="just">
                        <a:lnSpc>
                          <a:spcPct val="200000"/>
                        </a:lnSpc>
                        <a:spcAft>
                          <a:spcPts val="1000"/>
                        </a:spcAft>
                      </a:pPr>
                      <a:r>
                        <a:rPr lang="en-GB" sz="800">
                          <a:effectLst/>
                        </a:rPr>
                        <a:t>S_5</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Si, Ti, Al, Mg, Ba, Fe, Cu, Ca</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Ti, Si, Al, Mg, Na, Fe, S, Ca, K, Cu</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672915833"/>
                  </a:ext>
                </a:extLst>
              </a:tr>
              <a:tr h="189892">
                <a:tc>
                  <a:txBody>
                    <a:bodyPr/>
                    <a:lstStyle/>
                    <a:p>
                      <a:pPr algn="just">
                        <a:lnSpc>
                          <a:spcPct val="200000"/>
                        </a:lnSpc>
                        <a:spcAft>
                          <a:spcPts val="1000"/>
                        </a:spcAft>
                      </a:pPr>
                      <a:r>
                        <a:rPr lang="en-GB" sz="800">
                          <a:effectLst/>
                        </a:rPr>
                        <a:t>S_6</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dirty="0">
                          <a:effectLst/>
                        </a:rPr>
                        <a:t>Si, </a:t>
                      </a:r>
                      <a:r>
                        <a:rPr lang="en-GB" sz="800" dirty="0" err="1">
                          <a:effectLst/>
                        </a:rPr>
                        <a:t>Ti</a:t>
                      </a:r>
                      <a:r>
                        <a:rPr lang="en-GB" sz="800" dirty="0">
                          <a:effectLst/>
                        </a:rPr>
                        <a:t>, Al, Mg, Ba, Cu, Fe</a:t>
                      </a:r>
                      <a:endParaRPr lang="el-GR"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Ti, Si, Al, Na, Mg, Cu, S, Fe, K, Ca </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2261147962"/>
                  </a:ext>
                </a:extLst>
              </a:tr>
              <a:tr h="189892">
                <a:tc>
                  <a:txBody>
                    <a:bodyPr/>
                    <a:lstStyle/>
                    <a:p>
                      <a:pPr algn="just">
                        <a:lnSpc>
                          <a:spcPct val="200000"/>
                        </a:lnSpc>
                        <a:spcAft>
                          <a:spcPts val="1000"/>
                        </a:spcAft>
                      </a:pPr>
                      <a:r>
                        <a:rPr lang="en-GB" sz="800">
                          <a:effectLst/>
                        </a:rPr>
                        <a:t>S_7</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dirty="0" err="1">
                          <a:effectLst/>
                        </a:rPr>
                        <a:t>Ti</a:t>
                      </a:r>
                      <a:r>
                        <a:rPr lang="en-GB" sz="800" dirty="0">
                          <a:effectLst/>
                        </a:rPr>
                        <a:t>, Ba, Si, Al, Ca, S, Fe, Mg</a:t>
                      </a:r>
                      <a:endParaRPr lang="el-GR"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Ti, Si, Ca, Na, S, Mg, Al, Mn, Fe, K </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3927641488"/>
                  </a:ext>
                </a:extLst>
              </a:tr>
              <a:tr h="261545">
                <a:tc>
                  <a:txBody>
                    <a:bodyPr/>
                    <a:lstStyle/>
                    <a:p>
                      <a:pPr algn="just">
                        <a:lnSpc>
                          <a:spcPct val="200000"/>
                        </a:lnSpc>
                        <a:spcAft>
                          <a:spcPts val="1000"/>
                        </a:spcAft>
                      </a:pPr>
                      <a:r>
                        <a:rPr lang="en-GB" sz="800">
                          <a:effectLst/>
                        </a:rPr>
                        <a:t>S_8</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Si, Ba, S, Al, Ti, Fe, Mg, Cl</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Ti, Si, S, Na, Mn, Ba, Fe, Ca, Cl, Cr, K, Cr </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1981959207"/>
                  </a:ext>
                </a:extLst>
              </a:tr>
              <a:tr h="189892">
                <a:tc>
                  <a:txBody>
                    <a:bodyPr/>
                    <a:lstStyle/>
                    <a:p>
                      <a:pPr algn="just">
                        <a:lnSpc>
                          <a:spcPct val="200000"/>
                        </a:lnSpc>
                        <a:spcAft>
                          <a:spcPts val="1000"/>
                        </a:spcAft>
                      </a:pPr>
                      <a:r>
                        <a:rPr lang="en-GB" sz="800">
                          <a:effectLst/>
                        </a:rPr>
                        <a:t>S_9</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Al, Ag, Si. Fe</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US" sz="800">
                          <a:effectLst/>
                        </a:rPr>
                        <a:t>Al, Mg, Na, Si, Fe, S, K, Ca</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2404326291"/>
                  </a:ext>
                </a:extLst>
              </a:tr>
              <a:tr h="189892">
                <a:tc>
                  <a:txBody>
                    <a:bodyPr/>
                    <a:lstStyle/>
                    <a:p>
                      <a:pPr algn="just">
                        <a:lnSpc>
                          <a:spcPct val="200000"/>
                        </a:lnSpc>
                        <a:spcAft>
                          <a:spcPts val="1000"/>
                        </a:spcAft>
                      </a:pPr>
                      <a:r>
                        <a:rPr lang="en-GB" sz="800">
                          <a:effectLst/>
                        </a:rPr>
                        <a:t>S_10</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Si, Cl, Ba, Ti, S, Al, Fe, Mg</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Ti, Cl, Si, Na, S, Mg, Fe, Ba, Ca, K </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1203513771"/>
                  </a:ext>
                </a:extLst>
              </a:tr>
              <a:tr h="261545">
                <a:tc>
                  <a:txBody>
                    <a:bodyPr/>
                    <a:lstStyle/>
                    <a:p>
                      <a:pPr algn="just">
                        <a:lnSpc>
                          <a:spcPct val="200000"/>
                        </a:lnSpc>
                        <a:spcAft>
                          <a:spcPts val="1000"/>
                        </a:spcAft>
                      </a:pPr>
                      <a:r>
                        <a:rPr lang="en-GB" sz="800">
                          <a:effectLst/>
                        </a:rPr>
                        <a:t>S_11</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Ba, Si, Fe, Cl, Ti, S, Mg, Al, Cu</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Cl, Ti, Si, Na, Fe, S, Mg, Ba, Cu, K, Ca </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2029492604"/>
                  </a:ext>
                </a:extLst>
              </a:tr>
              <a:tr h="189892">
                <a:tc>
                  <a:txBody>
                    <a:bodyPr/>
                    <a:lstStyle/>
                    <a:p>
                      <a:pPr algn="just">
                        <a:lnSpc>
                          <a:spcPct val="200000"/>
                        </a:lnSpc>
                        <a:spcAft>
                          <a:spcPts val="1000"/>
                        </a:spcAft>
                      </a:pPr>
                      <a:r>
                        <a:rPr lang="en-GB" sz="800">
                          <a:effectLst/>
                        </a:rPr>
                        <a:t>S_12</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Ti, Ba, Si, S, Al, Cl, Mg, Cu, Fe</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Ti, Si, Al, Na, Mg, Cu, Fe, S, K, Ca</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2124530808"/>
                  </a:ext>
                </a:extLst>
              </a:tr>
              <a:tr h="189892">
                <a:tc>
                  <a:txBody>
                    <a:bodyPr/>
                    <a:lstStyle/>
                    <a:p>
                      <a:pPr algn="just">
                        <a:lnSpc>
                          <a:spcPct val="200000"/>
                        </a:lnSpc>
                        <a:spcAft>
                          <a:spcPts val="1000"/>
                        </a:spcAft>
                      </a:pPr>
                      <a:r>
                        <a:rPr lang="en-GB" sz="800">
                          <a:effectLst/>
                        </a:rPr>
                        <a:t>S_13</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Ti, Ba, Si, Al, Mg, P, S, Fe</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Ti, Si, Na, Mg, Al, S, Ca, Fe, P, K</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526187770"/>
                  </a:ext>
                </a:extLst>
              </a:tr>
              <a:tr h="189892">
                <a:tc>
                  <a:txBody>
                    <a:bodyPr/>
                    <a:lstStyle/>
                    <a:p>
                      <a:pPr algn="just">
                        <a:lnSpc>
                          <a:spcPct val="200000"/>
                        </a:lnSpc>
                        <a:spcAft>
                          <a:spcPts val="1000"/>
                        </a:spcAft>
                      </a:pPr>
                      <a:r>
                        <a:rPr lang="en-GB" sz="800">
                          <a:effectLst/>
                        </a:rPr>
                        <a:t>S_14</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Si, Mg, Al, S, Fe</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Si, Mg, Na, S, Fe, Ca, Cl, K, Ti</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1556658869"/>
                  </a:ext>
                </a:extLst>
              </a:tr>
              <a:tr h="189892">
                <a:tc>
                  <a:txBody>
                    <a:bodyPr/>
                    <a:lstStyle/>
                    <a:p>
                      <a:pPr algn="just">
                        <a:lnSpc>
                          <a:spcPct val="200000"/>
                        </a:lnSpc>
                        <a:spcAft>
                          <a:spcPts val="1000"/>
                        </a:spcAft>
                      </a:pPr>
                      <a:r>
                        <a:rPr lang="en-GB" sz="800">
                          <a:effectLst/>
                        </a:rPr>
                        <a:t>S_15</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Al, Ag, Fe, Si, S</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dirty="0">
                          <a:effectLst/>
                        </a:rPr>
                        <a:t>Al, Na, Mg, S, Fe, Si, K</a:t>
                      </a:r>
                      <a:endParaRPr lang="el-GR"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1913006271"/>
                  </a:ext>
                </a:extLst>
              </a:tr>
              <a:tr h="189892">
                <a:tc>
                  <a:txBody>
                    <a:bodyPr/>
                    <a:lstStyle/>
                    <a:p>
                      <a:pPr algn="just">
                        <a:lnSpc>
                          <a:spcPct val="200000"/>
                        </a:lnSpc>
                        <a:spcAft>
                          <a:spcPts val="1000"/>
                        </a:spcAft>
                      </a:pPr>
                      <a:r>
                        <a:rPr lang="en-GB" sz="800">
                          <a:effectLst/>
                        </a:rPr>
                        <a:t>S_16</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Si, Mg, Sr, Cl, S, Fe, Al, Ti, Ca, Ba</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Si, Mg, Na, Cl, S, Fe, Ti, Ca, Sr, P, K</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3515488538"/>
                  </a:ext>
                </a:extLst>
              </a:tr>
              <a:tr h="189892">
                <a:tc>
                  <a:txBody>
                    <a:bodyPr/>
                    <a:lstStyle/>
                    <a:p>
                      <a:pPr algn="just">
                        <a:lnSpc>
                          <a:spcPct val="200000"/>
                        </a:lnSpc>
                        <a:spcAft>
                          <a:spcPts val="1000"/>
                        </a:spcAft>
                      </a:pPr>
                      <a:r>
                        <a:rPr lang="en-GB" sz="800">
                          <a:effectLst/>
                        </a:rPr>
                        <a:t>S_17</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Fe, Ti, Si, Mg, Ba, Al, S, Cu, Cl</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dirty="0" err="1">
                          <a:effectLst/>
                        </a:rPr>
                        <a:t>Ti</a:t>
                      </a:r>
                      <a:r>
                        <a:rPr lang="en-GB" sz="800" dirty="0">
                          <a:effectLst/>
                        </a:rPr>
                        <a:t>, Si, Fe, Mg, Na, S, Ca, Cu, K</a:t>
                      </a:r>
                      <a:endParaRPr lang="el-GR"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1327458504"/>
                  </a:ext>
                </a:extLst>
              </a:tr>
              <a:tr h="189892">
                <a:tc>
                  <a:txBody>
                    <a:bodyPr/>
                    <a:lstStyle/>
                    <a:p>
                      <a:pPr algn="just">
                        <a:lnSpc>
                          <a:spcPct val="200000"/>
                        </a:lnSpc>
                        <a:spcAft>
                          <a:spcPts val="1000"/>
                        </a:spcAft>
                      </a:pPr>
                      <a:r>
                        <a:rPr lang="en-GB" sz="800">
                          <a:effectLst/>
                        </a:rPr>
                        <a:t>S_18</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Ti, Si, Cu, Ba, Mg, Al, Cl, S, Fe, Ca</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Ti, Si, Na, Mg, Cl, Cu, S, Ca, Fe, K</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2642962449"/>
                  </a:ext>
                </a:extLst>
              </a:tr>
              <a:tr h="189892">
                <a:tc>
                  <a:txBody>
                    <a:bodyPr/>
                    <a:lstStyle/>
                    <a:p>
                      <a:pPr algn="just">
                        <a:lnSpc>
                          <a:spcPct val="200000"/>
                        </a:lnSpc>
                        <a:spcAft>
                          <a:spcPts val="1000"/>
                        </a:spcAft>
                      </a:pPr>
                      <a:r>
                        <a:rPr lang="en-GB" sz="800">
                          <a:effectLst/>
                        </a:rPr>
                        <a:t>S_19</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Ti, Ba, Si, Al, P</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dirty="0" err="1">
                          <a:effectLst/>
                        </a:rPr>
                        <a:t>Ti</a:t>
                      </a:r>
                      <a:r>
                        <a:rPr lang="en-GB" sz="800" dirty="0">
                          <a:effectLst/>
                        </a:rPr>
                        <a:t>, Si, Na, Mg, S, K</a:t>
                      </a:r>
                      <a:endParaRPr lang="el-GR"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3656459407"/>
                  </a:ext>
                </a:extLst>
              </a:tr>
              <a:tr h="189892">
                <a:tc>
                  <a:txBody>
                    <a:bodyPr/>
                    <a:lstStyle/>
                    <a:p>
                      <a:pPr algn="just">
                        <a:lnSpc>
                          <a:spcPct val="200000"/>
                        </a:lnSpc>
                        <a:spcAft>
                          <a:spcPts val="1000"/>
                        </a:spcAft>
                      </a:pPr>
                      <a:r>
                        <a:rPr lang="en-GB" sz="800">
                          <a:effectLst/>
                        </a:rPr>
                        <a:t>S_20</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Si, Al, Fe, Mg</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dirty="0">
                          <a:effectLst/>
                        </a:rPr>
                        <a:t>Si, Na, Mg, S, Ca, K </a:t>
                      </a:r>
                      <a:endParaRPr lang="el-GR"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226416881"/>
                  </a:ext>
                </a:extLst>
              </a:tr>
              <a:tr h="189892">
                <a:tc>
                  <a:txBody>
                    <a:bodyPr/>
                    <a:lstStyle/>
                    <a:p>
                      <a:pPr algn="just">
                        <a:lnSpc>
                          <a:spcPct val="200000"/>
                        </a:lnSpc>
                        <a:spcAft>
                          <a:spcPts val="1000"/>
                        </a:spcAft>
                      </a:pPr>
                      <a:r>
                        <a:rPr lang="en-GB" sz="800">
                          <a:effectLst/>
                        </a:rPr>
                        <a:t>S_21</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Al, Ag, Fe</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Al, Mg, Na, Si, Fe, S, K, Ca </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1766524326"/>
                  </a:ext>
                </a:extLst>
              </a:tr>
              <a:tr h="189892">
                <a:tc>
                  <a:txBody>
                    <a:bodyPr/>
                    <a:lstStyle/>
                    <a:p>
                      <a:pPr algn="just">
                        <a:lnSpc>
                          <a:spcPct val="200000"/>
                        </a:lnSpc>
                        <a:spcAft>
                          <a:spcPts val="1000"/>
                        </a:spcAft>
                      </a:pPr>
                      <a:r>
                        <a:rPr lang="en-GB" sz="800">
                          <a:effectLst/>
                        </a:rPr>
                        <a:t>S_22</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Cl, Si, Ti, Al, Ba, Fe</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dirty="0">
                          <a:effectLst/>
                        </a:rPr>
                        <a:t>Cl, Na, Si, </a:t>
                      </a:r>
                      <a:r>
                        <a:rPr lang="en-GB" sz="800" dirty="0" err="1">
                          <a:effectLst/>
                        </a:rPr>
                        <a:t>Ti</a:t>
                      </a:r>
                      <a:r>
                        <a:rPr lang="en-GB" sz="800" dirty="0">
                          <a:effectLst/>
                        </a:rPr>
                        <a:t>, Mg, S, Ca, K</a:t>
                      </a:r>
                      <a:endParaRPr lang="el-GR"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1618710829"/>
                  </a:ext>
                </a:extLst>
              </a:tr>
              <a:tr h="189892">
                <a:tc>
                  <a:txBody>
                    <a:bodyPr/>
                    <a:lstStyle/>
                    <a:p>
                      <a:pPr algn="just">
                        <a:lnSpc>
                          <a:spcPct val="200000"/>
                        </a:lnSpc>
                        <a:spcAft>
                          <a:spcPts val="1000"/>
                        </a:spcAft>
                      </a:pPr>
                      <a:r>
                        <a:rPr lang="en-GB" sz="800">
                          <a:effectLst/>
                        </a:rPr>
                        <a:t>S_23</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Cl, Si, Ti, Al, Cu, Ba</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dirty="0">
                          <a:effectLst/>
                        </a:rPr>
                        <a:t>Cl, Na, Si, </a:t>
                      </a:r>
                      <a:r>
                        <a:rPr lang="en-GB" sz="800" dirty="0" err="1">
                          <a:effectLst/>
                        </a:rPr>
                        <a:t>Ti</a:t>
                      </a:r>
                      <a:r>
                        <a:rPr lang="en-GB" sz="800" dirty="0">
                          <a:effectLst/>
                        </a:rPr>
                        <a:t>, Mg, S, Cu, Ca, K</a:t>
                      </a:r>
                      <a:endParaRPr lang="el-GR"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3194891399"/>
                  </a:ext>
                </a:extLst>
              </a:tr>
              <a:tr h="261545">
                <a:tc>
                  <a:txBody>
                    <a:bodyPr/>
                    <a:lstStyle/>
                    <a:p>
                      <a:pPr algn="just">
                        <a:lnSpc>
                          <a:spcPct val="200000"/>
                        </a:lnSpc>
                        <a:spcAft>
                          <a:spcPts val="1000"/>
                        </a:spcAft>
                      </a:pPr>
                      <a:r>
                        <a:rPr lang="en-GB" sz="800">
                          <a:effectLst/>
                        </a:rPr>
                        <a:t>S_24</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a:effectLst/>
                        </a:rPr>
                        <a:t>Ti, Ba, Si, Al, S, Cu, Fe, Mg</a:t>
                      </a:r>
                      <a:endParaRPr lang="el-GR"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tc>
                  <a:txBody>
                    <a:bodyPr/>
                    <a:lstStyle/>
                    <a:p>
                      <a:pPr algn="just">
                        <a:lnSpc>
                          <a:spcPct val="200000"/>
                        </a:lnSpc>
                        <a:spcAft>
                          <a:spcPts val="1000"/>
                        </a:spcAft>
                      </a:pPr>
                      <a:r>
                        <a:rPr lang="en-GB" sz="800" dirty="0" err="1">
                          <a:effectLst/>
                        </a:rPr>
                        <a:t>Ti</a:t>
                      </a:r>
                      <a:r>
                        <a:rPr lang="en-GB" sz="800" dirty="0">
                          <a:effectLst/>
                        </a:rPr>
                        <a:t>, Si, S, Na, Mg, Cu, Al, Fe, Ca, Ba, Cl, K </a:t>
                      </a:r>
                      <a:endParaRPr lang="el-GR"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603" marR="44603" marT="0" marB="0"/>
                </a:tc>
                <a:extLst>
                  <a:ext uri="{0D108BD9-81ED-4DB2-BD59-A6C34878D82A}">
                    <a16:rowId xmlns:a16="http://schemas.microsoft.com/office/drawing/2014/main" xmlns="" val="423728288"/>
                  </a:ext>
                </a:extLst>
              </a:tr>
            </a:tbl>
          </a:graphicData>
        </a:graphic>
      </p:graphicFrame>
    </p:spTree>
    <p:extLst>
      <p:ext uri="{BB962C8B-B14F-4D97-AF65-F5344CB8AC3E}">
        <p14:creationId xmlns:p14="http://schemas.microsoft.com/office/powerpoint/2010/main" xmlns="" val="164269947"/>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9A35BEC-765E-52AF-4675-43659A0F6C88}"/>
              </a:ext>
            </a:extLst>
          </p:cNvPr>
          <p:cNvSpPr>
            <a:spLocks noGrp="1"/>
          </p:cNvSpPr>
          <p:nvPr>
            <p:ph type="title"/>
          </p:nvPr>
        </p:nvSpPr>
        <p:spPr/>
        <p:txBody>
          <a:bodyPr/>
          <a:lstStyle/>
          <a:p>
            <a:pPr algn="just"/>
            <a:r>
              <a:rPr lang="el-GR" sz="2800" dirty="0"/>
              <a:t>Αποτελέσματα </a:t>
            </a:r>
            <a:r>
              <a:rPr lang="en-US" sz="2800" dirty="0"/>
              <a:t>DSC </a:t>
            </a:r>
            <a:r>
              <a:rPr lang="el-GR" sz="2800" dirty="0"/>
              <a:t>φυσικών ιδιοτήτων (θερμικές ιδιότητες, </a:t>
            </a:r>
            <a:r>
              <a:rPr lang="en-US" sz="2800" dirty="0" err="1"/>
              <a:t>Tg</a:t>
            </a:r>
            <a:r>
              <a:rPr lang="en-US" sz="2800" dirty="0"/>
              <a:t>)</a:t>
            </a:r>
            <a:endParaRPr lang="en-GB" sz="2800" dirty="0"/>
          </a:p>
        </p:txBody>
      </p:sp>
      <p:sp>
        <p:nvSpPr>
          <p:cNvPr id="3" name="Θέση κατακόρυφου κειμένου 2">
            <a:extLst>
              <a:ext uri="{FF2B5EF4-FFF2-40B4-BE49-F238E27FC236}">
                <a16:creationId xmlns:a16="http://schemas.microsoft.com/office/drawing/2014/main" xmlns="" id="{06447C49-1337-07DB-7166-8DFEA1295A18}"/>
              </a:ext>
            </a:extLst>
          </p:cNvPr>
          <p:cNvSpPr>
            <a:spLocks noGrp="1"/>
          </p:cNvSpPr>
          <p:nvPr>
            <p:ph type="body" orient="vert" idx="1"/>
          </p:nvPr>
        </p:nvSpPr>
        <p:spPr/>
        <p:txBody>
          <a:bodyPr/>
          <a:lstStyle/>
          <a:p>
            <a:r>
              <a:rPr lang="el-GR" dirty="0"/>
              <a:t>Ενδεικτική επιλογή ενός χρώματος από την κάθε εταιρεία</a:t>
            </a:r>
          </a:p>
          <a:p>
            <a:r>
              <a:rPr lang="en-US" dirty="0"/>
              <a:t>Flame Blue: ~ 51º</a:t>
            </a:r>
            <a:r>
              <a:rPr lang="el-GR" dirty="0"/>
              <a:t> </a:t>
            </a:r>
            <a:r>
              <a:rPr lang="en-US" dirty="0"/>
              <a:t>C</a:t>
            </a:r>
          </a:p>
          <a:p>
            <a:r>
              <a:rPr lang="en-US" dirty="0"/>
              <a:t>Montana Black: ~ 17º</a:t>
            </a:r>
            <a:r>
              <a:rPr lang="el-GR" dirty="0"/>
              <a:t> </a:t>
            </a:r>
            <a:r>
              <a:rPr lang="en-US" dirty="0"/>
              <a:t>C</a:t>
            </a:r>
          </a:p>
          <a:p>
            <a:r>
              <a:rPr lang="en-US" dirty="0"/>
              <a:t>Loop Colors: ~ 33º</a:t>
            </a:r>
            <a:r>
              <a:rPr lang="el-GR" dirty="0"/>
              <a:t> </a:t>
            </a:r>
            <a:r>
              <a:rPr lang="en-US" dirty="0"/>
              <a:t>C</a:t>
            </a:r>
          </a:p>
          <a:p>
            <a:r>
              <a:rPr lang="en-US" dirty="0"/>
              <a:t>Montana Gold: ~ 13 º</a:t>
            </a:r>
            <a:r>
              <a:rPr lang="el-GR" dirty="0"/>
              <a:t> </a:t>
            </a:r>
            <a:r>
              <a:rPr lang="en-US" dirty="0"/>
              <a:t>C</a:t>
            </a:r>
          </a:p>
          <a:p>
            <a:pPr marL="0" indent="0">
              <a:buNone/>
            </a:pPr>
            <a:endParaRPr lang="en-GB" dirty="0"/>
          </a:p>
        </p:txBody>
      </p:sp>
      <p:pic>
        <p:nvPicPr>
          <p:cNvPr id="11" name="Εικόνα 10">
            <a:extLst>
              <a:ext uri="{FF2B5EF4-FFF2-40B4-BE49-F238E27FC236}">
                <a16:creationId xmlns:a16="http://schemas.microsoft.com/office/drawing/2014/main" xmlns="" id="{F08AEBBD-C577-0CDB-AEE1-2EF98E93CFE7}"/>
              </a:ext>
            </a:extLst>
          </p:cNvPr>
          <p:cNvPicPr>
            <a:picLocks noChangeAspect="1"/>
          </p:cNvPicPr>
          <p:nvPr/>
        </p:nvPicPr>
        <p:blipFill rotWithShape="1">
          <a:blip r:embed="rId2" cstate="print"/>
          <a:srcRect t="7032" r="18136" b="20852"/>
          <a:stretch/>
        </p:blipFill>
        <p:spPr>
          <a:xfrm>
            <a:off x="2917828" y="809328"/>
            <a:ext cx="6226172" cy="4114697"/>
          </a:xfrm>
          <a:prstGeom prst="rect">
            <a:avLst/>
          </a:prstGeom>
        </p:spPr>
      </p:pic>
    </p:spTree>
    <p:extLst>
      <p:ext uri="{BB962C8B-B14F-4D97-AF65-F5344CB8AC3E}">
        <p14:creationId xmlns:p14="http://schemas.microsoft.com/office/powerpoint/2010/main" xmlns="" val="3965798627"/>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62084D1-8E83-3CD5-5079-2D9C495B4338}"/>
              </a:ext>
            </a:extLst>
          </p:cNvPr>
          <p:cNvSpPr>
            <a:spLocks noGrp="1"/>
          </p:cNvSpPr>
          <p:nvPr>
            <p:ph type="title"/>
          </p:nvPr>
        </p:nvSpPr>
        <p:spPr/>
        <p:txBody>
          <a:bodyPr/>
          <a:lstStyle/>
          <a:p>
            <a:r>
              <a:rPr lang="el-GR" dirty="0"/>
              <a:t>Μελέτη παθολογίας – </a:t>
            </a:r>
            <a:r>
              <a:rPr lang="el-GR" dirty="0" err="1"/>
              <a:t>φωτογήρανσης</a:t>
            </a:r>
            <a:r>
              <a:rPr lang="el-GR" dirty="0"/>
              <a:t> δοκιμίων</a:t>
            </a:r>
            <a:endParaRPr lang="en-GB" dirty="0"/>
          </a:p>
        </p:txBody>
      </p:sp>
      <p:sp>
        <p:nvSpPr>
          <p:cNvPr id="3" name="Θέση κατακόρυφου κειμένου 2">
            <a:extLst>
              <a:ext uri="{FF2B5EF4-FFF2-40B4-BE49-F238E27FC236}">
                <a16:creationId xmlns:a16="http://schemas.microsoft.com/office/drawing/2014/main" xmlns="" id="{B83CA6FA-CEB4-85D4-55A2-8DD27F9619F6}"/>
              </a:ext>
            </a:extLst>
          </p:cNvPr>
          <p:cNvSpPr>
            <a:spLocks noGrp="1"/>
          </p:cNvSpPr>
          <p:nvPr>
            <p:ph type="body" orient="vert" idx="1"/>
          </p:nvPr>
        </p:nvSpPr>
        <p:spPr>
          <a:xfrm>
            <a:off x="404664" y="1460224"/>
            <a:ext cx="4242749" cy="1801449"/>
          </a:xfrm>
        </p:spPr>
        <p:txBody>
          <a:bodyPr>
            <a:normAutofit/>
          </a:bodyPr>
          <a:lstStyle/>
          <a:p>
            <a:pPr algn="just"/>
            <a:r>
              <a:rPr lang="el-GR" dirty="0" err="1"/>
              <a:t>Χρωματομετρία</a:t>
            </a:r>
            <a:r>
              <a:rPr lang="el-GR" dirty="0"/>
              <a:t>, </a:t>
            </a:r>
            <a:r>
              <a:rPr lang="el-GR" dirty="0" err="1"/>
              <a:t>στιλπνομετρία</a:t>
            </a:r>
            <a:r>
              <a:rPr lang="el-GR" dirty="0"/>
              <a:t>, </a:t>
            </a:r>
            <a:r>
              <a:rPr lang="el-GR" dirty="0" err="1"/>
              <a:t>μικρο-σκληρομέτρηση</a:t>
            </a:r>
            <a:r>
              <a:rPr lang="en-US" dirty="0"/>
              <a:t>: 3 </a:t>
            </a:r>
            <a:r>
              <a:rPr lang="el-GR" dirty="0"/>
              <a:t>μετρήσεις σε κάθε δείγμα</a:t>
            </a:r>
            <a:r>
              <a:rPr lang="en-US" dirty="0"/>
              <a:t> </a:t>
            </a:r>
            <a:r>
              <a:rPr lang="en-US" dirty="0">
                <a:sym typeface="Wingdings" panose="05000000000000000000" pitchFamily="2" charset="2"/>
              </a:rPr>
              <a:t> </a:t>
            </a:r>
            <a:r>
              <a:rPr lang="el-GR" dirty="0">
                <a:sym typeface="Wingdings" panose="05000000000000000000" pitchFamily="2" charset="2"/>
              </a:rPr>
              <a:t>Μ.Ο. μετρήσεων</a:t>
            </a:r>
            <a:endParaRPr lang="el-GR" dirty="0"/>
          </a:p>
          <a:p>
            <a:pPr algn="just"/>
            <a:r>
              <a:rPr lang="el-GR" dirty="0"/>
              <a:t>Παρασκευή τριών ίδιων δοκιμίων για κάθε χρώμα και κάθε εταιρεία </a:t>
            </a:r>
            <a:r>
              <a:rPr lang="el-GR" dirty="0">
                <a:sym typeface="Wingdings" panose="05000000000000000000" pitchFamily="2" charset="2"/>
              </a:rPr>
              <a:t> </a:t>
            </a:r>
            <a:endParaRPr lang="el-GR" dirty="0"/>
          </a:p>
        </p:txBody>
      </p:sp>
      <p:pic>
        <p:nvPicPr>
          <p:cNvPr id="4" name="Εικόνα 3">
            <a:extLst>
              <a:ext uri="{FF2B5EF4-FFF2-40B4-BE49-F238E27FC236}">
                <a16:creationId xmlns:a16="http://schemas.microsoft.com/office/drawing/2014/main" xmlns="" id="{AFF81A58-C13D-3ACD-8B3D-A59D11A95421}"/>
              </a:ext>
            </a:extLst>
          </p:cNvPr>
          <p:cNvPicPr>
            <a:picLocks noChangeAspect="1"/>
          </p:cNvPicPr>
          <p:nvPr/>
        </p:nvPicPr>
        <p:blipFill>
          <a:blip r:embed="rId2" cstate="print"/>
          <a:stretch>
            <a:fillRect/>
          </a:stretch>
        </p:blipFill>
        <p:spPr>
          <a:xfrm>
            <a:off x="4821921" y="1460224"/>
            <a:ext cx="3773438" cy="2642544"/>
          </a:xfrm>
          <a:prstGeom prst="rect">
            <a:avLst/>
          </a:prstGeom>
        </p:spPr>
      </p:pic>
    </p:spTree>
    <p:extLst>
      <p:ext uri="{BB962C8B-B14F-4D97-AF65-F5344CB8AC3E}">
        <p14:creationId xmlns:p14="http://schemas.microsoft.com/office/powerpoint/2010/main" xmlns="" val="1561962402"/>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5677BEE-936E-34B6-63CF-050433E532EA}"/>
              </a:ext>
            </a:extLst>
          </p:cNvPr>
          <p:cNvSpPr>
            <a:spLocks noGrp="1"/>
          </p:cNvSpPr>
          <p:nvPr>
            <p:ph type="title"/>
          </p:nvPr>
        </p:nvSpPr>
        <p:spPr/>
        <p:txBody>
          <a:bodyPr/>
          <a:lstStyle/>
          <a:p>
            <a:r>
              <a:rPr lang="el-GR" dirty="0"/>
              <a:t>Δοκιμές καθαρισμού</a:t>
            </a:r>
            <a:endParaRPr lang="en-GB" dirty="0"/>
          </a:p>
        </p:txBody>
      </p:sp>
      <p:sp>
        <p:nvSpPr>
          <p:cNvPr id="7" name="Θέση κειμένου 6">
            <a:extLst>
              <a:ext uri="{FF2B5EF4-FFF2-40B4-BE49-F238E27FC236}">
                <a16:creationId xmlns:a16="http://schemas.microsoft.com/office/drawing/2014/main" xmlns="" id="{5A4AE2CE-E89B-085E-D795-261E188E2441}"/>
              </a:ext>
            </a:extLst>
          </p:cNvPr>
          <p:cNvSpPr>
            <a:spLocks noGrp="1"/>
          </p:cNvSpPr>
          <p:nvPr>
            <p:ph type="body" idx="1"/>
          </p:nvPr>
        </p:nvSpPr>
        <p:spPr>
          <a:xfrm>
            <a:off x="586783" y="3779927"/>
            <a:ext cx="2548000" cy="4795836"/>
          </a:xfrm>
        </p:spPr>
        <p:txBody>
          <a:bodyPr/>
          <a:lstStyle/>
          <a:p>
            <a:r>
              <a:rPr lang="el-GR" i="0" dirty="0">
                <a:solidFill>
                  <a:srgbClr val="222222"/>
                </a:solidFill>
                <a:effectLst/>
              </a:rPr>
              <a:t>Υποστρώματα</a:t>
            </a:r>
            <a:r>
              <a:rPr lang="en-US" i="0" dirty="0">
                <a:solidFill>
                  <a:srgbClr val="222222"/>
                </a:solidFill>
                <a:effectLst/>
              </a:rPr>
              <a:t>: </a:t>
            </a:r>
            <a:r>
              <a:rPr lang="el-GR" i="0" dirty="0" err="1">
                <a:solidFill>
                  <a:srgbClr val="222222"/>
                </a:solidFill>
                <a:effectLst/>
              </a:rPr>
              <a:t>πορομπετόν</a:t>
            </a:r>
            <a:r>
              <a:rPr lang="el-GR" i="0" dirty="0">
                <a:solidFill>
                  <a:srgbClr val="222222"/>
                </a:solidFill>
                <a:effectLst/>
              </a:rPr>
              <a:t> </a:t>
            </a:r>
            <a:r>
              <a:rPr lang="en-GB" i="0" dirty="0">
                <a:solidFill>
                  <a:srgbClr val="222222"/>
                </a:solidFill>
                <a:effectLst/>
              </a:rPr>
              <a:t>YTONG</a:t>
            </a:r>
            <a:r>
              <a:rPr lang="el-GR" i="0" dirty="0">
                <a:solidFill>
                  <a:srgbClr val="222222"/>
                </a:solidFill>
                <a:effectLst/>
              </a:rPr>
              <a:t> και </a:t>
            </a:r>
            <a:r>
              <a:rPr lang="el-GR" dirty="0">
                <a:solidFill>
                  <a:srgbClr val="222222"/>
                </a:solidFill>
              </a:rPr>
              <a:t>κεραμικά</a:t>
            </a:r>
            <a:r>
              <a:rPr lang="en-US" i="0" dirty="0">
                <a:solidFill>
                  <a:srgbClr val="222222"/>
                </a:solidFill>
                <a:effectLst/>
              </a:rPr>
              <a:t> </a:t>
            </a:r>
            <a:r>
              <a:rPr lang="el-GR" i="0" dirty="0">
                <a:solidFill>
                  <a:srgbClr val="222222"/>
                </a:solidFill>
                <a:effectLst/>
              </a:rPr>
              <a:t>πλακίδια</a:t>
            </a:r>
          </a:p>
          <a:p>
            <a:r>
              <a:rPr lang="el-GR" i="0" dirty="0">
                <a:solidFill>
                  <a:srgbClr val="222222"/>
                </a:solidFill>
                <a:effectLst/>
              </a:rPr>
              <a:t>Χονδρ</a:t>
            </a:r>
            <a:r>
              <a:rPr lang="el-GR" dirty="0">
                <a:solidFill>
                  <a:srgbClr val="222222"/>
                </a:solidFill>
              </a:rPr>
              <a:t>όκοκκο επίχρισμα</a:t>
            </a:r>
          </a:p>
          <a:p>
            <a:r>
              <a:rPr lang="el-GR" dirty="0">
                <a:solidFill>
                  <a:srgbClr val="222222"/>
                </a:solidFill>
              </a:rPr>
              <a:t> Αστάρι</a:t>
            </a:r>
          </a:p>
          <a:p>
            <a:r>
              <a:rPr lang="el-GR" dirty="0">
                <a:solidFill>
                  <a:srgbClr val="222222"/>
                </a:solidFill>
              </a:rPr>
              <a:t>Χρωματικό στρώμα (βάσης)</a:t>
            </a:r>
          </a:p>
          <a:p>
            <a:r>
              <a:rPr lang="en-US" dirty="0">
                <a:solidFill>
                  <a:srgbClr val="222222"/>
                </a:solidFill>
              </a:rPr>
              <a:t>Spray-paint</a:t>
            </a:r>
            <a:endParaRPr lang="en-GB" dirty="0"/>
          </a:p>
        </p:txBody>
      </p:sp>
      <p:pic>
        <p:nvPicPr>
          <p:cNvPr id="18" name="Εικόνα 17">
            <a:extLst>
              <a:ext uri="{FF2B5EF4-FFF2-40B4-BE49-F238E27FC236}">
                <a16:creationId xmlns:a16="http://schemas.microsoft.com/office/drawing/2014/main" xmlns="" id="{A6620A33-6296-D843-82B5-F65C6164C572}"/>
              </a:ext>
            </a:extLst>
          </p:cNvPr>
          <p:cNvPicPr>
            <a:picLocks noChangeAspect="1"/>
          </p:cNvPicPr>
          <p:nvPr/>
        </p:nvPicPr>
        <p:blipFill rotWithShape="1">
          <a:blip r:embed="rId2" cstate="print"/>
          <a:srcRect l="4500" t="5296" b="11879"/>
          <a:stretch/>
        </p:blipFill>
        <p:spPr>
          <a:xfrm>
            <a:off x="6470143" y="762000"/>
            <a:ext cx="2548000" cy="2209800"/>
          </a:xfrm>
          <a:prstGeom prst="rect">
            <a:avLst/>
          </a:prstGeom>
        </p:spPr>
      </p:pic>
      <p:pic>
        <p:nvPicPr>
          <p:cNvPr id="19" name="Εικόνα 18">
            <a:extLst>
              <a:ext uri="{FF2B5EF4-FFF2-40B4-BE49-F238E27FC236}">
                <a16:creationId xmlns:a16="http://schemas.microsoft.com/office/drawing/2014/main" xmlns="" id="{F026E868-72DA-616F-276A-31114FC49D6E}"/>
              </a:ext>
            </a:extLst>
          </p:cNvPr>
          <p:cNvPicPr>
            <a:picLocks noChangeAspect="1"/>
          </p:cNvPicPr>
          <p:nvPr/>
        </p:nvPicPr>
        <p:blipFill>
          <a:blip r:embed="rId3" cstate="print"/>
          <a:stretch>
            <a:fillRect/>
          </a:stretch>
        </p:blipFill>
        <p:spPr>
          <a:xfrm>
            <a:off x="4151250" y="1306688"/>
            <a:ext cx="2215683" cy="1477122"/>
          </a:xfrm>
          <a:prstGeom prst="rect">
            <a:avLst/>
          </a:prstGeom>
        </p:spPr>
      </p:pic>
      <p:graphicFrame>
        <p:nvGraphicFramePr>
          <p:cNvPr id="20" name="Διάγραμμα 19">
            <a:extLst>
              <a:ext uri="{FF2B5EF4-FFF2-40B4-BE49-F238E27FC236}">
                <a16:creationId xmlns:a16="http://schemas.microsoft.com/office/drawing/2014/main" xmlns="" id="{DCA72E71-8A4B-89E8-1CEB-CC4708DB1DC1}"/>
              </a:ext>
            </a:extLst>
          </p:cNvPr>
          <p:cNvGraphicFramePr/>
          <p:nvPr>
            <p:extLst>
              <p:ext uri="{D42A27DB-BD31-4B8C-83A1-F6EECF244321}">
                <p14:modId xmlns:p14="http://schemas.microsoft.com/office/powerpoint/2010/main" xmlns="" val="3673046504"/>
              </p:ext>
            </p:extLst>
          </p:nvPr>
        </p:nvGraphicFramePr>
        <p:xfrm>
          <a:off x="274109" y="1049867"/>
          <a:ext cx="3598333" cy="26077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1" name="Εικόνα 20">
            <a:extLst>
              <a:ext uri="{FF2B5EF4-FFF2-40B4-BE49-F238E27FC236}">
                <a16:creationId xmlns:a16="http://schemas.microsoft.com/office/drawing/2014/main" xmlns="" id="{2D01AEFA-B5FC-E6F4-A05D-E69C64AFD609}"/>
              </a:ext>
            </a:extLst>
          </p:cNvPr>
          <p:cNvPicPr>
            <a:picLocks noChangeAspect="1"/>
          </p:cNvPicPr>
          <p:nvPr/>
        </p:nvPicPr>
        <p:blipFill>
          <a:blip r:embed="rId9" cstate="print"/>
          <a:stretch>
            <a:fillRect/>
          </a:stretch>
        </p:blipFill>
        <p:spPr>
          <a:xfrm>
            <a:off x="3985090" y="3066670"/>
            <a:ext cx="2280243" cy="1867399"/>
          </a:xfrm>
          <a:prstGeom prst="rect">
            <a:avLst/>
          </a:prstGeom>
        </p:spPr>
      </p:pic>
      <p:pic>
        <p:nvPicPr>
          <p:cNvPr id="22" name="Εικόνα 21">
            <a:extLst>
              <a:ext uri="{FF2B5EF4-FFF2-40B4-BE49-F238E27FC236}">
                <a16:creationId xmlns:a16="http://schemas.microsoft.com/office/drawing/2014/main" xmlns="" id="{77387A79-D1A8-0270-4C20-FD46FB33F31C}"/>
              </a:ext>
            </a:extLst>
          </p:cNvPr>
          <p:cNvPicPr>
            <a:picLocks noChangeAspect="1"/>
          </p:cNvPicPr>
          <p:nvPr/>
        </p:nvPicPr>
        <p:blipFill>
          <a:blip r:embed="rId10" cstate="print"/>
          <a:stretch>
            <a:fillRect/>
          </a:stretch>
        </p:blipFill>
        <p:spPr>
          <a:xfrm>
            <a:off x="6429419" y="3014576"/>
            <a:ext cx="2548000" cy="1919493"/>
          </a:xfrm>
          <a:prstGeom prst="rect">
            <a:avLst/>
          </a:prstGeom>
        </p:spPr>
      </p:pic>
      <p:pic>
        <p:nvPicPr>
          <p:cNvPr id="23" name="Εικόνα 22">
            <a:extLst>
              <a:ext uri="{FF2B5EF4-FFF2-40B4-BE49-F238E27FC236}">
                <a16:creationId xmlns:a16="http://schemas.microsoft.com/office/drawing/2014/main" xmlns="" id="{3AD02976-1FAB-71D0-72A4-FC866CCFB340}"/>
              </a:ext>
            </a:extLst>
          </p:cNvPr>
          <p:cNvPicPr>
            <a:picLocks noChangeAspect="1"/>
          </p:cNvPicPr>
          <p:nvPr/>
        </p:nvPicPr>
        <p:blipFill>
          <a:blip r:embed="rId11" cstate="print"/>
          <a:stretch>
            <a:fillRect/>
          </a:stretch>
        </p:blipFill>
        <p:spPr>
          <a:xfrm>
            <a:off x="5103876" y="5099923"/>
            <a:ext cx="2215682" cy="1240782"/>
          </a:xfrm>
          <a:prstGeom prst="rect">
            <a:avLst/>
          </a:prstGeom>
        </p:spPr>
      </p:pic>
    </p:spTree>
    <p:extLst>
      <p:ext uri="{BB962C8B-B14F-4D97-AF65-F5344CB8AC3E}">
        <p14:creationId xmlns:p14="http://schemas.microsoft.com/office/powerpoint/2010/main" xmlns="" val="857081644"/>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5677BEE-936E-34B6-63CF-050433E532EA}"/>
              </a:ext>
            </a:extLst>
          </p:cNvPr>
          <p:cNvSpPr>
            <a:spLocks noGrp="1"/>
          </p:cNvSpPr>
          <p:nvPr>
            <p:ph type="title"/>
          </p:nvPr>
        </p:nvSpPr>
        <p:spPr/>
        <p:txBody>
          <a:bodyPr/>
          <a:lstStyle/>
          <a:p>
            <a:r>
              <a:rPr lang="el-GR" dirty="0"/>
              <a:t>Δοκιμές καθαρισμού</a:t>
            </a:r>
            <a:endParaRPr lang="en-GB" dirty="0"/>
          </a:p>
        </p:txBody>
      </p:sp>
      <p:graphicFrame>
        <p:nvGraphicFramePr>
          <p:cNvPr id="20" name="Διάγραμμα 19">
            <a:extLst>
              <a:ext uri="{FF2B5EF4-FFF2-40B4-BE49-F238E27FC236}">
                <a16:creationId xmlns:a16="http://schemas.microsoft.com/office/drawing/2014/main" xmlns="" id="{DCA72E71-8A4B-89E8-1CEB-CC4708DB1DC1}"/>
              </a:ext>
            </a:extLst>
          </p:cNvPr>
          <p:cNvGraphicFramePr/>
          <p:nvPr>
            <p:extLst>
              <p:ext uri="{D42A27DB-BD31-4B8C-83A1-F6EECF244321}">
                <p14:modId xmlns:p14="http://schemas.microsoft.com/office/powerpoint/2010/main" xmlns="" val="2783943428"/>
              </p:ext>
            </p:extLst>
          </p:nvPr>
        </p:nvGraphicFramePr>
        <p:xfrm>
          <a:off x="274109" y="1049867"/>
          <a:ext cx="3598333" cy="2607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Θέση κειμένου 3">
            <a:extLst>
              <a:ext uri="{FF2B5EF4-FFF2-40B4-BE49-F238E27FC236}">
                <a16:creationId xmlns:a16="http://schemas.microsoft.com/office/drawing/2014/main" xmlns="" id="{7B52456C-33DC-E821-CDFB-E6306E6AFF8C}"/>
              </a:ext>
            </a:extLst>
          </p:cNvPr>
          <p:cNvSpPr>
            <a:spLocks noGrp="1"/>
          </p:cNvSpPr>
          <p:nvPr>
            <p:ph type="body" idx="1"/>
          </p:nvPr>
        </p:nvSpPr>
        <p:spPr>
          <a:xfrm>
            <a:off x="4180796" y="4103689"/>
            <a:ext cx="4689095" cy="2021413"/>
          </a:xfrm>
        </p:spPr>
        <p:txBody>
          <a:bodyPr>
            <a:normAutofit lnSpcReduction="10000"/>
          </a:bodyPr>
          <a:lstStyle/>
          <a:p>
            <a:r>
              <a:rPr lang="el-GR" dirty="0"/>
              <a:t>Φυσικές υδρογέλες</a:t>
            </a:r>
            <a:r>
              <a:rPr lang="en-US" dirty="0"/>
              <a:t>:</a:t>
            </a:r>
            <a:r>
              <a:rPr lang="el-GR" dirty="0"/>
              <a:t> πολυσακχαρίτες </a:t>
            </a:r>
            <a:r>
              <a:rPr lang="en-US" dirty="0"/>
              <a:t>Agar art (spray)</a:t>
            </a:r>
            <a:r>
              <a:rPr lang="el-GR" dirty="0"/>
              <a:t> και</a:t>
            </a:r>
            <a:r>
              <a:rPr lang="en-US" dirty="0"/>
              <a:t> </a:t>
            </a:r>
            <a:r>
              <a:rPr lang="en-US" dirty="0" err="1"/>
              <a:t>Nevek</a:t>
            </a:r>
            <a:endParaRPr lang="en-US" dirty="0"/>
          </a:p>
          <a:p>
            <a:r>
              <a:rPr lang="el-GR" dirty="0"/>
              <a:t>Χημικές υδρογέλες</a:t>
            </a:r>
            <a:r>
              <a:rPr lang="en-US" dirty="0"/>
              <a:t>:</a:t>
            </a:r>
            <a:r>
              <a:rPr lang="el-GR" dirty="0"/>
              <a:t> συνθετικές </a:t>
            </a:r>
            <a:r>
              <a:rPr lang="el-GR" dirty="0" err="1"/>
              <a:t>πολυμερικές</a:t>
            </a:r>
            <a:r>
              <a:rPr lang="el-GR" dirty="0"/>
              <a:t> μήτρες </a:t>
            </a:r>
            <a:r>
              <a:rPr lang="en-US" dirty="0"/>
              <a:t>p(HEMA)/PVP </a:t>
            </a:r>
            <a:r>
              <a:rPr lang="en-US" dirty="0" err="1"/>
              <a:t>Nanorestore</a:t>
            </a:r>
            <a:r>
              <a:rPr lang="en-US" dirty="0"/>
              <a:t> Gel®</a:t>
            </a:r>
          </a:p>
          <a:p>
            <a:r>
              <a:rPr lang="en-US" dirty="0" err="1"/>
              <a:t>Velvesil</a:t>
            </a:r>
            <a:r>
              <a:rPr lang="en-US" dirty="0"/>
              <a:t> </a:t>
            </a:r>
            <a:r>
              <a:rPr lang="el-GR" dirty="0" err="1"/>
              <a:t>γαλακτωματοποιητής</a:t>
            </a:r>
            <a:r>
              <a:rPr lang="el-GR" dirty="0"/>
              <a:t> σιλικόνης</a:t>
            </a:r>
          </a:p>
          <a:p>
            <a:endParaRPr lang="el-GR" dirty="0"/>
          </a:p>
          <a:p>
            <a:r>
              <a:rPr lang="el-GR" dirty="0"/>
              <a:t>Επιλογή </a:t>
            </a:r>
            <a:r>
              <a:rPr lang="en-US" dirty="0"/>
              <a:t>ready-made </a:t>
            </a:r>
            <a:r>
              <a:rPr lang="el-GR" dirty="0"/>
              <a:t>υλικών</a:t>
            </a:r>
            <a:endParaRPr lang="en-GB" dirty="0"/>
          </a:p>
        </p:txBody>
      </p:sp>
      <p:pic>
        <p:nvPicPr>
          <p:cNvPr id="5" name="Εικόνα 4">
            <a:extLst>
              <a:ext uri="{FF2B5EF4-FFF2-40B4-BE49-F238E27FC236}">
                <a16:creationId xmlns:a16="http://schemas.microsoft.com/office/drawing/2014/main" xmlns="" id="{E7E69919-0C38-4E5E-DDCC-9CA3A08CB306}"/>
              </a:ext>
            </a:extLst>
          </p:cNvPr>
          <p:cNvPicPr>
            <a:picLocks noChangeAspect="1"/>
          </p:cNvPicPr>
          <p:nvPr/>
        </p:nvPicPr>
        <p:blipFill>
          <a:blip r:embed="rId7" cstate="print"/>
          <a:stretch>
            <a:fillRect/>
          </a:stretch>
        </p:blipFill>
        <p:spPr>
          <a:xfrm>
            <a:off x="4046008" y="904445"/>
            <a:ext cx="1652059" cy="2478089"/>
          </a:xfrm>
          <a:prstGeom prst="rect">
            <a:avLst/>
          </a:prstGeom>
        </p:spPr>
      </p:pic>
      <p:pic>
        <p:nvPicPr>
          <p:cNvPr id="6" name="Εικόνα 5">
            <a:extLst>
              <a:ext uri="{FF2B5EF4-FFF2-40B4-BE49-F238E27FC236}">
                <a16:creationId xmlns:a16="http://schemas.microsoft.com/office/drawing/2014/main" xmlns="" id="{B240976C-DA03-33FA-1D66-9C22AF637D3E}"/>
              </a:ext>
            </a:extLst>
          </p:cNvPr>
          <p:cNvPicPr>
            <a:picLocks noChangeAspect="1"/>
          </p:cNvPicPr>
          <p:nvPr/>
        </p:nvPicPr>
        <p:blipFill>
          <a:blip r:embed="rId8" cstate="print"/>
          <a:stretch>
            <a:fillRect/>
          </a:stretch>
        </p:blipFill>
        <p:spPr>
          <a:xfrm>
            <a:off x="5934075" y="1049867"/>
            <a:ext cx="3074458" cy="2011057"/>
          </a:xfrm>
          <a:prstGeom prst="rect">
            <a:avLst/>
          </a:prstGeom>
        </p:spPr>
      </p:pic>
    </p:spTree>
    <p:extLst>
      <p:ext uri="{BB962C8B-B14F-4D97-AF65-F5344CB8AC3E}">
        <p14:creationId xmlns:p14="http://schemas.microsoft.com/office/powerpoint/2010/main" xmlns="" val="1456440187"/>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5677BEE-936E-34B6-63CF-050433E532EA}"/>
              </a:ext>
            </a:extLst>
          </p:cNvPr>
          <p:cNvSpPr>
            <a:spLocks noGrp="1"/>
          </p:cNvSpPr>
          <p:nvPr>
            <p:ph type="title"/>
          </p:nvPr>
        </p:nvSpPr>
        <p:spPr/>
        <p:txBody>
          <a:bodyPr/>
          <a:lstStyle/>
          <a:p>
            <a:r>
              <a:rPr lang="el-GR" dirty="0"/>
              <a:t>Δοκιμές καθαρισμού</a:t>
            </a:r>
            <a:endParaRPr lang="en-GB" dirty="0"/>
          </a:p>
        </p:txBody>
      </p:sp>
      <p:graphicFrame>
        <p:nvGraphicFramePr>
          <p:cNvPr id="20" name="Διάγραμμα 19">
            <a:extLst>
              <a:ext uri="{FF2B5EF4-FFF2-40B4-BE49-F238E27FC236}">
                <a16:creationId xmlns:a16="http://schemas.microsoft.com/office/drawing/2014/main" xmlns="" id="{DCA72E71-8A4B-89E8-1CEB-CC4708DB1DC1}"/>
              </a:ext>
            </a:extLst>
          </p:cNvPr>
          <p:cNvGraphicFramePr/>
          <p:nvPr>
            <p:extLst>
              <p:ext uri="{D42A27DB-BD31-4B8C-83A1-F6EECF244321}">
                <p14:modId xmlns:p14="http://schemas.microsoft.com/office/powerpoint/2010/main" xmlns="" val="2196819692"/>
              </p:ext>
            </p:extLst>
          </p:nvPr>
        </p:nvGraphicFramePr>
        <p:xfrm>
          <a:off x="274109" y="1049867"/>
          <a:ext cx="3598333" cy="2607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Θέση κειμένου 6">
            <a:extLst>
              <a:ext uri="{FF2B5EF4-FFF2-40B4-BE49-F238E27FC236}">
                <a16:creationId xmlns:a16="http://schemas.microsoft.com/office/drawing/2014/main" xmlns="" id="{A2E5FCA0-50A0-A680-D670-FF16460BCBE3}"/>
              </a:ext>
            </a:extLst>
          </p:cNvPr>
          <p:cNvSpPr>
            <a:spLocks noGrp="1"/>
          </p:cNvSpPr>
          <p:nvPr>
            <p:ph type="body" idx="1"/>
          </p:nvPr>
        </p:nvSpPr>
        <p:spPr>
          <a:xfrm>
            <a:off x="274109" y="4151628"/>
            <a:ext cx="3846544" cy="1804137"/>
          </a:xfrm>
        </p:spPr>
        <p:txBody>
          <a:bodyPr/>
          <a:lstStyle/>
          <a:p>
            <a:r>
              <a:rPr lang="el-GR" dirty="0"/>
              <a:t>«Πράσινοι» διαλύτες </a:t>
            </a:r>
            <a:r>
              <a:rPr lang="el-GR" dirty="0">
                <a:sym typeface="Wingdings" panose="05000000000000000000" pitchFamily="2" charset="2"/>
              </a:rPr>
              <a:t></a:t>
            </a:r>
            <a:r>
              <a:rPr lang="en-US" dirty="0">
                <a:sym typeface="Wingdings" panose="05000000000000000000" pitchFamily="2" charset="2"/>
              </a:rPr>
              <a:t> </a:t>
            </a:r>
            <a:r>
              <a:rPr lang="el-GR" dirty="0">
                <a:sym typeface="Wingdings" panose="05000000000000000000" pitchFamily="2" charset="2"/>
              </a:rPr>
              <a:t>βιωσιμότητα</a:t>
            </a:r>
            <a:endParaRPr lang="el-GR" dirty="0"/>
          </a:p>
          <a:p>
            <a:r>
              <a:rPr lang="el-GR" dirty="0"/>
              <a:t>Δεν έχουν εφαρμοστεί ακόμα στο πεδίο της συντήρησης έργων τέχνης </a:t>
            </a:r>
            <a:r>
              <a:rPr lang="el-GR" dirty="0">
                <a:sym typeface="Wingdings" panose="05000000000000000000" pitchFamily="2" charset="2"/>
              </a:rPr>
              <a:t> καινοτομία</a:t>
            </a:r>
            <a:endParaRPr lang="el-GR" dirty="0"/>
          </a:p>
        </p:txBody>
      </p:sp>
      <p:pic>
        <p:nvPicPr>
          <p:cNvPr id="8" name="Εικόνα 7">
            <a:extLst>
              <a:ext uri="{FF2B5EF4-FFF2-40B4-BE49-F238E27FC236}">
                <a16:creationId xmlns:a16="http://schemas.microsoft.com/office/drawing/2014/main" xmlns="" id="{27EC6F88-7F92-44FD-5DB7-8129DAEAC47B}"/>
              </a:ext>
            </a:extLst>
          </p:cNvPr>
          <p:cNvPicPr>
            <a:picLocks noChangeAspect="1"/>
          </p:cNvPicPr>
          <p:nvPr/>
        </p:nvPicPr>
        <p:blipFill>
          <a:blip r:embed="rId7" cstate="print"/>
          <a:stretch>
            <a:fillRect/>
          </a:stretch>
        </p:blipFill>
        <p:spPr>
          <a:xfrm>
            <a:off x="7840133" y="404664"/>
            <a:ext cx="1235665" cy="1241181"/>
          </a:xfrm>
          <a:prstGeom prst="rect">
            <a:avLst/>
          </a:prstGeom>
        </p:spPr>
      </p:pic>
      <p:pic>
        <p:nvPicPr>
          <p:cNvPr id="1025" name="Picture 1">
            <a:extLst>
              <a:ext uri="{FF2B5EF4-FFF2-40B4-BE49-F238E27FC236}">
                <a16:creationId xmlns:a16="http://schemas.microsoft.com/office/drawing/2014/main" xmlns="" id="{BEA9CF5E-ED29-0065-D66E-ECAA9EFEE9AD}"/>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012316" y="1442049"/>
            <a:ext cx="4857575" cy="43660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6831666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BF2CA96-A699-CA73-F75C-7F6B71538A57}"/>
              </a:ext>
            </a:extLst>
          </p:cNvPr>
          <p:cNvSpPr>
            <a:spLocks noGrp="1"/>
          </p:cNvSpPr>
          <p:nvPr>
            <p:ph type="title"/>
          </p:nvPr>
        </p:nvSpPr>
        <p:spPr/>
        <p:txBody>
          <a:bodyPr/>
          <a:lstStyle/>
          <a:p>
            <a:r>
              <a:rPr lang="el-GR" dirty="0"/>
              <a:t>Σύγχρονες δημόσιες τοιχογραφίες</a:t>
            </a:r>
            <a:endParaRPr lang="en-GB" dirty="0"/>
          </a:p>
        </p:txBody>
      </p:sp>
      <p:pic>
        <p:nvPicPr>
          <p:cNvPr id="1026" name="Picture 2" descr="Ο διάσημος street artist WD μάς μιλά για την «κουκουβάγια» που έγινε  παγκόσμιο viral | clickatlife">
            <a:extLst>
              <a:ext uri="{FF2B5EF4-FFF2-40B4-BE49-F238E27FC236}">
                <a16:creationId xmlns:a16="http://schemas.microsoft.com/office/drawing/2014/main" xmlns="" id="{17024B64-BD5A-76E7-DA8C-ED56E84F4F2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4665" y="1147483"/>
            <a:ext cx="3405335" cy="212833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Εικόνα 4">
            <a:extLst>
              <a:ext uri="{FF2B5EF4-FFF2-40B4-BE49-F238E27FC236}">
                <a16:creationId xmlns:a16="http://schemas.microsoft.com/office/drawing/2014/main" xmlns="" id="{E4822965-5D43-63ED-E871-58C2A4E49493}"/>
              </a:ext>
            </a:extLst>
          </p:cNvPr>
          <p:cNvPicPr>
            <a:picLocks noChangeAspect="1"/>
          </p:cNvPicPr>
          <p:nvPr/>
        </p:nvPicPr>
        <p:blipFill>
          <a:blip r:embed="rId3" cstate="print"/>
          <a:stretch>
            <a:fillRect/>
          </a:stretch>
        </p:blipFill>
        <p:spPr>
          <a:xfrm>
            <a:off x="4572000" y="1168829"/>
            <a:ext cx="3648635" cy="2048849"/>
          </a:xfrm>
          <a:prstGeom prst="rect">
            <a:avLst/>
          </a:prstGeom>
        </p:spPr>
      </p:pic>
      <p:pic>
        <p:nvPicPr>
          <p:cNvPr id="6" name="Εικόνα 5">
            <a:extLst>
              <a:ext uri="{FF2B5EF4-FFF2-40B4-BE49-F238E27FC236}">
                <a16:creationId xmlns:a16="http://schemas.microsoft.com/office/drawing/2014/main" xmlns="" id="{052BCA0C-DCA1-C008-DAF1-36153A99360B}"/>
              </a:ext>
            </a:extLst>
          </p:cNvPr>
          <p:cNvPicPr>
            <a:picLocks noChangeAspect="1"/>
          </p:cNvPicPr>
          <p:nvPr/>
        </p:nvPicPr>
        <p:blipFill>
          <a:blip r:embed="rId4" cstate="print"/>
          <a:stretch>
            <a:fillRect/>
          </a:stretch>
        </p:blipFill>
        <p:spPr>
          <a:xfrm>
            <a:off x="404665" y="3881718"/>
            <a:ext cx="3667564" cy="2443162"/>
          </a:xfrm>
          <a:prstGeom prst="rect">
            <a:avLst/>
          </a:prstGeom>
        </p:spPr>
      </p:pic>
      <p:pic>
        <p:nvPicPr>
          <p:cNvPr id="7" name="Εικόνα 6">
            <a:extLst>
              <a:ext uri="{FF2B5EF4-FFF2-40B4-BE49-F238E27FC236}">
                <a16:creationId xmlns:a16="http://schemas.microsoft.com/office/drawing/2014/main" xmlns="" id="{688248F3-AC59-7125-CE26-121B2F1F1D1B}"/>
              </a:ext>
            </a:extLst>
          </p:cNvPr>
          <p:cNvPicPr>
            <a:picLocks noChangeAspect="1"/>
          </p:cNvPicPr>
          <p:nvPr/>
        </p:nvPicPr>
        <p:blipFill rotWithShape="1">
          <a:blip r:embed="rId5" cstate="print"/>
          <a:srcRect t="16179" r="4246" b="12603"/>
          <a:stretch/>
        </p:blipFill>
        <p:spPr>
          <a:xfrm>
            <a:off x="4383180" y="4119562"/>
            <a:ext cx="2223808" cy="2205318"/>
          </a:xfrm>
          <a:prstGeom prst="rect">
            <a:avLst/>
          </a:prstGeom>
        </p:spPr>
      </p:pic>
      <p:sp>
        <p:nvSpPr>
          <p:cNvPr id="8" name="TextBox 7">
            <a:extLst>
              <a:ext uri="{FF2B5EF4-FFF2-40B4-BE49-F238E27FC236}">
                <a16:creationId xmlns:a16="http://schemas.microsoft.com/office/drawing/2014/main" xmlns="" id="{E21905C4-D2EF-92A9-E855-31E5960A16E4}"/>
              </a:ext>
            </a:extLst>
          </p:cNvPr>
          <p:cNvSpPr txBox="1"/>
          <p:nvPr/>
        </p:nvSpPr>
        <p:spPr>
          <a:xfrm>
            <a:off x="404665" y="3361765"/>
            <a:ext cx="3667564" cy="523220"/>
          </a:xfrm>
          <a:prstGeom prst="rect">
            <a:avLst/>
          </a:prstGeom>
          <a:noFill/>
        </p:spPr>
        <p:txBody>
          <a:bodyPr wrap="square" rtlCol="0">
            <a:spAutoFit/>
          </a:bodyPr>
          <a:lstStyle/>
          <a:p>
            <a:pPr algn="just"/>
            <a:r>
              <a:rPr lang="el-GR" sz="1400" dirty="0"/>
              <a:t>Η κουκουβάγια του </a:t>
            </a:r>
            <a:r>
              <a:rPr lang="en-US" sz="1400" dirty="0"/>
              <a:t>WD</a:t>
            </a:r>
            <a:r>
              <a:rPr lang="el-GR" sz="1400" dirty="0"/>
              <a:t> πραγματοποιήθηκε στο πλαίσιο του </a:t>
            </a:r>
            <a:r>
              <a:rPr lang="el-GR" sz="1400" dirty="0" err="1"/>
              <a:t>Φεστιβαλ</a:t>
            </a:r>
            <a:r>
              <a:rPr lang="el-GR" sz="1400" dirty="0"/>
              <a:t> </a:t>
            </a:r>
            <a:r>
              <a:rPr lang="el-GR" sz="1400" dirty="0" err="1"/>
              <a:t>Μικρο</a:t>
            </a:r>
            <a:r>
              <a:rPr lang="el-GR" sz="1400" dirty="0"/>
              <a:t> Παρίσι Αθηνών.</a:t>
            </a:r>
            <a:endParaRPr lang="en-GB" sz="1400" dirty="0"/>
          </a:p>
        </p:txBody>
      </p:sp>
      <p:sp>
        <p:nvSpPr>
          <p:cNvPr id="9" name="TextBox 8">
            <a:extLst>
              <a:ext uri="{FF2B5EF4-FFF2-40B4-BE49-F238E27FC236}">
                <a16:creationId xmlns:a16="http://schemas.microsoft.com/office/drawing/2014/main" xmlns="" id="{DC9B25F8-96CD-D0A7-BA30-238647F6AC63}"/>
              </a:ext>
            </a:extLst>
          </p:cNvPr>
          <p:cNvSpPr txBox="1"/>
          <p:nvPr/>
        </p:nvSpPr>
        <p:spPr>
          <a:xfrm>
            <a:off x="4572000" y="3361765"/>
            <a:ext cx="3980329" cy="307777"/>
          </a:xfrm>
          <a:prstGeom prst="rect">
            <a:avLst/>
          </a:prstGeom>
          <a:noFill/>
        </p:spPr>
        <p:txBody>
          <a:bodyPr wrap="square" rtlCol="0">
            <a:spAutoFit/>
          </a:bodyPr>
          <a:lstStyle/>
          <a:p>
            <a:r>
              <a:rPr lang="el-GR" sz="1400" dirty="0"/>
              <a:t>Η κουκουβάγια μετά τον βανδαλισμό.</a:t>
            </a:r>
            <a:endParaRPr lang="en-GB" sz="1400" dirty="0"/>
          </a:p>
        </p:txBody>
      </p:sp>
      <p:sp>
        <p:nvSpPr>
          <p:cNvPr id="10" name="TextBox 9">
            <a:extLst>
              <a:ext uri="{FF2B5EF4-FFF2-40B4-BE49-F238E27FC236}">
                <a16:creationId xmlns:a16="http://schemas.microsoft.com/office/drawing/2014/main" xmlns="" id="{3F90970E-AF54-7907-F643-7F57EA6874F2}"/>
              </a:ext>
            </a:extLst>
          </p:cNvPr>
          <p:cNvSpPr txBox="1"/>
          <p:nvPr/>
        </p:nvSpPr>
        <p:spPr>
          <a:xfrm>
            <a:off x="6911788" y="3980329"/>
            <a:ext cx="2097741" cy="1815882"/>
          </a:xfrm>
          <a:prstGeom prst="rect">
            <a:avLst/>
          </a:prstGeom>
          <a:noFill/>
        </p:spPr>
        <p:txBody>
          <a:bodyPr wrap="square" rtlCol="0">
            <a:spAutoFit/>
          </a:bodyPr>
          <a:lstStyle/>
          <a:p>
            <a:pPr algn="just"/>
            <a:r>
              <a:rPr lang="el-GR" sz="1600" dirty="0"/>
              <a:t>Τοιχογραφία του </a:t>
            </a:r>
            <a:r>
              <a:rPr lang="en-US" sz="1600" dirty="0"/>
              <a:t>Gospel </a:t>
            </a:r>
            <a:r>
              <a:rPr lang="el-GR" sz="1600" dirty="0"/>
              <a:t>που πραγματοποιήθηκε στο πλαίσιο των επετειακών δράσεων 1821-2021, πριν και μετά τον βανδαλισμό. </a:t>
            </a:r>
            <a:endParaRPr lang="en-GB" sz="1600" dirty="0"/>
          </a:p>
        </p:txBody>
      </p:sp>
    </p:spTree>
    <p:extLst>
      <p:ext uri="{BB962C8B-B14F-4D97-AF65-F5344CB8AC3E}">
        <p14:creationId xmlns:p14="http://schemas.microsoft.com/office/powerpoint/2010/main" xmlns="" val="1209715456"/>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51A5F8B-D9F6-BF6B-1606-2BB6DC725D3A}"/>
              </a:ext>
            </a:extLst>
          </p:cNvPr>
          <p:cNvSpPr>
            <a:spLocks noGrp="1"/>
          </p:cNvSpPr>
          <p:nvPr>
            <p:ph type="title"/>
          </p:nvPr>
        </p:nvSpPr>
        <p:spPr/>
        <p:txBody>
          <a:bodyPr/>
          <a:lstStyle/>
          <a:p>
            <a:r>
              <a:rPr lang="el-GR" dirty="0"/>
              <a:t>Δημοσιεύσεις</a:t>
            </a:r>
            <a:endParaRPr lang="en-GB" dirty="0"/>
          </a:p>
        </p:txBody>
      </p:sp>
      <p:sp>
        <p:nvSpPr>
          <p:cNvPr id="3" name="Θέση κατακόρυφου κειμένου 2">
            <a:extLst>
              <a:ext uri="{FF2B5EF4-FFF2-40B4-BE49-F238E27FC236}">
                <a16:creationId xmlns:a16="http://schemas.microsoft.com/office/drawing/2014/main" xmlns="" id="{ECAE6387-F2E1-7C8B-8EB7-7FD3568F2B52}"/>
              </a:ext>
            </a:extLst>
          </p:cNvPr>
          <p:cNvSpPr>
            <a:spLocks noGrp="1"/>
          </p:cNvSpPr>
          <p:nvPr>
            <p:ph type="body" orient="vert" idx="1"/>
          </p:nvPr>
        </p:nvSpPr>
        <p:spPr/>
        <p:txBody>
          <a:bodyPr/>
          <a:lstStyle/>
          <a:p>
            <a:pPr algn="just"/>
            <a:r>
              <a:rPr lang="el-GR" dirty="0"/>
              <a:t>Παρουσίαση </a:t>
            </a:r>
            <a:r>
              <a:rPr lang="en-US" dirty="0"/>
              <a:t>poster </a:t>
            </a:r>
            <a:r>
              <a:rPr lang="el-GR" dirty="0"/>
              <a:t>στο </a:t>
            </a:r>
            <a:r>
              <a:rPr lang="en-US" i="1" dirty="0"/>
              <a:t>CHEMCH - 6th International Congress Chemistry for Cultural Heritage</a:t>
            </a:r>
            <a:r>
              <a:rPr lang="el-GR" i="1" dirty="0"/>
              <a:t>, </a:t>
            </a:r>
            <a:r>
              <a:rPr lang="en-US" i="1" dirty="0"/>
              <a:t>Ravenna, 4-8 July 2022</a:t>
            </a:r>
            <a:r>
              <a:rPr lang="el-GR" i="1" dirty="0"/>
              <a:t>.</a:t>
            </a:r>
          </a:p>
          <a:p>
            <a:pPr algn="just"/>
            <a:r>
              <a:rPr lang="el-GR" dirty="0"/>
              <a:t>Υποβολή δημοσίευσης στο</a:t>
            </a:r>
            <a:r>
              <a:rPr lang="en-US" dirty="0"/>
              <a:t> </a:t>
            </a:r>
            <a:r>
              <a:rPr lang="el-GR" dirty="0"/>
              <a:t>περιοδικό </a:t>
            </a:r>
            <a:r>
              <a:rPr lang="en-GB" i="1" dirty="0" err="1"/>
              <a:t>Spectrochimica</a:t>
            </a:r>
            <a:r>
              <a:rPr lang="en-GB" i="1" dirty="0"/>
              <a:t> Acta Part A: Molecular and Biomolecular Spectroscopy</a:t>
            </a:r>
            <a:r>
              <a:rPr lang="el-GR" i="1" dirty="0"/>
              <a:t>. </a:t>
            </a:r>
          </a:p>
          <a:p>
            <a:endParaRPr lang="en-US" dirty="0"/>
          </a:p>
          <a:p>
            <a:endParaRPr lang="en-GB" dirty="0"/>
          </a:p>
        </p:txBody>
      </p:sp>
      <p:pic>
        <p:nvPicPr>
          <p:cNvPr id="8" name="Εικόνα 7">
            <a:extLst>
              <a:ext uri="{FF2B5EF4-FFF2-40B4-BE49-F238E27FC236}">
                <a16:creationId xmlns:a16="http://schemas.microsoft.com/office/drawing/2014/main" xmlns="" id="{D9DE7360-B521-A746-C3F0-53D4CC1FA24B}"/>
              </a:ext>
            </a:extLst>
          </p:cNvPr>
          <p:cNvPicPr>
            <a:picLocks noChangeAspect="1"/>
          </p:cNvPicPr>
          <p:nvPr/>
        </p:nvPicPr>
        <p:blipFill>
          <a:blip r:embed="rId2" cstate="print"/>
          <a:stretch>
            <a:fillRect/>
          </a:stretch>
        </p:blipFill>
        <p:spPr>
          <a:xfrm>
            <a:off x="3365253" y="982134"/>
            <a:ext cx="5652169" cy="3990923"/>
          </a:xfrm>
          <a:prstGeom prst="rect">
            <a:avLst/>
          </a:prstGeom>
        </p:spPr>
      </p:pic>
    </p:spTree>
    <p:extLst>
      <p:ext uri="{BB962C8B-B14F-4D97-AF65-F5344CB8AC3E}">
        <p14:creationId xmlns:p14="http://schemas.microsoft.com/office/powerpoint/2010/main" xmlns="" val="2277515783"/>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4664" y="404664"/>
            <a:ext cx="8739335" cy="720080"/>
          </a:xfrm>
        </p:spPr>
        <p:txBody>
          <a:bodyPr/>
          <a:lstStyle/>
          <a:p>
            <a:r>
              <a:rPr lang="el-GR"/>
              <a:t>Προβλήματα που αντιμετωπίστηκαν</a:t>
            </a:r>
          </a:p>
        </p:txBody>
      </p:sp>
      <p:sp>
        <p:nvSpPr>
          <p:cNvPr id="6" name="TextBox 5">
            <a:extLst>
              <a:ext uri="{FF2B5EF4-FFF2-40B4-BE49-F238E27FC236}">
                <a16:creationId xmlns:a16="http://schemas.microsoft.com/office/drawing/2014/main" xmlns="" id="{5371B976-239A-4379-8575-23E42A86A817}"/>
              </a:ext>
            </a:extLst>
          </p:cNvPr>
          <p:cNvSpPr txBox="1"/>
          <p:nvPr/>
        </p:nvSpPr>
        <p:spPr>
          <a:xfrm>
            <a:off x="369775" y="980728"/>
            <a:ext cx="8280920" cy="2950038"/>
          </a:xfrm>
          <a:prstGeom prst="rect">
            <a:avLst/>
          </a:prstGeom>
          <a:noFill/>
        </p:spPr>
        <p:txBody>
          <a:bodyPr wrap="square" rtlCol="0">
            <a:spAutoFit/>
          </a:bodyPr>
          <a:lstStyle/>
          <a:p>
            <a:pPr marL="342900" indent="-342900" algn="just">
              <a:lnSpc>
                <a:spcPct val="150000"/>
              </a:lnSpc>
              <a:buFont typeface="+mj-lt"/>
              <a:buAutoNum type="arabicPeriod"/>
            </a:pPr>
            <a:r>
              <a:rPr lang="el-GR" dirty="0">
                <a:solidFill>
                  <a:schemeClr val="bg2">
                    <a:lumMod val="50000"/>
                  </a:schemeClr>
                </a:solidFill>
              </a:rPr>
              <a:t>Εκκρεμούν οι μετρήσεις </a:t>
            </a:r>
            <a:r>
              <a:rPr lang="en-US" dirty="0" err="1">
                <a:solidFill>
                  <a:schemeClr val="bg2">
                    <a:lumMod val="50000"/>
                  </a:schemeClr>
                </a:solidFill>
              </a:rPr>
              <a:t>Py</a:t>
            </a:r>
            <a:r>
              <a:rPr lang="en-US" dirty="0">
                <a:solidFill>
                  <a:schemeClr val="bg2">
                    <a:lumMod val="50000"/>
                  </a:schemeClr>
                </a:solidFill>
              </a:rPr>
              <a:t>-GC/MS </a:t>
            </a:r>
          </a:p>
          <a:p>
            <a:pPr marL="342900" indent="-342900" algn="just">
              <a:lnSpc>
                <a:spcPct val="150000"/>
              </a:lnSpc>
              <a:buFont typeface="+mj-lt"/>
              <a:buAutoNum type="arabicPeriod"/>
            </a:pPr>
            <a:r>
              <a:rPr lang="el-GR" dirty="0">
                <a:solidFill>
                  <a:schemeClr val="bg2">
                    <a:lumMod val="50000"/>
                  </a:schemeClr>
                </a:solidFill>
              </a:rPr>
              <a:t>Αδυναμία εύρεσης διαθέσιμου κλιματικού θαλάμου με συγκεκριμένες προδιαγραφές για τη μελέτη της </a:t>
            </a:r>
            <a:r>
              <a:rPr lang="el-GR" dirty="0" err="1">
                <a:solidFill>
                  <a:schemeClr val="bg2">
                    <a:lumMod val="50000"/>
                  </a:schemeClr>
                </a:solidFill>
              </a:rPr>
              <a:t>φωτογήρανσης</a:t>
            </a:r>
            <a:r>
              <a:rPr lang="el-GR" dirty="0">
                <a:solidFill>
                  <a:schemeClr val="bg2">
                    <a:lumMod val="50000"/>
                  </a:schemeClr>
                </a:solidFill>
              </a:rPr>
              <a:t> των χρωμάτων, σύμφωνα με τα διεθνή πρότυπα </a:t>
            </a:r>
            <a:r>
              <a:rPr lang="en-US" dirty="0">
                <a:solidFill>
                  <a:schemeClr val="bg2">
                    <a:lumMod val="50000"/>
                  </a:schemeClr>
                </a:solidFill>
              </a:rPr>
              <a:t>ISO &amp; ASTM</a:t>
            </a:r>
            <a:r>
              <a:rPr lang="el-GR" dirty="0">
                <a:solidFill>
                  <a:schemeClr val="bg2">
                    <a:lumMod val="50000"/>
                  </a:schemeClr>
                </a:solidFill>
              </a:rPr>
              <a:t>.</a:t>
            </a:r>
          </a:p>
          <a:p>
            <a:pPr algn="just">
              <a:lnSpc>
                <a:spcPct val="150000"/>
              </a:lnSpc>
            </a:pPr>
            <a:r>
              <a:rPr lang="el-GR" dirty="0">
                <a:solidFill>
                  <a:schemeClr val="bg2">
                    <a:lumMod val="50000"/>
                  </a:schemeClr>
                </a:solidFill>
                <a:sym typeface="Wingdings" panose="05000000000000000000" pitchFamily="2" charset="2"/>
              </a:rPr>
              <a:t>Κ</a:t>
            </a:r>
            <a:r>
              <a:rPr lang="el-GR" dirty="0">
                <a:solidFill>
                  <a:schemeClr val="bg2">
                    <a:lumMod val="50000"/>
                  </a:schemeClr>
                </a:solidFill>
              </a:rPr>
              <a:t>αθυστέρηση ολοκλήρωσης των εργαστηριακών πειραμάτων, της συλλογής των δεδομένων και της συγγραφής των αποτελεσμάτων.</a:t>
            </a:r>
          </a:p>
          <a:p>
            <a:pPr marL="342900" indent="-342900" algn="just">
              <a:lnSpc>
                <a:spcPct val="150000"/>
              </a:lnSpc>
              <a:buFont typeface="+mj-lt"/>
              <a:buAutoNum type="arabicPeriod"/>
            </a:pPr>
            <a:endParaRPr lang="el-GR" dirty="0">
              <a:solidFill>
                <a:schemeClr val="bg2">
                  <a:lumMod val="50000"/>
                </a:schemeClr>
              </a:solidFill>
            </a:endParaRPr>
          </a:p>
        </p:txBody>
      </p:sp>
    </p:spTree>
    <p:extLst>
      <p:ext uri="{BB962C8B-B14F-4D97-AF65-F5344CB8AC3E}">
        <p14:creationId xmlns:p14="http://schemas.microsoft.com/office/powerpoint/2010/main" xmlns="" val="313957698"/>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4664" y="384999"/>
            <a:ext cx="8739335" cy="720080"/>
          </a:xfrm>
        </p:spPr>
        <p:txBody>
          <a:bodyPr/>
          <a:lstStyle/>
          <a:p>
            <a:pPr>
              <a:lnSpc>
                <a:spcPct val="150000"/>
              </a:lnSpc>
            </a:pPr>
            <a:r>
              <a:rPr lang="el-GR"/>
              <a:t>Επόμενα ερευνητικά βήματα</a:t>
            </a:r>
          </a:p>
        </p:txBody>
      </p:sp>
      <p:sp>
        <p:nvSpPr>
          <p:cNvPr id="6" name="TextBox 5">
            <a:extLst>
              <a:ext uri="{FF2B5EF4-FFF2-40B4-BE49-F238E27FC236}">
                <a16:creationId xmlns:a16="http://schemas.microsoft.com/office/drawing/2014/main" xmlns="" id="{224462D4-98A5-4867-AA38-957B688BC48C}"/>
              </a:ext>
            </a:extLst>
          </p:cNvPr>
          <p:cNvSpPr txBox="1"/>
          <p:nvPr/>
        </p:nvSpPr>
        <p:spPr>
          <a:xfrm>
            <a:off x="251520" y="1196752"/>
            <a:ext cx="8208912" cy="461203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l-GR" dirty="0">
                <a:solidFill>
                  <a:schemeClr val="bg2">
                    <a:lumMod val="50000"/>
                  </a:schemeClr>
                </a:solidFill>
                <a:ea typeface="Calibri" panose="020F0502020204030204" pitchFamily="34" charset="0"/>
                <a:cs typeface="Georgia" panose="02040502050405020303" pitchFamily="18" charset="0"/>
              </a:rPr>
              <a:t>Μ</a:t>
            </a:r>
            <a:r>
              <a:rPr lang="el-GR" sz="1800" dirty="0">
                <a:solidFill>
                  <a:schemeClr val="bg2">
                    <a:lumMod val="50000"/>
                  </a:schemeClr>
                </a:solidFill>
                <a:effectLst/>
                <a:ea typeface="Calibri" panose="020F0502020204030204" pitchFamily="34" charset="0"/>
                <a:cs typeface="Georgia" panose="02040502050405020303" pitchFamily="18" charset="0"/>
              </a:rPr>
              <a:t>ελέτη της παθολογίας (</a:t>
            </a:r>
            <a:r>
              <a:rPr lang="el-GR" sz="1800" dirty="0" err="1">
                <a:solidFill>
                  <a:schemeClr val="bg2">
                    <a:lumMod val="50000"/>
                  </a:schemeClr>
                </a:solidFill>
                <a:effectLst/>
                <a:ea typeface="Calibri" panose="020F0502020204030204" pitchFamily="34" charset="0"/>
                <a:cs typeface="Georgia" panose="02040502050405020303" pitchFamily="18" charset="0"/>
              </a:rPr>
              <a:t>φωτο</a:t>
            </a:r>
            <a:r>
              <a:rPr lang="el-GR" dirty="0" err="1">
                <a:solidFill>
                  <a:schemeClr val="bg2">
                    <a:lumMod val="50000"/>
                  </a:schemeClr>
                </a:solidFill>
                <a:ea typeface="Calibri" panose="020F0502020204030204" pitchFamily="34" charset="0"/>
                <a:cs typeface="Georgia" panose="02040502050405020303" pitchFamily="18" charset="0"/>
              </a:rPr>
              <a:t>γήρανση</a:t>
            </a:r>
            <a:r>
              <a:rPr lang="el-GR" sz="1800" dirty="0">
                <a:solidFill>
                  <a:schemeClr val="bg2">
                    <a:lumMod val="50000"/>
                  </a:schemeClr>
                </a:solidFill>
                <a:effectLst/>
                <a:ea typeface="Calibri" panose="020F0502020204030204" pitchFamily="34" charset="0"/>
                <a:cs typeface="Georgia" panose="02040502050405020303" pitchFamily="18" charset="0"/>
              </a:rPr>
              <a:t>) των </a:t>
            </a:r>
            <a:r>
              <a:rPr lang="en-US" sz="1800" dirty="0">
                <a:solidFill>
                  <a:schemeClr val="bg2">
                    <a:lumMod val="50000"/>
                  </a:schemeClr>
                </a:solidFill>
                <a:effectLst/>
                <a:ea typeface="Calibri" panose="020F0502020204030204" pitchFamily="34" charset="0"/>
                <a:cs typeface="Georgia" panose="02040502050405020303" pitchFamily="18" charset="0"/>
              </a:rPr>
              <a:t>spray</a:t>
            </a:r>
            <a:r>
              <a:rPr lang="el-GR" sz="1800" dirty="0">
                <a:solidFill>
                  <a:schemeClr val="bg2">
                    <a:lumMod val="50000"/>
                  </a:schemeClr>
                </a:solidFill>
                <a:effectLst/>
                <a:ea typeface="Calibri" panose="020F0502020204030204" pitchFamily="34" charset="0"/>
                <a:cs typeface="Georgia" panose="02040502050405020303" pitchFamily="18" charset="0"/>
              </a:rPr>
              <a:t>-</a:t>
            </a:r>
            <a:r>
              <a:rPr lang="en-US" sz="1800" dirty="0">
                <a:solidFill>
                  <a:schemeClr val="bg2">
                    <a:lumMod val="50000"/>
                  </a:schemeClr>
                </a:solidFill>
                <a:effectLst/>
                <a:ea typeface="Calibri" panose="020F0502020204030204" pitchFamily="34" charset="0"/>
                <a:cs typeface="Georgia" panose="02040502050405020303" pitchFamily="18" charset="0"/>
              </a:rPr>
              <a:t>paints</a:t>
            </a:r>
            <a:r>
              <a:rPr lang="el-GR" sz="1800" dirty="0">
                <a:solidFill>
                  <a:schemeClr val="bg2">
                    <a:lumMod val="50000"/>
                  </a:schemeClr>
                </a:solidFill>
                <a:effectLst/>
                <a:ea typeface="Calibri" panose="020F0502020204030204" pitchFamily="34" charset="0"/>
                <a:cs typeface="Georgia" panose="02040502050405020303" pitchFamily="18" charset="0"/>
              </a:rPr>
              <a:t>. Τα δοκίμια θα υποβληθούν </a:t>
            </a:r>
            <a:r>
              <a:rPr lang="el-GR" dirty="0">
                <a:solidFill>
                  <a:schemeClr val="bg2">
                    <a:lumMod val="50000"/>
                  </a:schemeClr>
                </a:solidFill>
                <a:ea typeface="Calibri" panose="020F0502020204030204" pitchFamily="34" charset="0"/>
                <a:cs typeface="Georgia" panose="02040502050405020303" pitchFamily="18" charset="0"/>
              </a:rPr>
              <a:t>σε συνεχόμενους κύκλους τεχνητής γήρανσης. Κατά τη διάρκεια θα πραγματοποιούνται</a:t>
            </a:r>
            <a:r>
              <a:rPr lang="en-US" dirty="0">
                <a:solidFill>
                  <a:schemeClr val="bg2">
                    <a:lumMod val="50000"/>
                  </a:schemeClr>
                </a:solidFill>
                <a:ea typeface="Calibri" panose="020F0502020204030204" pitchFamily="34" charset="0"/>
                <a:cs typeface="Georgia" panose="02040502050405020303" pitchFamily="18" charset="0"/>
              </a:rPr>
              <a:t>: </a:t>
            </a:r>
            <a:r>
              <a:rPr lang="el-GR" dirty="0" err="1">
                <a:solidFill>
                  <a:schemeClr val="bg2">
                    <a:lumMod val="50000"/>
                  </a:schemeClr>
                </a:solidFill>
                <a:ea typeface="Calibri" panose="020F0502020204030204" pitchFamily="34" charset="0"/>
                <a:cs typeface="Georgia" panose="02040502050405020303" pitchFamily="18" charset="0"/>
              </a:rPr>
              <a:t>χρωματομετρία</a:t>
            </a:r>
            <a:r>
              <a:rPr lang="el-GR" dirty="0">
                <a:solidFill>
                  <a:schemeClr val="bg2">
                    <a:lumMod val="50000"/>
                  </a:schemeClr>
                </a:solidFill>
                <a:ea typeface="Calibri" panose="020F0502020204030204" pitchFamily="34" charset="0"/>
                <a:cs typeface="Georgia" panose="02040502050405020303" pitchFamily="18" charset="0"/>
              </a:rPr>
              <a:t>, </a:t>
            </a:r>
            <a:r>
              <a:rPr lang="el-GR" dirty="0" err="1">
                <a:solidFill>
                  <a:schemeClr val="bg2">
                    <a:lumMod val="50000"/>
                  </a:schemeClr>
                </a:solidFill>
                <a:ea typeface="Calibri" panose="020F0502020204030204" pitchFamily="34" charset="0"/>
                <a:cs typeface="Georgia" panose="02040502050405020303" pitchFamily="18" charset="0"/>
              </a:rPr>
              <a:t>στιλπνομετρία</a:t>
            </a:r>
            <a:r>
              <a:rPr lang="el-GR" dirty="0">
                <a:solidFill>
                  <a:schemeClr val="bg2">
                    <a:lumMod val="50000"/>
                  </a:schemeClr>
                </a:solidFill>
                <a:ea typeface="Calibri" panose="020F0502020204030204" pitchFamily="34" charset="0"/>
                <a:cs typeface="Georgia" panose="02040502050405020303" pitchFamily="18" charset="0"/>
              </a:rPr>
              <a:t>, </a:t>
            </a:r>
            <a:r>
              <a:rPr lang="el-GR" dirty="0" err="1">
                <a:solidFill>
                  <a:schemeClr val="bg2">
                    <a:lumMod val="50000"/>
                  </a:schemeClr>
                </a:solidFill>
                <a:ea typeface="Calibri" panose="020F0502020204030204" pitchFamily="34" charset="0"/>
                <a:cs typeface="Georgia" panose="02040502050405020303" pitchFamily="18" charset="0"/>
              </a:rPr>
              <a:t>μικρο-σκληρομέτρηση</a:t>
            </a:r>
            <a:r>
              <a:rPr lang="el-GR" dirty="0">
                <a:solidFill>
                  <a:schemeClr val="bg2">
                    <a:lumMod val="50000"/>
                  </a:schemeClr>
                </a:solidFill>
                <a:ea typeface="Calibri" panose="020F0502020204030204" pitchFamily="34" charset="0"/>
                <a:cs typeface="Georgia" panose="02040502050405020303" pitchFamily="18" charset="0"/>
              </a:rPr>
              <a:t>, μετρήσεις μεταβολής της τραχύτητας (</a:t>
            </a:r>
            <a:r>
              <a:rPr lang="en-US" dirty="0">
                <a:solidFill>
                  <a:schemeClr val="bg2">
                    <a:lumMod val="50000"/>
                  </a:schemeClr>
                </a:solidFill>
                <a:ea typeface="Calibri" panose="020F0502020204030204" pitchFamily="34" charset="0"/>
                <a:cs typeface="Georgia" panose="02040502050405020303" pitchFamily="18" charset="0"/>
              </a:rPr>
              <a:t>AFM)</a:t>
            </a:r>
            <a:r>
              <a:rPr lang="el-GR" dirty="0">
                <a:solidFill>
                  <a:schemeClr val="bg2">
                    <a:lumMod val="50000"/>
                  </a:schemeClr>
                </a:solidFill>
                <a:ea typeface="Calibri" panose="020F0502020204030204" pitchFamily="34" charset="0"/>
                <a:cs typeface="Georgia" panose="02040502050405020303" pitchFamily="18" charset="0"/>
              </a:rPr>
              <a:t> και μετρήσεις </a:t>
            </a:r>
            <a:r>
              <a:rPr lang="en-US" dirty="0">
                <a:solidFill>
                  <a:schemeClr val="bg2">
                    <a:lumMod val="50000"/>
                  </a:schemeClr>
                </a:solidFill>
                <a:ea typeface="Calibri" panose="020F0502020204030204" pitchFamily="34" charset="0"/>
                <a:cs typeface="Georgia" panose="02040502050405020303" pitchFamily="18" charset="0"/>
              </a:rPr>
              <a:t>ATR-FTIR</a:t>
            </a:r>
            <a:r>
              <a:rPr lang="el-GR" dirty="0">
                <a:solidFill>
                  <a:schemeClr val="bg2">
                    <a:lumMod val="50000"/>
                  </a:schemeClr>
                </a:solidFill>
                <a:ea typeface="Calibri" panose="020F0502020204030204" pitchFamily="34" charset="0"/>
                <a:cs typeface="Georgia" panose="02040502050405020303" pitchFamily="18" charset="0"/>
              </a:rPr>
              <a:t> για την μελέτη των φαινομένων που σχετίζονται με τη χημική σταθερότητα των χρωμάτων. Στο τέλος του πειραματικού σκέλους, θα πραγματοποιηθούν μετρήσεις με διαφορική θερμιδομετρία σάρωσης για τη μελέτη της μεταβολής της θερμοκρασίας υαλώδους μετάπτωσης και ηλεκτρονική μικροσκοπία σάρωσης για τη μελέτη της μορφολογίας των δοκιμίων.</a:t>
            </a:r>
          </a:p>
          <a:p>
            <a:pPr marL="285750" indent="-285750" algn="just">
              <a:lnSpc>
                <a:spcPct val="150000"/>
              </a:lnSpc>
              <a:buFont typeface="Arial" panose="020B0604020202020204" pitchFamily="34" charset="0"/>
              <a:buChar char="•"/>
            </a:pPr>
            <a:r>
              <a:rPr lang="el-GR" dirty="0">
                <a:solidFill>
                  <a:schemeClr val="bg2">
                    <a:lumMod val="50000"/>
                  </a:schemeClr>
                </a:solidFill>
                <a:ea typeface="Calibri" panose="020F0502020204030204" pitchFamily="34" charset="0"/>
                <a:cs typeface="Georgia" panose="02040502050405020303" pitchFamily="18" charset="0"/>
              </a:rPr>
              <a:t>Δοκιμές καθαρισμού αφαίρεσης </a:t>
            </a:r>
            <a:r>
              <a:rPr lang="el-GR" dirty="0" err="1">
                <a:solidFill>
                  <a:schemeClr val="bg2">
                    <a:lumMod val="50000"/>
                  </a:schemeClr>
                </a:solidFill>
                <a:ea typeface="Calibri" panose="020F0502020204030204" pitchFamily="34" charset="0"/>
                <a:cs typeface="Georgia" panose="02040502050405020303" pitchFamily="18" charset="0"/>
              </a:rPr>
              <a:t>επιζωγραφίσεων</a:t>
            </a:r>
            <a:r>
              <a:rPr lang="el-GR" dirty="0">
                <a:solidFill>
                  <a:schemeClr val="bg2">
                    <a:lumMod val="50000"/>
                  </a:schemeClr>
                </a:solidFill>
                <a:ea typeface="Calibri" panose="020F0502020204030204" pitchFamily="34" charset="0"/>
                <a:cs typeface="Georgia" panose="02040502050405020303" pitchFamily="18" charset="0"/>
              </a:rPr>
              <a:t> σε εργαστηριακά δοκίμια και σε δύο μελέτες περιπτώσεων σύγχρονων τοιχογραφιών.</a:t>
            </a:r>
            <a:endParaRPr lang="el-GR" sz="1800" dirty="0">
              <a:solidFill>
                <a:schemeClr val="bg2">
                  <a:lumMod val="50000"/>
                </a:schemeClr>
              </a:solidFill>
              <a:effectLst/>
              <a:ea typeface="Calibri" panose="020F0502020204030204" pitchFamily="34" charset="0"/>
              <a:cs typeface="Georgia" panose="02040502050405020303" pitchFamily="18" charset="0"/>
            </a:endParaRPr>
          </a:p>
        </p:txBody>
      </p:sp>
    </p:spTree>
    <p:extLst>
      <p:ext uri="{BB962C8B-B14F-4D97-AF65-F5344CB8AC3E}">
        <p14:creationId xmlns:p14="http://schemas.microsoft.com/office/powerpoint/2010/main" xmlns="" val="3704475458"/>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374D5AE-3E0B-71C5-A9F4-57F668A5990E}"/>
              </a:ext>
            </a:extLst>
          </p:cNvPr>
          <p:cNvSpPr>
            <a:spLocks noGrp="1"/>
          </p:cNvSpPr>
          <p:nvPr>
            <p:ph type="title"/>
          </p:nvPr>
        </p:nvSpPr>
        <p:spPr/>
        <p:txBody>
          <a:bodyPr/>
          <a:lstStyle/>
          <a:p>
            <a:r>
              <a:rPr lang="el-GR" dirty="0"/>
              <a:t>Χρονοδιάγραμμα</a:t>
            </a:r>
            <a:endParaRPr lang="en-GB" dirty="0"/>
          </a:p>
        </p:txBody>
      </p:sp>
      <p:pic>
        <p:nvPicPr>
          <p:cNvPr id="3" name="Εικόνα 2">
            <a:extLst>
              <a:ext uri="{FF2B5EF4-FFF2-40B4-BE49-F238E27FC236}">
                <a16:creationId xmlns:a16="http://schemas.microsoft.com/office/drawing/2014/main" xmlns="" id="{3A2AE76E-27E6-19C5-A87A-4864C5FD0A1C}"/>
              </a:ext>
            </a:extLst>
          </p:cNvPr>
          <p:cNvPicPr>
            <a:picLocks noChangeAspect="1"/>
          </p:cNvPicPr>
          <p:nvPr/>
        </p:nvPicPr>
        <p:blipFill>
          <a:blip r:embed="rId2" cstate="print"/>
          <a:stretch>
            <a:fillRect/>
          </a:stretch>
        </p:blipFill>
        <p:spPr>
          <a:xfrm>
            <a:off x="404665" y="1160481"/>
            <a:ext cx="8244240" cy="3110730"/>
          </a:xfrm>
          <a:prstGeom prst="rect">
            <a:avLst/>
          </a:prstGeom>
        </p:spPr>
      </p:pic>
    </p:spTree>
    <p:extLst>
      <p:ext uri="{BB962C8B-B14F-4D97-AF65-F5344CB8AC3E}">
        <p14:creationId xmlns:p14="http://schemas.microsoft.com/office/powerpoint/2010/main" xmlns="" val="764633674"/>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2"/>
          </p:nvPr>
        </p:nvSpPr>
        <p:spPr>
          <a:xfrm>
            <a:off x="0" y="2"/>
            <a:ext cx="9144001" cy="4509117"/>
          </a:xfrm>
        </p:spPr>
        <p:txBody>
          <a:bodyPr/>
          <a:lstStyle/>
          <a:p>
            <a:endParaRPr lang="en-US" dirty="0"/>
          </a:p>
        </p:txBody>
      </p:sp>
      <p:sp>
        <p:nvSpPr>
          <p:cNvPr id="6" name="Titel 5"/>
          <p:cNvSpPr>
            <a:spLocks noGrp="1"/>
          </p:cNvSpPr>
          <p:nvPr>
            <p:ph type="title"/>
          </p:nvPr>
        </p:nvSpPr>
        <p:spPr/>
        <p:txBody>
          <a:bodyPr/>
          <a:lstStyle/>
          <a:p>
            <a:r>
              <a:rPr lang="el-GR"/>
              <a:t>Τέλος παρουσίασης </a:t>
            </a:r>
            <a:endParaRPr lang="en-US"/>
          </a:p>
        </p:txBody>
      </p:sp>
      <p:pic>
        <p:nvPicPr>
          <p:cNvPr id="4" name="Εικόνα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544" y="3429000"/>
            <a:ext cx="3456481" cy="882485"/>
          </a:xfrm>
          <a:prstGeom prst="rect">
            <a:avLst/>
          </a:prstGeom>
        </p:spPr>
      </p:pic>
      <p:sp>
        <p:nvSpPr>
          <p:cNvPr id="7" name="Titel 3"/>
          <p:cNvSpPr txBox="1">
            <a:spLocks/>
          </p:cNvSpPr>
          <p:nvPr/>
        </p:nvSpPr>
        <p:spPr>
          <a:xfrm>
            <a:off x="31383" y="4540742"/>
            <a:ext cx="8424936" cy="1480545"/>
          </a:xfrm>
          <a:prstGeom prst="rect">
            <a:avLst/>
          </a:prstGeom>
        </p:spPr>
        <p:txBody>
          <a:bodyPr vert="horz" lIns="0" tIns="0" rIns="0" bIns="0" rtlCol="0" anchor="ctr">
            <a:noAutofit/>
          </a:bodyPr>
          <a:lstStyle>
            <a:lvl1pPr algn="l" defTabSz="685434" rtl="0" eaLnBrk="1" latinLnBrk="0" hangingPunct="1">
              <a:spcBef>
                <a:spcPct val="0"/>
              </a:spcBef>
              <a:buNone/>
              <a:defRPr sz="4800" b="1" i="0" kern="1200" baseline="0">
                <a:solidFill>
                  <a:schemeClr val="bg1"/>
                </a:solidFill>
                <a:latin typeface="+mj-lt"/>
                <a:ea typeface="+mj-ea"/>
                <a:cs typeface="+mj-cs"/>
              </a:defRPr>
            </a:lvl1pPr>
          </a:lstStyle>
          <a:p>
            <a:pPr algn="ctr"/>
            <a:r>
              <a:rPr lang="el-GR" dirty="0">
                <a:solidFill>
                  <a:srgbClr val="002060"/>
                </a:solidFill>
              </a:rPr>
              <a:t>	</a:t>
            </a:r>
            <a:r>
              <a:rPr lang="el-GR" sz="2000" dirty="0">
                <a:solidFill>
                  <a:srgbClr val="002060"/>
                </a:solidFill>
              </a:rPr>
              <a:t>Έρευνα για τον χαρακτηρισμό, παθολογία και αφαίρεση </a:t>
            </a:r>
            <a:r>
              <a:rPr lang="el-GR" sz="2000" dirty="0" err="1">
                <a:solidFill>
                  <a:srgbClr val="002060"/>
                </a:solidFill>
              </a:rPr>
              <a:t>spray-paint</a:t>
            </a:r>
            <a:r>
              <a:rPr lang="el-GR" sz="2000" dirty="0">
                <a:solidFill>
                  <a:srgbClr val="002060"/>
                </a:solidFill>
              </a:rPr>
              <a:t> από σύγχρονες τοιχογραφημένες επιφάνειες</a:t>
            </a:r>
            <a:endParaRPr lang="en-US" dirty="0">
              <a:solidFill>
                <a:srgbClr val="002060"/>
              </a:solidFill>
            </a:endParaRPr>
          </a:p>
        </p:txBody>
      </p:sp>
      <p:sp>
        <p:nvSpPr>
          <p:cNvPr id="8" name="Tijdelijke aanduiding voor tekst 4"/>
          <p:cNvSpPr txBox="1">
            <a:spLocks/>
          </p:cNvSpPr>
          <p:nvPr/>
        </p:nvSpPr>
        <p:spPr>
          <a:xfrm>
            <a:off x="31383" y="5946738"/>
            <a:ext cx="8964487" cy="393700"/>
          </a:xfrm>
          <a:prstGeom prst="rect">
            <a:avLst/>
          </a:prstGeom>
        </p:spPr>
        <p:txBody>
          <a:bodyPr>
            <a:noAutofit/>
          </a:bodyPr>
          <a:lstStyle>
            <a:lvl1pPr marL="135659" indent="-135659" algn="l" defTabSz="685434" rtl="0" eaLnBrk="1" latinLnBrk="0" hangingPunct="1">
              <a:lnSpc>
                <a:spcPct val="90000"/>
              </a:lnSpc>
              <a:spcBef>
                <a:spcPts val="450"/>
              </a:spcBef>
              <a:spcAft>
                <a:spcPts val="450"/>
              </a:spcAft>
              <a:buClr>
                <a:schemeClr val="bg2"/>
              </a:buClr>
              <a:buFont typeface="Arial" panose="020B0604020202020204" pitchFamily="34" charset="0"/>
              <a:buChar char="•"/>
              <a:defRPr sz="1600" kern="1200">
                <a:solidFill>
                  <a:schemeClr val="bg2">
                    <a:lumMod val="50000"/>
                  </a:schemeClr>
                </a:solidFill>
                <a:latin typeface="+mn-lt"/>
                <a:ea typeface="+mn-ea"/>
                <a:cs typeface="+mn-cs"/>
              </a:defRPr>
            </a:lvl1pPr>
            <a:lvl2pPr marL="271318" indent="-135659" algn="l" defTabSz="685434" rtl="0" eaLnBrk="1" latinLnBrk="0" hangingPunct="1">
              <a:lnSpc>
                <a:spcPct val="90000"/>
              </a:lnSpc>
              <a:spcBef>
                <a:spcPts val="450"/>
              </a:spcBef>
              <a:spcAft>
                <a:spcPts val="450"/>
              </a:spcAft>
              <a:buClr>
                <a:schemeClr val="bg2"/>
              </a:buClr>
              <a:buFont typeface="Arial" panose="020B0604020202020204" pitchFamily="34" charset="0"/>
              <a:buChar char="-"/>
              <a:defRPr sz="1400" kern="1200">
                <a:solidFill>
                  <a:schemeClr val="bg2">
                    <a:lumMod val="50000"/>
                  </a:schemeClr>
                </a:solidFill>
                <a:latin typeface="+mn-lt"/>
                <a:ea typeface="+mn-ea"/>
                <a:cs typeface="+mn-cs"/>
              </a:defRPr>
            </a:lvl2pPr>
            <a:lvl3pPr marL="0" indent="0" algn="l" defTabSz="685434" rtl="0" eaLnBrk="1" latinLnBrk="0" hangingPunct="1">
              <a:lnSpc>
                <a:spcPct val="90000"/>
              </a:lnSpc>
              <a:spcBef>
                <a:spcPts val="450"/>
              </a:spcBef>
              <a:spcAft>
                <a:spcPts val="450"/>
              </a:spcAft>
              <a:buFont typeface="Arial" panose="020B0604020202020204" pitchFamily="34" charset="0"/>
              <a:buNone/>
              <a:defRPr sz="1600" kern="1200" baseline="0">
                <a:solidFill>
                  <a:schemeClr val="bg2">
                    <a:lumMod val="50000"/>
                  </a:schemeClr>
                </a:solidFill>
                <a:latin typeface="+mn-lt"/>
                <a:ea typeface="+mn-ea"/>
                <a:cs typeface="+mn-cs"/>
              </a:defRPr>
            </a:lvl3pPr>
            <a:lvl4pPr marL="0" indent="0" algn="l" defTabSz="685434" rtl="0" eaLnBrk="1" latinLnBrk="0" hangingPunct="1">
              <a:lnSpc>
                <a:spcPct val="90000"/>
              </a:lnSpc>
              <a:spcBef>
                <a:spcPts val="450"/>
              </a:spcBef>
              <a:spcAft>
                <a:spcPts val="450"/>
              </a:spcAft>
              <a:buFont typeface="Arial" panose="020B0604020202020204" pitchFamily="34" charset="0"/>
              <a:buNone/>
              <a:defRPr sz="1600" b="1" kern="1200">
                <a:solidFill>
                  <a:schemeClr val="bg2">
                    <a:lumMod val="50000"/>
                  </a:schemeClr>
                </a:solidFill>
                <a:latin typeface="+mn-lt"/>
                <a:ea typeface="+mn-ea"/>
                <a:cs typeface="+mn-cs"/>
              </a:defRPr>
            </a:lvl4pPr>
            <a:lvl5pPr marL="0" indent="0" algn="l" defTabSz="685434" rtl="0" eaLnBrk="1" latinLnBrk="0" hangingPunct="1">
              <a:lnSpc>
                <a:spcPct val="90000"/>
              </a:lnSpc>
              <a:spcBef>
                <a:spcPts val="450"/>
              </a:spcBef>
              <a:spcAft>
                <a:spcPts val="450"/>
              </a:spcAft>
              <a:buFont typeface="Arial" panose="020B0604020202020204" pitchFamily="34" charset="0"/>
              <a:buNone/>
              <a:defRPr sz="1600" b="1" kern="1200" baseline="0">
                <a:solidFill>
                  <a:schemeClr val="bg2">
                    <a:lumMod val="50000"/>
                  </a:schemeClr>
                </a:solidFill>
                <a:latin typeface="+mn-lt"/>
                <a:ea typeface="+mn-ea"/>
                <a:cs typeface="+mn-cs"/>
              </a:defRPr>
            </a:lvl5pPr>
            <a:lvl6pPr marL="135659" indent="-135659" algn="l" defTabSz="685434" rtl="0" eaLnBrk="1" latinLnBrk="0" hangingPunct="1">
              <a:lnSpc>
                <a:spcPct val="90000"/>
              </a:lnSpc>
              <a:spcBef>
                <a:spcPts val="450"/>
              </a:spcBef>
              <a:spcAft>
                <a:spcPts val="450"/>
              </a:spcAft>
              <a:buClr>
                <a:schemeClr val="bg2"/>
              </a:buClr>
              <a:buFont typeface="Arial" panose="020B0604020202020204" pitchFamily="34" charset="0"/>
              <a:buChar char="•"/>
              <a:defRPr sz="1600" kern="1200">
                <a:solidFill>
                  <a:schemeClr val="bg2">
                    <a:lumMod val="50000"/>
                  </a:schemeClr>
                </a:solidFill>
                <a:latin typeface="+mn-lt"/>
                <a:ea typeface="+mn-ea"/>
                <a:cs typeface="+mn-cs"/>
              </a:defRPr>
            </a:lvl6pPr>
            <a:lvl7pPr marL="271318" indent="-135659" algn="l" defTabSz="685434" rtl="0" eaLnBrk="1" latinLnBrk="0" hangingPunct="1">
              <a:lnSpc>
                <a:spcPct val="90000"/>
              </a:lnSpc>
              <a:spcBef>
                <a:spcPts val="450"/>
              </a:spcBef>
              <a:spcAft>
                <a:spcPts val="450"/>
              </a:spcAft>
              <a:buClr>
                <a:schemeClr val="bg2"/>
              </a:buClr>
              <a:buFont typeface="Arial" panose="020B0604020202020204" pitchFamily="34" charset="0"/>
              <a:buChar char="-"/>
              <a:defRPr sz="1600" kern="1200">
                <a:solidFill>
                  <a:schemeClr val="bg2">
                    <a:lumMod val="50000"/>
                  </a:schemeClr>
                </a:solidFill>
                <a:latin typeface="+mn-lt"/>
                <a:ea typeface="+mn-ea"/>
                <a:cs typeface="+mn-cs"/>
              </a:defRPr>
            </a:lvl7pPr>
            <a:lvl8pPr marL="0" indent="0" algn="l" defTabSz="685434" rtl="0" eaLnBrk="1" latinLnBrk="0" hangingPunct="1">
              <a:lnSpc>
                <a:spcPct val="90000"/>
              </a:lnSpc>
              <a:spcBef>
                <a:spcPts val="450"/>
              </a:spcBef>
              <a:spcAft>
                <a:spcPts val="450"/>
              </a:spcAft>
              <a:buFont typeface="Arial" panose="020B0604020202020204" pitchFamily="34" charset="0"/>
              <a:buNone/>
              <a:defRPr sz="1400" kern="1200">
                <a:solidFill>
                  <a:schemeClr val="bg2">
                    <a:lumMod val="50000"/>
                  </a:schemeClr>
                </a:solidFill>
                <a:latin typeface="+mn-lt"/>
                <a:ea typeface="+mn-ea"/>
                <a:cs typeface="+mn-cs"/>
              </a:defRPr>
            </a:lvl8pPr>
            <a:lvl9pPr marL="0" indent="0" algn="l" defTabSz="685434" rtl="0" eaLnBrk="1" latinLnBrk="0" hangingPunct="1">
              <a:lnSpc>
                <a:spcPct val="90000"/>
              </a:lnSpc>
              <a:spcBef>
                <a:spcPts val="450"/>
              </a:spcBef>
              <a:spcAft>
                <a:spcPts val="450"/>
              </a:spcAft>
              <a:buFont typeface="Arial" panose="020B0604020202020204" pitchFamily="34" charset="0"/>
              <a:buNone/>
              <a:defRPr sz="1600" b="1" kern="1200" baseline="0">
                <a:solidFill>
                  <a:schemeClr val="bg2">
                    <a:lumMod val="50000"/>
                  </a:schemeClr>
                </a:solidFill>
                <a:latin typeface="+mn-lt"/>
                <a:ea typeface="+mn-ea"/>
                <a:cs typeface="+mn-cs"/>
              </a:defRPr>
            </a:lvl9pPr>
          </a:lstStyle>
          <a:p>
            <a:pPr marL="0" indent="0">
              <a:buNone/>
            </a:pPr>
            <a:r>
              <a:rPr lang="el-GR" sz="2400">
                <a:solidFill>
                  <a:srgbClr val="002060"/>
                </a:solidFill>
              </a:rPr>
              <a:t>Ονοματεπώνυμο Υπ. Διδάκτορα: Βαρβάρα Μαραζιώτη</a:t>
            </a:r>
            <a:endParaRPr lang="en-US" sz="2400">
              <a:solidFill>
                <a:srgbClr val="002060"/>
              </a:solidFill>
            </a:endParaRPr>
          </a:p>
        </p:txBody>
      </p:sp>
      <p:sp>
        <p:nvSpPr>
          <p:cNvPr id="9" name="Tijdelijke aanduiding voor datum 12"/>
          <p:cNvSpPr txBox="1">
            <a:spLocks/>
          </p:cNvSpPr>
          <p:nvPr/>
        </p:nvSpPr>
        <p:spPr>
          <a:xfrm>
            <a:off x="2334745" y="2413610"/>
            <a:ext cx="6598476" cy="394127"/>
          </a:xfrm>
          <a:prstGeom prst="rect">
            <a:avLst/>
          </a:prstGeom>
        </p:spPr>
        <p:txBody>
          <a:bodyPr vert="horz" lIns="0" tIns="0" rIns="0" bIns="0" rtlCol="0" anchor="ctr"/>
          <a:lstStyle>
            <a:defPPr>
              <a:defRPr lang="nl-NL"/>
            </a:defPPr>
            <a:lvl1pPr marL="0" algn="r" defTabSz="914400" rtl="0" eaLnBrk="1" latinLnBrk="0" hangingPunct="1">
              <a:defRPr sz="2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u="sng" dirty="0"/>
              <a:t>2</a:t>
            </a:r>
            <a:r>
              <a:rPr lang="el-GR" sz="2400" b="1" u="sng" baseline="30000" dirty="0"/>
              <a:t>η</a:t>
            </a:r>
            <a:r>
              <a:rPr lang="el-GR" sz="2400" b="1" u="sng" dirty="0"/>
              <a:t> Ετήσια Έκθεση Προόδου ΕΛΚΕ - </a:t>
            </a:r>
            <a:r>
              <a:rPr lang="el-GR" sz="2400" b="1" u="sng" dirty="0" err="1"/>
              <a:t>Πα.Δ.Α</a:t>
            </a:r>
            <a:r>
              <a:rPr lang="el-GR" sz="2400" b="1" u="sng" dirty="0"/>
              <a:t>.</a:t>
            </a:r>
            <a:endParaRPr lang="en-US" sz="2400" b="1" u="sng" dirty="0"/>
          </a:p>
        </p:txBody>
      </p:sp>
    </p:spTree>
    <p:extLst>
      <p:ext uri="{BB962C8B-B14F-4D97-AF65-F5344CB8AC3E}">
        <p14:creationId xmlns:p14="http://schemas.microsoft.com/office/powerpoint/2010/main" xmlns="" val="2526835830"/>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56967"/>
            <a:ext cx="8334670" cy="432048"/>
          </a:xfrm>
        </p:spPr>
        <p:txBody>
          <a:bodyPr vert="horz" lIns="0" tIns="0" rIns="0" bIns="0" rtlCol="0" anchor="ctr">
            <a:normAutofit/>
          </a:bodyPr>
          <a:lstStyle/>
          <a:p>
            <a:pPr>
              <a:lnSpc>
                <a:spcPct val="90000"/>
              </a:lnSpc>
            </a:pPr>
            <a:r>
              <a:rPr lang="en-US" sz="3100" b="1" i="0" kern="1200" err="1">
                <a:latin typeface="+mj-lt"/>
                <a:ea typeface="+mj-ea"/>
                <a:cs typeface="+mj-cs"/>
              </a:rPr>
              <a:t>Στόχος</a:t>
            </a:r>
            <a:r>
              <a:rPr lang="en-US" sz="3100" b="1" i="0" kern="1200">
                <a:latin typeface="+mj-lt"/>
                <a:ea typeface="+mj-ea"/>
                <a:cs typeface="+mj-cs"/>
              </a:rPr>
              <a:t> και α</a:t>
            </a:r>
            <a:r>
              <a:rPr lang="en-US" sz="3100" b="1" i="0" kern="1200" err="1">
                <a:latin typeface="+mj-lt"/>
                <a:ea typeface="+mj-ea"/>
                <a:cs typeface="+mj-cs"/>
              </a:rPr>
              <a:t>ντικείμενο</a:t>
            </a:r>
            <a:r>
              <a:rPr lang="en-US" sz="3100" b="1" i="0" kern="1200">
                <a:latin typeface="+mj-lt"/>
                <a:ea typeface="+mj-ea"/>
                <a:cs typeface="+mj-cs"/>
              </a:rPr>
              <a:t> </a:t>
            </a:r>
            <a:r>
              <a:rPr lang="en-US" sz="3100" b="1" i="0" kern="1200" err="1">
                <a:latin typeface="+mj-lt"/>
                <a:ea typeface="+mj-ea"/>
                <a:cs typeface="+mj-cs"/>
              </a:rPr>
              <a:t>διδ</a:t>
            </a:r>
            <a:r>
              <a:rPr lang="en-US" sz="3100" b="1" i="0" kern="1200">
                <a:latin typeface="+mj-lt"/>
                <a:ea typeface="+mj-ea"/>
                <a:cs typeface="+mj-cs"/>
              </a:rPr>
              <a:t>ακτορικής διατριβής</a:t>
            </a:r>
          </a:p>
        </p:txBody>
      </p:sp>
      <p:sp>
        <p:nvSpPr>
          <p:cNvPr id="11" name="TextBox 10">
            <a:extLst>
              <a:ext uri="{FF2B5EF4-FFF2-40B4-BE49-F238E27FC236}">
                <a16:creationId xmlns:a16="http://schemas.microsoft.com/office/drawing/2014/main" xmlns="" id="{0D2BA226-63C7-4B1D-9462-5B3E39D497EC}"/>
              </a:ext>
            </a:extLst>
          </p:cNvPr>
          <p:cNvSpPr txBox="1"/>
          <p:nvPr/>
        </p:nvSpPr>
        <p:spPr>
          <a:xfrm>
            <a:off x="251520" y="951012"/>
            <a:ext cx="3947702" cy="4581873"/>
          </a:xfrm>
          <a:prstGeom prst="rect">
            <a:avLst/>
          </a:prstGeom>
        </p:spPr>
        <p:txBody>
          <a:bodyPr vert="horz" lIns="0" tIns="0" rIns="0" bIns="0" rtlCol="0">
            <a:noAutofit/>
          </a:bodyPr>
          <a:lstStyle/>
          <a:p>
            <a:pPr marL="285750" marR="0" lvl="0" indent="-285750" algn="just" defTabSz="685434" fontAlgn="base">
              <a:lnSpc>
                <a:spcPct val="150000"/>
              </a:lnSpc>
              <a:spcBef>
                <a:spcPts val="450"/>
              </a:spcBef>
              <a:spcAft>
                <a:spcPts val="450"/>
              </a:spcAft>
              <a:buClrTx/>
              <a:buSzTx/>
              <a:buFont typeface="Arial" panose="020B0604020202020204" pitchFamily="34" charset="0"/>
              <a:buChar char="•"/>
              <a:tabLst/>
            </a:pPr>
            <a:r>
              <a:rPr lang="el-GR" altLang="el-GR" sz="1600" dirty="0">
                <a:solidFill>
                  <a:schemeClr val="bg2">
                    <a:lumMod val="50000"/>
                  </a:schemeClr>
                </a:solidFill>
              </a:rPr>
              <a:t>Ε</a:t>
            </a:r>
            <a:r>
              <a:rPr kumimoji="0" lang="en-US" altLang="el-GR" sz="1600" b="0" i="0" u="none" strike="noStrike" cap="none" normalizeH="0" baseline="0" dirty="0">
                <a:ln>
                  <a:noFill/>
                </a:ln>
                <a:solidFill>
                  <a:schemeClr val="bg2">
                    <a:lumMod val="50000"/>
                  </a:schemeClr>
                </a:solidFill>
                <a:effectLst/>
              </a:rPr>
              <a:t>π</a:t>
            </a:r>
            <a:r>
              <a:rPr kumimoji="0" lang="en-US" altLang="el-GR" sz="1600" b="0" i="0" u="none" strike="noStrike" cap="none" normalizeH="0" baseline="0" dirty="0" err="1">
                <a:ln>
                  <a:noFill/>
                </a:ln>
                <a:solidFill>
                  <a:schemeClr val="bg2">
                    <a:lumMod val="50000"/>
                  </a:schemeClr>
                </a:solidFill>
                <a:effectLst/>
              </a:rPr>
              <a:t>ιζωγρ</a:t>
            </a:r>
            <a:r>
              <a:rPr lang="el-GR" altLang="el-GR" sz="1600" dirty="0" err="1">
                <a:solidFill>
                  <a:schemeClr val="bg2">
                    <a:lumMod val="50000"/>
                  </a:schemeClr>
                </a:solidFill>
              </a:rPr>
              <a:t>αφίσεις</a:t>
            </a:r>
            <a:r>
              <a:rPr kumimoji="0" lang="en-US" altLang="el-GR" sz="1600" b="0" i="0" u="none" strike="noStrike" cap="none" normalizeH="0" baseline="0" dirty="0">
                <a:ln>
                  <a:noFill/>
                </a:ln>
                <a:solidFill>
                  <a:schemeClr val="bg2">
                    <a:lumMod val="50000"/>
                  </a:schemeClr>
                </a:solidFill>
                <a:effectLst/>
              </a:rPr>
              <a:t> (overpainting)</a:t>
            </a:r>
            <a:r>
              <a:rPr kumimoji="0" lang="el-GR" altLang="el-GR" sz="1600" b="0" i="0" u="none" strike="noStrike" cap="none" normalizeH="0" baseline="0" dirty="0">
                <a:ln>
                  <a:noFill/>
                </a:ln>
                <a:solidFill>
                  <a:schemeClr val="bg2">
                    <a:lumMod val="50000"/>
                  </a:schemeClr>
                </a:solidFill>
                <a:effectLst/>
              </a:rPr>
              <a:t> </a:t>
            </a:r>
            <a:r>
              <a:rPr kumimoji="0" lang="en-US" altLang="el-GR" sz="1600" b="0" i="0" u="none" strike="noStrike" cap="none" normalizeH="0" baseline="0" dirty="0" err="1">
                <a:ln>
                  <a:noFill/>
                </a:ln>
                <a:solidFill>
                  <a:schemeClr val="bg2">
                    <a:lumMod val="50000"/>
                  </a:schemeClr>
                </a:solidFill>
                <a:effectLst/>
              </a:rPr>
              <a:t>σύγχρονων</a:t>
            </a:r>
            <a:r>
              <a:rPr kumimoji="0" lang="en-US" altLang="el-GR" sz="1600" b="0" i="0" u="none" strike="noStrike" cap="none" normalizeH="0" baseline="0" dirty="0">
                <a:ln>
                  <a:noFill/>
                </a:ln>
                <a:solidFill>
                  <a:schemeClr val="bg2">
                    <a:lumMod val="50000"/>
                  </a:schemeClr>
                </a:solidFill>
                <a:effectLst/>
              </a:rPr>
              <a:t> </a:t>
            </a:r>
            <a:r>
              <a:rPr kumimoji="0" lang="en-US" altLang="el-GR" sz="1600" b="0" i="0" u="none" strike="noStrike" cap="none" normalizeH="0" baseline="0" dirty="0" err="1">
                <a:ln>
                  <a:noFill/>
                </a:ln>
                <a:solidFill>
                  <a:schemeClr val="bg2">
                    <a:lumMod val="50000"/>
                  </a:schemeClr>
                </a:solidFill>
                <a:effectLst/>
              </a:rPr>
              <a:t>εξωτερικών</a:t>
            </a:r>
            <a:r>
              <a:rPr kumimoji="0" lang="en-US" altLang="el-GR" sz="1600" b="0" i="0" u="none" strike="noStrike" cap="none" normalizeH="0" baseline="0" dirty="0">
                <a:ln>
                  <a:noFill/>
                </a:ln>
                <a:solidFill>
                  <a:schemeClr val="bg2">
                    <a:lumMod val="50000"/>
                  </a:schemeClr>
                </a:solidFill>
                <a:effectLst/>
              </a:rPr>
              <a:t> </a:t>
            </a:r>
            <a:r>
              <a:rPr kumimoji="0" lang="en-US" altLang="el-GR" sz="1600" b="0" i="0" u="none" strike="noStrike" cap="none" normalizeH="0" baseline="0" dirty="0" err="1">
                <a:ln>
                  <a:noFill/>
                </a:ln>
                <a:solidFill>
                  <a:schemeClr val="bg2">
                    <a:lumMod val="50000"/>
                  </a:schemeClr>
                </a:solidFill>
                <a:effectLst/>
              </a:rPr>
              <a:t>τοιχογρ</a:t>
            </a:r>
            <a:r>
              <a:rPr kumimoji="0" lang="en-US" altLang="el-GR" sz="1600" b="0" i="0" u="none" strike="noStrike" cap="none" normalizeH="0" baseline="0" dirty="0">
                <a:ln>
                  <a:noFill/>
                </a:ln>
                <a:solidFill>
                  <a:schemeClr val="bg2">
                    <a:lumMod val="50000"/>
                  </a:schemeClr>
                </a:solidFill>
                <a:effectLst/>
              </a:rPr>
              <a:t>αφιών </a:t>
            </a:r>
            <a:endParaRPr kumimoji="0" lang="el-GR" altLang="el-GR" sz="1600" b="0" i="0" u="none" strike="noStrike" cap="none" normalizeH="0" baseline="0" dirty="0">
              <a:ln>
                <a:noFill/>
              </a:ln>
              <a:solidFill>
                <a:schemeClr val="bg2">
                  <a:lumMod val="50000"/>
                </a:schemeClr>
              </a:solidFill>
              <a:effectLst/>
            </a:endParaRPr>
          </a:p>
          <a:p>
            <a:pPr marL="285750" marR="0" lvl="0" indent="-285750" algn="just" defTabSz="685434" fontAlgn="base">
              <a:lnSpc>
                <a:spcPct val="150000"/>
              </a:lnSpc>
              <a:spcBef>
                <a:spcPts val="450"/>
              </a:spcBef>
              <a:spcAft>
                <a:spcPts val="450"/>
              </a:spcAft>
              <a:buClrTx/>
              <a:buSzTx/>
              <a:buFont typeface="Arial" panose="020B0604020202020204" pitchFamily="34" charset="0"/>
              <a:buChar char="•"/>
              <a:tabLst/>
            </a:pPr>
            <a:r>
              <a:rPr kumimoji="0" lang="en-US" altLang="el-GR" sz="1600" b="0" i="0" u="none" strike="noStrike" cap="none" normalizeH="0" baseline="0" dirty="0">
                <a:ln>
                  <a:noFill/>
                </a:ln>
                <a:solidFill>
                  <a:schemeClr val="bg2">
                    <a:lumMod val="50000"/>
                  </a:schemeClr>
                </a:solidFill>
                <a:effectLst/>
              </a:rPr>
              <a:t>Spray-paint: </a:t>
            </a:r>
            <a:r>
              <a:rPr kumimoji="0" lang="el-GR" altLang="el-GR" sz="1600" b="0" i="0" u="none" strike="noStrike" cap="none" normalizeH="0" baseline="0" dirty="0">
                <a:ln>
                  <a:noFill/>
                </a:ln>
                <a:solidFill>
                  <a:schemeClr val="bg2">
                    <a:lumMod val="50000"/>
                  </a:schemeClr>
                </a:solidFill>
                <a:effectLst/>
              </a:rPr>
              <a:t>μέσο δημιουργίας</a:t>
            </a:r>
            <a:r>
              <a:rPr kumimoji="0" lang="en-US" altLang="el-GR" sz="1600" b="0" i="0" u="none" strike="noStrike" cap="none" normalizeH="0" baseline="0" dirty="0">
                <a:ln>
                  <a:noFill/>
                </a:ln>
                <a:solidFill>
                  <a:schemeClr val="bg2">
                    <a:lumMod val="50000"/>
                  </a:schemeClr>
                </a:solidFill>
                <a:effectLst/>
              </a:rPr>
              <a:t> </a:t>
            </a:r>
            <a:r>
              <a:rPr kumimoji="0" lang="en-US" altLang="el-GR" sz="1600" b="0" i="0" u="sng" strike="noStrike" cap="none" normalizeH="0" baseline="0" dirty="0">
                <a:ln>
                  <a:noFill/>
                </a:ln>
                <a:solidFill>
                  <a:schemeClr val="bg2">
                    <a:lumMod val="50000"/>
                  </a:schemeClr>
                </a:solidFill>
                <a:effectLst/>
              </a:rPr>
              <a:t>α</a:t>
            </a:r>
            <a:r>
              <a:rPr kumimoji="0" lang="en-US" altLang="el-GR" sz="1600" b="0" i="0" u="sng" strike="noStrike" cap="none" normalizeH="0" baseline="0" dirty="0" err="1">
                <a:ln>
                  <a:noFill/>
                </a:ln>
                <a:solidFill>
                  <a:schemeClr val="bg2">
                    <a:lumMod val="50000"/>
                  </a:schemeClr>
                </a:solidFill>
                <a:effectLst/>
              </a:rPr>
              <a:t>λλά</a:t>
            </a:r>
            <a:r>
              <a:rPr kumimoji="0" lang="en-US" altLang="el-GR" sz="1600" b="0" i="0" u="none" strike="noStrike" cap="none" normalizeH="0" baseline="0" dirty="0">
                <a:ln>
                  <a:noFill/>
                </a:ln>
                <a:solidFill>
                  <a:schemeClr val="bg2">
                    <a:lumMod val="50000"/>
                  </a:schemeClr>
                </a:solidFill>
                <a:effectLst/>
              </a:rPr>
              <a:t> και βα</a:t>
            </a:r>
            <a:r>
              <a:rPr kumimoji="0" lang="en-US" altLang="el-GR" sz="1600" b="0" i="0" u="none" strike="noStrike" cap="none" normalizeH="0" baseline="0" dirty="0" err="1">
                <a:ln>
                  <a:noFill/>
                </a:ln>
                <a:solidFill>
                  <a:schemeClr val="bg2">
                    <a:lumMod val="50000"/>
                  </a:schemeClr>
                </a:solidFill>
                <a:effectLst/>
              </a:rPr>
              <a:t>νδ</a:t>
            </a:r>
            <a:r>
              <a:rPr kumimoji="0" lang="en-US" altLang="el-GR" sz="1600" b="0" i="0" u="none" strike="noStrike" cap="none" normalizeH="0" baseline="0" dirty="0">
                <a:ln>
                  <a:noFill/>
                </a:ln>
                <a:solidFill>
                  <a:schemeClr val="bg2">
                    <a:lumMod val="50000"/>
                  </a:schemeClr>
                </a:solidFill>
                <a:effectLst/>
              </a:rPr>
              <a:t>αλισμού των τοιχογραφιών </a:t>
            </a:r>
            <a:endParaRPr kumimoji="0" lang="el-GR" altLang="el-GR" sz="1600" b="0" i="0" u="none" strike="noStrike" cap="none" normalizeH="0" baseline="0" dirty="0">
              <a:ln>
                <a:noFill/>
              </a:ln>
              <a:solidFill>
                <a:schemeClr val="bg2">
                  <a:lumMod val="50000"/>
                </a:schemeClr>
              </a:solidFill>
              <a:effectLst/>
            </a:endParaRPr>
          </a:p>
          <a:p>
            <a:pPr marL="285750" marR="0" lvl="0" indent="-285750" algn="just" defTabSz="685434" fontAlgn="base">
              <a:lnSpc>
                <a:spcPct val="150000"/>
              </a:lnSpc>
              <a:spcBef>
                <a:spcPts val="450"/>
              </a:spcBef>
              <a:spcAft>
                <a:spcPts val="450"/>
              </a:spcAft>
              <a:buClrTx/>
              <a:buSzTx/>
              <a:buFont typeface="Arial" panose="020B0604020202020204" pitchFamily="34" charset="0"/>
              <a:buChar char="•"/>
              <a:tabLst/>
            </a:pPr>
            <a:r>
              <a:rPr lang="el-GR" altLang="el-GR" sz="1600" dirty="0">
                <a:solidFill>
                  <a:schemeClr val="bg2">
                    <a:lumMod val="50000"/>
                  </a:schemeClr>
                </a:solidFill>
              </a:rPr>
              <a:t>Περιορισμένη βιβλιογραφία</a:t>
            </a:r>
          </a:p>
          <a:p>
            <a:pPr marR="0" lvl="0" algn="just" defTabSz="685434" fontAlgn="base">
              <a:lnSpc>
                <a:spcPct val="150000"/>
              </a:lnSpc>
              <a:spcBef>
                <a:spcPts val="450"/>
              </a:spcBef>
              <a:spcAft>
                <a:spcPts val="450"/>
              </a:spcAft>
              <a:buClrTx/>
              <a:buSzTx/>
              <a:tabLst/>
            </a:pPr>
            <a:r>
              <a:rPr lang="el-GR" altLang="el-GR" sz="1600" u="sng" dirty="0">
                <a:solidFill>
                  <a:schemeClr val="bg2">
                    <a:lumMod val="50000"/>
                  </a:schemeClr>
                </a:solidFill>
              </a:rPr>
              <a:t>Στόχοι Δ.Δ</a:t>
            </a:r>
            <a:r>
              <a:rPr lang="el-GR" altLang="el-GR" sz="1600" dirty="0">
                <a:solidFill>
                  <a:schemeClr val="bg2">
                    <a:lumMod val="50000"/>
                  </a:schemeClr>
                </a:solidFill>
              </a:rPr>
              <a:t>.</a:t>
            </a:r>
            <a:r>
              <a:rPr lang="en-US" altLang="el-GR" sz="1600" dirty="0">
                <a:solidFill>
                  <a:schemeClr val="bg2">
                    <a:lumMod val="50000"/>
                  </a:schemeClr>
                </a:solidFill>
              </a:rPr>
              <a:t>:</a:t>
            </a:r>
            <a:endParaRPr lang="el-GR" altLang="el-GR" sz="1600" dirty="0">
              <a:solidFill>
                <a:schemeClr val="bg2">
                  <a:lumMod val="50000"/>
                </a:schemeClr>
              </a:solidFill>
            </a:endParaRPr>
          </a:p>
          <a:p>
            <a:pPr marL="342900" marR="0" lvl="0" indent="-342900" algn="just" defTabSz="685434" fontAlgn="base">
              <a:lnSpc>
                <a:spcPct val="150000"/>
              </a:lnSpc>
              <a:spcBef>
                <a:spcPts val="450"/>
              </a:spcBef>
              <a:spcAft>
                <a:spcPts val="450"/>
              </a:spcAft>
              <a:buClrTx/>
              <a:buSzTx/>
              <a:buFont typeface="+mj-lt"/>
              <a:buAutoNum type="arabicPeriod"/>
              <a:tabLst/>
            </a:pPr>
            <a:r>
              <a:rPr lang="en-US" altLang="el-GR" sz="1600" dirty="0">
                <a:solidFill>
                  <a:schemeClr val="bg2">
                    <a:lumMod val="50000"/>
                  </a:schemeClr>
                </a:solidFill>
              </a:rPr>
              <a:t> </a:t>
            </a:r>
            <a:r>
              <a:rPr lang="el-GR" altLang="el-GR" sz="1600" dirty="0">
                <a:solidFill>
                  <a:schemeClr val="bg2">
                    <a:lumMod val="50000"/>
                  </a:schemeClr>
                </a:solidFill>
              </a:rPr>
              <a:t>Π</a:t>
            </a:r>
            <a:r>
              <a:rPr lang="en-US" altLang="el-GR" sz="1600" dirty="0" err="1">
                <a:solidFill>
                  <a:schemeClr val="bg2">
                    <a:lumMod val="50000"/>
                  </a:schemeClr>
                </a:solidFill>
              </a:rPr>
              <a:t>ροσδιορισμός</a:t>
            </a:r>
            <a:r>
              <a:rPr lang="en-US" altLang="el-GR" sz="1600" dirty="0">
                <a:solidFill>
                  <a:schemeClr val="bg2">
                    <a:lumMod val="50000"/>
                  </a:schemeClr>
                </a:solidFill>
              </a:rPr>
              <a:t> </a:t>
            </a:r>
            <a:r>
              <a:rPr lang="en-US" altLang="el-GR" sz="1600" dirty="0" err="1">
                <a:solidFill>
                  <a:schemeClr val="bg2">
                    <a:lumMod val="50000"/>
                  </a:schemeClr>
                </a:solidFill>
              </a:rPr>
              <a:t>της</a:t>
            </a:r>
            <a:r>
              <a:rPr lang="en-US" altLang="el-GR" sz="1600" dirty="0">
                <a:solidFill>
                  <a:schemeClr val="bg2">
                    <a:lumMod val="50000"/>
                  </a:schemeClr>
                </a:solidFill>
              </a:rPr>
              <a:t> </a:t>
            </a:r>
            <a:r>
              <a:rPr lang="en-US" altLang="el-GR" sz="1600" dirty="0" err="1">
                <a:solidFill>
                  <a:schemeClr val="bg2">
                    <a:lumMod val="50000"/>
                  </a:schemeClr>
                </a:solidFill>
              </a:rPr>
              <a:t>χημικής</a:t>
            </a:r>
            <a:r>
              <a:rPr lang="en-US" altLang="el-GR" sz="1600" dirty="0">
                <a:solidFill>
                  <a:schemeClr val="bg2">
                    <a:lumMod val="50000"/>
                  </a:schemeClr>
                </a:solidFill>
              </a:rPr>
              <a:t> </a:t>
            </a:r>
            <a:r>
              <a:rPr lang="en-US" altLang="el-GR" sz="1600" dirty="0" err="1">
                <a:solidFill>
                  <a:schemeClr val="bg2">
                    <a:lumMod val="50000"/>
                  </a:schemeClr>
                </a:solidFill>
              </a:rPr>
              <a:t>σύστ</a:t>
            </a:r>
            <a:r>
              <a:rPr lang="en-US" altLang="el-GR" sz="1600" dirty="0">
                <a:solidFill>
                  <a:schemeClr val="bg2">
                    <a:lumMod val="50000"/>
                  </a:schemeClr>
                </a:solidFill>
              </a:rPr>
              <a:t>ασης </a:t>
            </a:r>
            <a:r>
              <a:rPr lang="el-GR" altLang="el-GR" sz="1600" dirty="0">
                <a:solidFill>
                  <a:schemeClr val="bg2">
                    <a:lumMod val="50000"/>
                  </a:schemeClr>
                </a:solidFill>
              </a:rPr>
              <a:t>και μ</a:t>
            </a:r>
            <a:r>
              <a:rPr kumimoji="0" lang="en-US" altLang="el-GR" sz="1600" b="0" i="0" u="none" strike="noStrike" cap="none" normalizeH="0" baseline="0" dirty="0" err="1">
                <a:ln>
                  <a:noFill/>
                </a:ln>
                <a:solidFill>
                  <a:schemeClr val="bg2">
                    <a:lumMod val="50000"/>
                  </a:schemeClr>
                </a:solidFill>
                <a:effectLst/>
              </a:rPr>
              <a:t>ελέτη</a:t>
            </a:r>
            <a:r>
              <a:rPr kumimoji="0" lang="en-US" altLang="el-GR" sz="1600" b="0" i="0" u="none" strike="noStrike" cap="none" normalizeH="0" baseline="0" dirty="0">
                <a:ln>
                  <a:noFill/>
                </a:ln>
                <a:solidFill>
                  <a:schemeClr val="bg2">
                    <a:lumMod val="50000"/>
                  </a:schemeClr>
                </a:solidFill>
                <a:effectLst/>
              </a:rPr>
              <a:t> </a:t>
            </a:r>
            <a:r>
              <a:rPr kumimoji="0" lang="en-US" altLang="el-GR" sz="1600" b="0" i="0" u="none" strike="noStrike" cap="none" normalizeH="0" baseline="0" dirty="0" err="1">
                <a:ln>
                  <a:noFill/>
                </a:ln>
                <a:solidFill>
                  <a:schemeClr val="bg2">
                    <a:lumMod val="50000"/>
                  </a:schemeClr>
                </a:solidFill>
                <a:effectLst/>
              </a:rPr>
              <a:t>της</a:t>
            </a:r>
            <a:r>
              <a:rPr kumimoji="0" lang="en-US" altLang="el-GR" sz="1600" b="0" i="0" u="none" strike="noStrike" cap="none" normalizeH="0" baseline="0" dirty="0">
                <a:ln>
                  <a:noFill/>
                </a:ln>
                <a:solidFill>
                  <a:schemeClr val="bg2">
                    <a:lumMod val="50000"/>
                  </a:schemeClr>
                </a:solidFill>
                <a:effectLst/>
              </a:rPr>
              <a:t> πα</a:t>
            </a:r>
            <a:r>
              <a:rPr kumimoji="0" lang="en-US" altLang="el-GR" sz="1600" b="0" i="0" u="none" strike="noStrike" cap="none" normalizeH="0" baseline="0" dirty="0" err="1">
                <a:ln>
                  <a:noFill/>
                </a:ln>
                <a:solidFill>
                  <a:schemeClr val="bg2">
                    <a:lumMod val="50000"/>
                  </a:schemeClr>
                </a:solidFill>
                <a:effectLst/>
              </a:rPr>
              <a:t>θολογί</a:t>
            </a:r>
            <a:r>
              <a:rPr kumimoji="0" lang="en-US" altLang="el-GR" sz="1600" b="0" i="0" u="none" strike="noStrike" cap="none" normalizeH="0" baseline="0" dirty="0">
                <a:ln>
                  <a:noFill/>
                </a:ln>
                <a:solidFill>
                  <a:schemeClr val="bg2">
                    <a:lumMod val="50000"/>
                  </a:schemeClr>
                </a:solidFill>
                <a:effectLst/>
              </a:rPr>
              <a:t>ας των πιο εμπορικών spray-paints.</a:t>
            </a:r>
            <a:endParaRPr kumimoji="0" lang="el-GR" altLang="el-GR" sz="1600" b="0" i="0" u="none" strike="noStrike" cap="none" normalizeH="0" baseline="0" dirty="0">
              <a:ln>
                <a:noFill/>
              </a:ln>
              <a:solidFill>
                <a:schemeClr val="bg2">
                  <a:lumMod val="50000"/>
                </a:schemeClr>
              </a:solidFill>
              <a:effectLst/>
            </a:endParaRPr>
          </a:p>
          <a:p>
            <a:pPr marL="342900" marR="0" lvl="0" indent="-342900" algn="just" defTabSz="685434" fontAlgn="base">
              <a:lnSpc>
                <a:spcPct val="150000"/>
              </a:lnSpc>
              <a:spcBef>
                <a:spcPts val="450"/>
              </a:spcBef>
              <a:spcAft>
                <a:spcPts val="450"/>
              </a:spcAft>
              <a:buClrTx/>
              <a:buSzTx/>
              <a:buFont typeface="+mj-lt"/>
              <a:buAutoNum type="arabicPeriod"/>
              <a:tabLst/>
            </a:pPr>
            <a:r>
              <a:rPr lang="el-GR" altLang="el-GR" sz="1600" dirty="0">
                <a:solidFill>
                  <a:schemeClr val="bg2">
                    <a:lumMod val="50000"/>
                  </a:schemeClr>
                </a:solidFill>
              </a:rPr>
              <a:t>Δ</a:t>
            </a:r>
            <a:r>
              <a:rPr lang="en-US" altLang="el-GR" sz="1600" dirty="0" err="1">
                <a:solidFill>
                  <a:schemeClr val="bg2">
                    <a:lumMod val="50000"/>
                  </a:schemeClr>
                </a:solidFill>
              </a:rPr>
              <a:t>οκιμές</a:t>
            </a:r>
            <a:r>
              <a:rPr lang="en-US" altLang="el-GR" sz="1600" dirty="0">
                <a:solidFill>
                  <a:schemeClr val="bg2">
                    <a:lumMod val="50000"/>
                  </a:schemeClr>
                </a:solidFill>
              </a:rPr>
              <a:t> καθα</a:t>
            </a:r>
            <a:r>
              <a:rPr lang="en-US" altLang="el-GR" sz="1600" dirty="0" err="1">
                <a:solidFill>
                  <a:schemeClr val="bg2">
                    <a:lumMod val="50000"/>
                  </a:schemeClr>
                </a:solidFill>
              </a:rPr>
              <a:t>ρισμού</a:t>
            </a:r>
            <a:r>
              <a:rPr lang="en-US" altLang="el-GR" sz="1600" dirty="0">
                <a:solidFill>
                  <a:schemeClr val="bg2">
                    <a:lumMod val="50000"/>
                  </a:schemeClr>
                </a:solidFill>
              </a:rPr>
              <a:t> </a:t>
            </a:r>
            <a:r>
              <a:rPr lang="en-US" altLang="el-GR" sz="1600" dirty="0" err="1">
                <a:solidFill>
                  <a:schemeClr val="bg2">
                    <a:lumMod val="50000"/>
                  </a:schemeClr>
                </a:solidFill>
              </a:rPr>
              <a:t>σε</a:t>
            </a:r>
            <a:r>
              <a:rPr lang="en-US" altLang="el-GR" sz="1600" dirty="0">
                <a:solidFill>
                  <a:schemeClr val="bg2">
                    <a:lumMod val="50000"/>
                  </a:schemeClr>
                </a:solidFill>
              </a:rPr>
              <a:t> </a:t>
            </a:r>
            <a:r>
              <a:rPr lang="en-US" altLang="el-GR" sz="1600" dirty="0" err="1">
                <a:solidFill>
                  <a:schemeClr val="bg2">
                    <a:lumMod val="50000"/>
                  </a:schemeClr>
                </a:solidFill>
              </a:rPr>
              <a:t>δημόσιες</a:t>
            </a:r>
            <a:r>
              <a:rPr lang="en-US" altLang="el-GR" sz="1600" dirty="0">
                <a:solidFill>
                  <a:schemeClr val="bg2">
                    <a:lumMod val="50000"/>
                  </a:schemeClr>
                </a:solidFill>
              </a:rPr>
              <a:t> </a:t>
            </a:r>
            <a:r>
              <a:rPr lang="en-US" altLang="el-GR" sz="1600" dirty="0" err="1">
                <a:solidFill>
                  <a:schemeClr val="bg2">
                    <a:lumMod val="50000"/>
                  </a:schemeClr>
                </a:solidFill>
              </a:rPr>
              <a:t>τοιχογρ</a:t>
            </a:r>
            <a:r>
              <a:rPr lang="en-US" altLang="el-GR" sz="1600" dirty="0">
                <a:solidFill>
                  <a:schemeClr val="bg2">
                    <a:lumMod val="50000"/>
                  </a:schemeClr>
                </a:solidFill>
              </a:rPr>
              <a:t>αφίες με τη χρήση νανοϋλικών, προσφιλών προς το περιβάλλον (green conservation).</a:t>
            </a:r>
            <a:endParaRPr lang="en-US" sz="1600" dirty="0">
              <a:solidFill>
                <a:schemeClr val="bg2">
                  <a:lumMod val="50000"/>
                </a:schemeClr>
              </a:solidFill>
            </a:endParaRPr>
          </a:p>
        </p:txBody>
      </p:sp>
      <p:pic>
        <p:nvPicPr>
          <p:cNvPr id="13" name="Εικόνα 12">
            <a:extLst>
              <a:ext uri="{FF2B5EF4-FFF2-40B4-BE49-F238E27FC236}">
                <a16:creationId xmlns:a16="http://schemas.microsoft.com/office/drawing/2014/main" xmlns="" id="{E9D0FABD-2AAE-4038-BAF0-57A9D15DF58D}"/>
              </a:ext>
            </a:extLst>
          </p:cNvPr>
          <p:cNvPicPr>
            <a:picLocks noChangeAspect="1"/>
          </p:cNvPicPr>
          <p:nvPr/>
        </p:nvPicPr>
        <p:blipFill rotWithShape="1">
          <a:blip r:embed="rId3" cstate="print"/>
          <a:srcRect l="18404" r="10216"/>
          <a:stretch/>
        </p:blipFill>
        <p:spPr>
          <a:xfrm>
            <a:off x="4792751" y="897549"/>
            <a:ext cx="2827249" cy="2406215"/>
          </a:xfrm>
          <a:prstGeom prst="rect">
            <a:avLst/>
          </a:prstGeom>
          <a:noFill/>
        </p:spPr>
      </p:pic>
      <p:sp>
        <p:nvSpPr>
          <p:cNvPr id="14" name="TextBox 13">
            <a:extLst>
              <a:ext uri="{FF2B5EF4-FFF2-40B4-BE49-F238E27FC236}">
                <a16:creationId xmlns:a16="http://schemas.microsoft.com/office/drawing/2014/main" xmlns="" id="{35023489-FAB8-48A7-B031-CB71B19A44DE}"/>
              </a:ext>
            </a:extLst>
          </p:cNvPr>
          <p:cNvSpPr txBox="1"/>
          <p:nvPr/>
        </p:nvSpPr>
        <p:spPr>
          <a:xfrm>
            <a:off x="4792751" y="5590917"/>
            <a:ext cx="4163178" cy="800219"/>
          </a:xfrm>
          <a:prstGeom prst="rect">
            <a:avLst/>
          </a:prstGeom>
          <a:noFill/>
        </p:spPr>
        <p:txBody>
          <a:bodyPr wrap="square" rtlCol="0">
            <a:spAutoFit/>
          </a:bodyPr>
          <a:lstStyle/>
          <a:p>
            <a:pPr algn="just"/>
            <a:r>
              <a:rPr lang="el-GR" sz="1400" dirty="0"/>
              <a:t>Φωτογραφία του ίδιου έργου μετά την </a:t>
            </a:r>
            <a:r>
              <a:rPr lang="el-GR" sz="1400" dirty="0" err="1"/>
              <a:t>επιζωγράφιση</a:t>
            </a:r>
            <a:r>
              <a:rPr lang="el-GR" sz="1400" dirty="0"/>
              <a:t>, Νοέμβριος 2019.</a:t>
            </a:r>
            <a:endParaRPr lang="en-US" sz="1400" dirty="0"/>
          </a:p>
          <a:p>
            <a:r>
              <a:rPr lang="en-US" dirty="0"/>
              <a:t> </a:t>
            </a:r>
            <a:endParaRPr lang="el-GR" dirty="0"/>
          </a:p>
        </p:txBody>
      </p:sp>
      <p:pic>
        <p:nvPicPr>
          <p:cNvPr id="16" name="Εικόνα 15" descr="Εικόνα που περιέχει υπαίθριος, κτίριο, έδαφος, σταθμευμένος&#10;&#10;Περιγραφή που δημιουργήθηκε αυτόματα">
            <a:extLst>
              <a:ext uri="{FF2B5EF4-FFF2-40B4-BE49-F238E27FC236}">
                <a16:creationId xmlns:a16="http://schemas.microsoft.com/office/drawing/2014/main" xmlns="" id="{00112BE9-5926-4888-A7C7-4FB8C1E085E3}"/>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9082" t="-3077" r="7298" b="26155"/>
          <a:stretch/>
        </p:blipFill>
        <p:spPr>
          <a:xfrm>
            <a:off x="4792751" y="3361796"/>
            <a:ext cx="3155156" cy="2171089"/>
          </a:xfrm>
          <a:prstGeom prst="rect">
            <a:avLst/>
          </a:prstGeom>
        </p:spPr>
      </p:pic>
      <p:sp>
        <p:nvSpPr>
          <p:cNvPr id="3" name="TextBox 2">
            <a:extLst>
              <a:ext uri="{FF2B5EF4-FFF2-40B4-BE49-F238E27FC236}">
                <a16:creationId xmlns:a16="http://schemas.microsoft.com/office/drawing/2014/main" xmlns="" id="{0AD35DCF-ED07-CEC4-6520-36C5D37B26C5}"/>
              </a:ext>
            </a:extLst>
          </p:cNvPr>
          <p:cNvSpPr txBox="1"/>
          <p:nvPr/>
        </p:nvSpPr>
        <p:spPr>
          <a:xfrm>
            <a:off x="7745507" y="897549"/>
            <a:ext cx="1281952" cy="1384995"/>
          </a:xfrm>
          <a:prstGeom prst="rect">
            <a:avLst/>
          </a:prstGeom>
          <a:noFill/>
        </p:spPr>
        <p:txBody>
          <a:bodyPr wrap="square" rtlCol="0">
            <a:spAutoFit/>
          </a:bodyPr>
          <a:lstStyle/>
          <a:p>
            <a:pPr algn="just"/>
            <a:r>
              <a:rPr lang="el-GR" sz="1400" dirty="0"/>
              <a:t>Φωτογραφία από το έργο του </a:t>
            </a:r>
            <a:r>
              <a:rPr lang="en-US" sz="1400" dirty="0" err="1"/>
              <a:t>Etien</a:t>
            </a:r>
            <a:r>
              <a:rPr lang="en-US" sz="1400" dirty="0"/>
              <a:t> </a:t>
            </a:r>
            <a:r>
              <a:rPr lang="el-GR" sz="1400" dirty="0"/>
              <a:t>στο Μεταξουργείο, Νοέμβριος 2019.</a:t>
            </a:r>
            <a:endParaRPr lang="en-GB" sz="1400" dirty="0"/>
          </a:p>
        </p:txBody>
      </p:sp>
    </p:spTree>
    <p:extLst>
      <p:ext uri="{BB962C8B-B14F-4D97-AF65-F5344CB8AC3E}">
        <p14:creationId xmlns:p14="http://schemas.microsoft.com/office/powerpoint/2010/main" xmlns="" val="3725093849"/>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4665" y="385000"/>
            <a:ext cx="8334670" cy="432048"/>
          </a:xfrm>
        </p:spPr>
        <p:txBody>
          <a:bodyPr vert="horz" lIns="0" tIns="0" rIns="0" bIns="0" rtlCol="0" anchor="ctr">
            <a:normAutofit/>
          </a:bodyPr>
          <a:lstStyle/>
          <a:p>
            <a:pPr>
              <a:lnSpc>
                <a:spcPct val="90000"/>
              </a:lnSpc>
            </a:pPr>
            <a:r>
              <a:rPr lang="en-US" sz="3100" b="1" i="0" kern="1200" err="1">
                <a:latin typeface="+mj-lt"/>
                <a:ea typeface="+mj-ea"/>
                <a:cs typeface="+mj-cs"/>
              </a:rPr>
              <a:t>Αν</a:t>
            </a:r>
            <a:r>
              <a:rPr lang="en-US" sz="3100" b="1" i="0" kern="1200">
                <a:latin typeface="+mj-lt"/>
                <a:ea typeface="+mj-ea"/>
                <a:cs typeface="+mj-cs"/>
              </a:rPr>
              <a:t>αφορά προόδου</a:t>
            </a:r>
            <a:r>
              <a:rPr lang="el-GR" sz="3100" b="1" i="0" kern="1200">
                <a:latin typeface="+mj-lt"/>
                <a:ea typeface="+mj-ea"/>
                <a:cs typeface="+mj-cs"/>
              </a:rPr>
              <a:t> – Επιλογή </a:t>
            </a:r>
            <a:r>
              <a:rPr lang="en-US" sz="3100" b="1" i="0" kern="1200">
                <a:latin typeface="+mj-lt"/>
                <a:ea typeface="+mj-ea"/>
                <a:cs typeface="+mj-cs"/>
              </a:rPr>
              <a:t>spray-paints</a:t>
            </a:r>
          </a:p>
        </p:txBody>
      </p:sp>
      <p:sp>
        <p:nvSpPr>
          <p:cNvPr id="7" name="TextBox 6">
            <a:extLst>
              <a:ext uri="{FF2B5EF4-FFF2-40B4-BE49-F238E27FC236}">
                <a16:creationId xmlns:a16="http://schemas.microsoft.com/office/drawing/2014/main" xmlns="" id="{1BAB7379-4364-411A-8FB3-8B3488F68A82}"/>
              </a:ext>
            </a:extLst>
          </p:cNvPr>
          <p:cNvSpPr txBox="1"/>
          <p:nvPr/>
        </p:nvSpPr>
        <p:spPr>
          <a:xfrm>
            <a:off x="323529" y="980726"/>
            <a:ext cx="5656686" cy="4000347"/>
          </a:xfrm>
          <a:prstGeom prst="rect">
            <a:avLst/>
          </a:prstGeom>
        </p:spPr>
        <p:txBody>
          <a:bodyPr vert="horz" lIns="0" tIns="0" rIns="0" bIns="0" rtlCol="0">
            <a:normAutofit/>
          </a:bodyPr>
          <a:lstStyle/>
          <a:p>
            <a:pPr marL="342900" indent="-342900" algn="just" defTabSz="685434">
              <a:spcBef>
                <a:spcPts val="450"/>
              </a:spcBef>
              <a:spcAft>
                <a:spcPts val="450"/>
              </a:spcAft>
              <a:buFont typeface="+mj-lt"/>
              <a:buAutoNum type="arabicPeriod"/>
            </a:pPr>
            <a:r>
              <a:rPr lang="en-US" dirty="0">
                <a:solidFill>
                  <a:schemeClr val="bg2">
                    <a:lumMod val="50000"/>
                  </a:schemeClr>
                </a:solidFill>
                <a:effectLst/>
              </a:rPr>
              <a:t>Montana GOLD (Montana™ Cans)</a:t>
            </a:r>
            <a:endParaRPr lang="el-GR" dirty="0">
              <a:solidFill>
                <a:schemeClr val="bg2">
                  <a:lumMod val="50000"/>
                </a:schemeClr>
              </a:solidFill>
              <a:effectLst/>
            </a:endParaRPr>
          </a:p>
          <a:p>
            <a:pPr marL="342900" indent="-342900" algn="just" defTabSz="685434">
              <a:spcBef>
                <a:spcPts val="450"/>
              </a:spcBef>
              <a:spcAft>
                <a:spcPts val="450"/>
              </a:spcAft>
              <a:buFont typeface="+mj-lt"/>
              <a:buAutoNum type="arabicPeriod"/>
            </a:pPr>
            <a:r>
              <a:rPr lang="en-US" dirty="0">
                <a:solidFill>
                  <a:schemeClr val="bg2">
                    <a:lumMod val="50000"/>
                  </a:schemeClr>
                </a:solidFill>
                <a:effectLst/>
              </a:rPr>
              <a:t>Montana BLACK (Montana™ Cans)</a:t>
            </a:r>
            <a:endParaRPr lang="el-GR" dirty="0">
              <a:solidFill>
                <a:schemeClr val="bg2">
                  <a:lumMod val="50000"/>
                </a:schemeClr>
              </a:solidFill>
              <a:effectLst/>
            </a:endParaRPr>
          </a:p>
          <a:p>
            <a:pPr marL="342900" indent="-342900" algn="just" defTabSz="685434">
              <a:spcBef>
                <a:spcPts val="450"/>
              </a:spcBef>
              <a:spcAft>
                <a:spcPts val="450"/>
              </a:spcAft>
              <a:buFont typeface="+mj-lt"/>
              <a:buAutoNum type="arabicPeriod"/>
            </a:pPr>
            <a:r>
              <a:rPr lang="en-US" dirty="0">
                <a:solidFill>
                  <a:schemeClr val="bg2">
                    <a:lumMod val="50000"/>
                  </a:schemeClr>
                </a:solidFill>
                <a:effectLst/>
              </a:rPr>
              <a:t>Flame™ Blue (Cosmos Lac A.Ε.) </a:t>
            </a:r>
            <a:endParaRPr lang="el-GR" dirty="0">
              <a:solidFill>
                <a:schemeClr val="bg2">
                  <a:lumMod val="50000"/>
                </a:schemeClr>
              </a:solidFill>
            </a:endParaRPr>
          </a:p>
          <a:p>
            <a:pPr marL="342900" indent="-342900" algn="just" defTabSz="685434">
              <a:spcBef>
                <a:spcPts val="450"/>
              </a:spcBef>
              <a:spcAft>
                <a:spcPts val="450"/>
              </a:spcAft>
              <a:buFont typeface="+mj-lt"/>
              <a:buAutoNum type="arabicPeriod"/>
            </a:pPr>
            <a:r>
              <a:rPr lang="en-US" dirty="0">
                <a:solidFill>
                  <a:schemeClr val="bg2">
                    <a:lumMod val="50000"/>
                  </a:schemeClr>
                </a:solidFill>
                <a:effectLst/>
              </a:rPr>
              <a:t>Loop® Colors (ITALG. E.T.E)</a:t>
            </a:r>
            <a:endParaRPr lang="el-GR" dirty="0">
              <a:solidFill>
                <a:schemeClr val="bg2">
                  <a:lumMod val="50000"/>
                </a:schemeClr>
              </a:solidFill>
              <a:effectLst/>
            </a:endParaRPr>
          </a:p>
          <a:p>
            <a:pPr algn="just" defTabSz="685434">
              <a:spcBef>
                <a:spcPts val="450"/>
              </a:spcBef>
              <a:spcAft>
                <a:spcPts val="450"/>
              </a:spcAft>
            </a:pPr>
            <a:endParaRPr lang="el-GR" dirty="0">
              <a:solidFill>
                <a:schemeClr val="bg2">
                  <a:lumMod val="50000"/>
                </a:schemeClr>
              </a:solidFill>
            </a:endParaRPr>
          </a:p>
          <a:p>
            <a:pPr algn="just" defTabSz="685434">
              <a:lnSpc>
                <a:spcPct val="150000"/>
              </a:lnSpc>
              <a:spcBef>
                <a:spcPts val="450"/>
              </a:spcBef>
              <a:spcAft>
                <a:spcPts val="450"/>
              </a:spcAft>
            </a:pPr>
            <a:r>
              <a:rPr lang="el-GR" dirty="0">
                <a:solidFill>
                  <a:schemeClr val="bg2">
                    <a:lumMod val="50000"/>
                  </a:schemeClr>
                </a:solidFill>
              </a:rPr>
              <a:t>Χ</a:t>
            </a:r>
            <a:r>
              <a:rPr lang="en-US" dirty="0" err="1">
                <a:solidFill>
                  <a:schemeClr val="bg2">
                    <a:lumMod val="50000"/>
                  </a:schemeClr>
                </a:solidFill>
                <a:effectLst/>
              </a:rPr>
              <a:t>ρώμ</a:t>
            </a:r>
            <a:r>
              <a:rPr lang="en-US" dirty="0">
                <a:solidFill>
                  <a:schemeClr val="bg2">
                    <a:lumMod val="50000"/>
                  </a:schemeClr>
                </a:solidFill>
                <a:effectLst/>
              </a:rPr>
              <a:t>ατα: μαύρο, άσπρο, ασημί, κόκκινο, πράσινο</a:t>
            </a:r>
            <a:r>
              <a:rPr lang="el-GR" dirty="0">
                <a:solidFill>
                  <a:schemeClr val="bg2">
                    <a:lumMod val="50000"/>
                  </a:schemeClr>
                </a:solidFill>
                <a:effectLst/>
              </a:rPr>
              <a:t>, </a:t>
            </a:r>
            <a:r>
              <a:rPr lang="en-US" dirty="0">
                <a:solidFill>
                  <a:schemeClr val="bg2">
                    <a:lumMod val="50000"/>
                  </a:schemeClr>
                </a:solidFill>
                <a:effectLst/>
              </a:rPr>
              <a:t>μπ</a:t>
            </a:r>
            <a:r>
              <a:rPr lang="en-US" dirty="0" err="1">
                <a:solidFill>
                  <a:schemeClr val="bg2">
                    <a:lumMod val="50000"/>
                  </a:schemeClr>
                </a:solidFill>
                <a:effectLst/>
              </a:rPr>
              <a:t>λε</a:t>
            </a:r>
            <a:r>
              <a:rPr lang="el-GR" dirty="0">
                <a:solidFill>
                  <a:schemeClr val="bg2">
                    <a:lumMod val="50000"/>
                  </a:schemeClr>
                </a:solidFill>
                <a:effectLst/>
              </a:rPr>
              <a:t> </a:t>
            </a:r>
            <a:r>
              <a:rPr lang="el-GR" dirty="0">
                <a:solidFill>
                  <a:schemeClr val="bg2">
                    <a:lumMod val="50000"/>
                  </a:schemeClr>
                </a:solidFill>
              </a:rPr>
              <a:t>και κίτρινο</a:t>
            </a:r>
            <a:r>
              <a:rPr lang="en-US" dirty="0">
                <a:solidFill>
                  <a:schemeClr val="bg2">
                    <a:lumMod val="50000"/>
                  </a:schemeClr>
                </a:solidFill>
                <a:effectLst/>
              </a:rPr>
              <a:t> για κάθε εταιρεία, συνολικά 2</a:t>
            </a:r>
            <a:r>
              <a:rPr lang="el-GR" dirty="0">
                <a:solidFill>
                  <a:schemeClr val="bg2">
                    <a:lumMod val="50000"/>
                  </a:schemeClr>
                </a:solidFill>
                <a:effectLst/>
              </a:rPr>
              <a:t>8</a:t>
            </a:r>
            <a:r>
              <a:rPr lang="en-US" dirty="0">
                <a:solidFill>
                  <a:schemeClr val="bg2">
                    <a:lumMod val="50000"/>
                  </a:schemeClr>
                </a:solidFill>
                <a:effectLst/>
              </a:rPr>
              <a:t> δείγματα.</a:t>
            </a:r>
          </a:p>
          <a:p>
            <a:pPr algn="just" defTabSz="685434">
              <a:lnSpc>
                <a:spcPct val="150000"/>
              </a:lnSpc>
              <a:spcBef>
                <a:spcPts val="450"/>
              </a:spcBef>
              <a:spcAft>
                <a:spcPts val="450"/>
              </a:spcAft>
            </a:pPr>
            <a:r>
              <a:rPr lang="el-GR" dirty="0" err="1">
                <a:solidFill>
                  <a:schemeClr val="bg2">
                    <a:lumMod val="50000"/>
                  </a:schemeClr>
                </a:solidFill>
                <a:effectLst/>
              </a:rPr>
              <a:t>Δυστρωματικά</a:t>
            </a:r>
            <a:r>
              <a:rPr lang="el-GR" dirty="0">
                <a:solidFill>
                  <a:schemeClr val="bg2">
                    <a:lumMod val="50000"/>
                  </a:schemeClr>
                </a:solidFill>
              </a:rPr>
              <a:t> χρωματικά </a:t>
            </a:r>
            <a:r>
              <a:rPr lang="el-GR" dirty="0" err="1">
                <a:solidFill>
                  <a:schemeClr val="bg2">
                    <a:lumMod val="50000"/>
                  </a:schemeClr>
                </a:solidFill>
              </a:rPr>
              <a:t>υμένια</a:t>
            </a:r>
            <a:r>
              <a:rPr lang="en-US" dirty="0">
                <a:solidFill>
                  <a:schemeClr val="bg2">
                    <a:lumMod val="50000"/>
                  </a:schemeClr>
                </a:solidFill>
              </a:rPr>
              <a:t>: </a:t>
            </a:r>
            <a:r>
              <a:rPr lang="el-GR" dirty="0">
                <a:solidFill>
                  <a:schemeClr val="bg2">
                    <a:lumMod val="50000"/>
                  </a:schemeClr>
                </a:solidFill>
              </a:rPr>
              <a:t>4 δείγματα.</a:t>
            </a:r>
            <a:r>
              <a:rPr lang="en-US" dirty="0">
                <a:solidFill>
                  <a:schemeClr val="bg2">
                    <a:lumMod val="50000"/>
                  </a:schemeClr>
                </a:solidFill>
                <a:effectLst/>
              </a:rPr>
              <a:t> </a:t>
            </a:r>
          </a:p>
        </p:txBody>
      </p:sp>
      <p:pic>
        <p:nvPicPr>
          <p:cNvPr id="8" name="Εικόνα 7">
            <a:extLst>
              <a:ext uri="{FF2B5EF4-FFF2-40B4-BE49-F238E27FC236}">
                <a16:creationId xmlns:a16="http://schemas.microsoft.com/office/drawing/2014/main" xmlns="" id="{9F3773C0-243E-49D7-A6D0-7C0745AF3205}"/>
              </a:ext>
            </a:extLst>
          </p:cNvPr>
          <p:cNvPicPr>
            <a:picLocks noChangeAspect="1"/>
          </p:cNvPicPr>
          <p:nvPr/>
        </p:nvPicPr>
        <p:blipFill>
          <a:blip r:embed="rId2" cstate="print"/>
          <a:stretch>
            <a:fillRect/>
          </a:stretch>
        </p:blipFill>
        <p:spPr>
          <a:xfrm>
            <a:off x="6511811" y="1268760"/>
            <a:ext cx="2308661" cy="2850199"/>
          </a:xfrm>
          <a:prstGeom prst="rect">
            <a:avLst/>
          </a:prstGeom>
          <a:noFill/>
        </p:spPr>
      </p:pic>
      <p:pic>
        <p:nvPicPr>
          <p:cNvPr id="12" name="Εικόνα 11">
            <a:extLst>
              <a:ext uri="{FF2B5EF4-FFF2-40B4-BE49-F238E27FC236}">
                <a16:creationId xmlns:a16="http://schemas.microsoft.com/office/drawing/2014/main" xmlns="" id="{F5AA8A2C-CE30-48F0-A522-ACF6BB8F8FC8}"/>
              </a:ext>
            </a:extLst>
          </p:cNvPr>
          <p:cNvPicPr>
            <a:picLocks noChangeAspect="1"/>
          </p:cNvPicPr>
          <p:nvPr/>
        </p:nvPicPr>
        <p:blipFill>
          <a:blip r:embed="rId3" cstate="print"/>
          <a:stretch>
            <a:fillRect/>
          </a:stretch>
        </p:blipFill>
        <p:spPr>
          <a:xfrm>
            <a:off x="6269274" y="1196752"/>
            <a:ext cx="2850199" cy="2850199"/>
          </a:xfrm>
          <a:prstGeom prst="rect">
            <a:avLst/>
          </a:prstGeom>
        </p:spPr>
      </p:pic>
      <p:pic>
        <p:nvPicPr>
          <p:cNvPr id="13" name="Εικόνα 12">
            <a:extLst>
              <a:ext uri="{FF2B5EF4-FFF2-40B4-BE49-F238E27FC236}">
                <a16:creationId xmlns:a16="http://schemas.microsoft.com/office/drawing/2014/main" xmlns="" id="{E5D19547-AA96-4128-8035-AC61B1BE7E1B}"/>
              </a:ext>
            </a:extLst>
          </p:cNvPr>
          <p:cNvPicPr>
            <a:picLocks noChangeAspect="1"/>
          </p:cNvPicPr>
          <p:nvPr/>
        </p:nvPicPr>
        <p:blipFill>
          <a:blip r:embed="rId4" cstate="print"/>
          <a:stretch>
            <a:fillRect/>
          </a:stretch>
        </p:blipFill>
        <p:spPr>
          <a:xfrm>
            <a:off x="6259112" y="1200066"/>
            <a:ext cx="2870522" cy="2843569"/>
          </a:xfrm>
          <a:prstGeom prst="rect">
            <a:avLst/>
          </a:prstGeom>
        </p:spPr>
      </p:pic>
      <p:pic>
        <p:nvPicPr>
          <p:cNvPr id="14" name="Εικόνα 13">
            <a:extLst>
              <a:ext uri="{FF2B5EF4-FFF2-40B4-BE49-F238E27FC236}">
                <a16:creationId xmlns:a16="http://schemas.microsoft.com/office/drawing/2014/main" xmlns="" id="{F2FC821B-3091-4CD6-8363-1E720FEF471B}"/>
              </a:ext>
            </a:extLst>
          </p:cNvPr>
          <p:cNvPicPr>
            <a:picLocks noChangeAspect="1"/>
          </p:cNvPicPr>
          <p:nvPr/>
        </p:nvPicPr>
        <p:blipFill>
          <a:blip r:embed="rId5" cstate="print"/>
          <a:stretch>
            <a:fillRect/>
          </a:stretch>
        </p:blipFill>
        <p:spPr>
          <a:xfrm>
            <a:off x="6269274" y="1196750"/>
            <a:ext cx="2840258" cy="2840258"/>
          </a:xfrm>
          <a:prstGeom prst="rect">
            <a:avLst/>
          </a:prstGeom>
        </p:spPr>
      </p:pic>
    </p:spTree>
    <p:extLst>
      <p:ext uri="{BB962C8B-B14F-4D97-AF65-F5344CB8AC3E}">
        <p14:creationId xmlns:p14="http://schemas.microsoft.com/office/powerpoint/2010/main" xmlns="" val="247480663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36938BA-384B-DA93-C95D-B73A1F5D1E61}"/>
              </a:ext>
            </a:extLst>
          </p:cNvPr>
          <p:cNvSpPr>
            <a:spLocks noGrp="1"/>
          </p:cNvSpPr>
          <p:nvPr>
            <p:ph type="title"/>
          </p:nvPr>
        </p:nvSpPr>
        <p:spPr/>
        <p:txBody>
          <a:bodyPr/>
          <a:lstStyle/>
          <a:p>
            <a:r>
              <a:rPr lang="el-GR" dirty="0"/>
              <a:t>Συστατικά </a:t>
            </a:r>
            <a:r>
              <a:rPr lang="en-US" dirty="0"/>
              <a:t>spray-paint</a:t>
            </a:r>
            <a:endParaRPr lang="en-GB" dirty="0"/>
          </a:p>
        </p:txBody>
      </p:sp>
      <p:pic>
        <p:nvPicPr>
          <p:cNvPr id="5" name="Εικόνα 4">
            <a:extLst>
              <a:ext uri="{FF2B5EF4-FFF2-40B4-BE49-F238E27FC236}">
                <a16:creationId xmlns:a16="http://schemas.microsoft.com/office/drawing/2014/main" xmlns="" id="{A68F78F2-482E-06C0-BC93-D5E229B225A6}"/>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4375" y="1913516"/>
            <a:ext cx="7455250" cy="3429448"/>
          </a:xfrm>
          <a:prstGeom prst="rect">
            <a:avLst/>
          </a:prstGeom>
          <a:noFill/>
          <a:ln>
            <a:noFill/>
          </a:ln>
        </p:spPr>
      </p:pic>
    </p:spTree>
    <p:extLst>
      <p:ext uri="{BB962C8B-B14F-4D97-AF65-F5344CB8AC3E}">
        <p14:creationId xmlns:p14="http://schemas.microsoft.com/office/powerpoint/2010/main" xmlns="" val="2891031707"/>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153F2DC-5952-4334-9028-A660D54B2761}"/>
              </a:ext>
            </a:extLst>
          </p:cNvPr>
          <p:cNvSpPr>
            <a:spLocks noGrp="1"/>
          </p:cNvSpPr>
          <p:nvPr>
            <p:ph type="title"/>
          </p:nvPr>
        </p:nvSpPr>
        <p:spPr>
          <a:xfrm>
            <a:off x="404665" y="251649"/>
            <a:ext cx="8334670" cy="432048"/>
          </a:xfrm>
        </p:spPr>
        <p:txBody>
          <a:bodyPr/>
          <a:lstStyle/>
          <a:p>
            <a:r>
              <a:rPr lang="el-GR"/>
              <a:t>Αναφορά προόδου - Μέθοδοι Ανάλυσης</a:t>
            </a:r>
          </a:p>
        </p:txBody>
      </p:sp>
      <p:sp>
        <p:nvSpPr>
          <p:cNvPr id="8" name="Ορθογώνιο 7">
            <a:extLst>
              <a:ext uri="{FF2B5EF4-FFF2-40B4-BE49-F238E27FC236}">
                <a16:creationId xmlns:a16="http://schemas.microsoft.com/office/drawing/2014/main" xmlns="" id="{82D61096-D541-4705-A8B3-0298966378F1}"/>
              </a:ext>
            </a:extLst>
          </p:cNvPr>
          <p:cNvSpPr/>
          <p:nvPr/>
        </p:nvSpPr>
        <p:spPr>
          <a:xfrm>
            <a:off x="4788024" y="1844824"/>
            <a:ext cx="2304256" cy="1800200"/>
          </a:xfrm>
          <a:prstGeom prst="rect">
            <a:avLst/>
          </a:prstGeom>
        </p:spPr>
        <p:txBody>
          <a:bodyPr/>
          <a:lstStyle/>
          <a:p>
            <a:pPr lvl="0">
              <a:buChar char="•"/>
            </a:pPr>
            <a:endParaRPr lang="el-GR"/>
          </a:p>
          <a:p>
            <a:pPr lvl="1">
              <a:buChar char="•"/>
            </a:pPr>
            <a:endParaRPr lang="el-GR"/>
          </a:p>
        </p:txBody>
      </p:sp>
      <p:graphicFrame>
        <p:nvGraphicFramePr>
          <p:cNvPr id="16" name="Διάγραμμα 15">
            <a:extLst>
              <a:ext uri="{FF2B5EF4-FFF2-40B4-BE49-F238E27FC236}">
                <a16:creationId xmlns:a16="http://schemas.microsoft.com/office/drawing/2014/main" xmlns="" id="{33601E27-BE40-4523-812A-617E9C94F454}"/>
              </a:ext>
            </a:extLst>
          </p:cNvPr>
          <p:cNvGraphicFramePr/>
          <p:nvPr>
            <p:extLst>
              <p:ext uri="{D42A27DB-BD31-4B8C-83A1-F6EECF244321}">
                <p14:modId xmlns:p14="http://schemas.microsoft.com/office/powerpoint/2010/main" xmlns="" val="2340994321"/>
              </p:ext>
            </p:extLst>
          </p:nvPr>
        </p:nvGraphicFramePr>
        <p:xfrm>
          <a:off x="0" y="909233"/>
          <a:ext cx="9144000" cy="5471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Box 17">
            <a:extLst>
              <a:ext uri="{FF2B5EF4-FFF2-40B4-BE49-F238E27FC236}">
                <a16:creationId xmlns:a16="http://schemas.microsoft.com/office/drawing/2014/main" xmlns="" id="{972A6233-AA1F-4C46-B835-D65563D3F523}"/>
              </a:ext>
            </a:extLst>
          </p:cNvPr>
          <p:cNvSpPr txBox="1"/>
          <p:nvPr/>
        </p:nvSpPr>
        <p:spPr>
          <a:xfrm>
            <a:off x="6816755" y="1249956"/>
            <a:ext cx="1519376" cy="738664"/>
          </a:xfrm>
          <a:prstGeom prst="rect">
            <a:avLst/>
          </a:prstGeom>
          <a:noFill/>
        </p:spPr>
        <p:txBody>
          <a:bodyPr wrap="square">
            <a:spAutoFit/>
          </a:bodyPr>
          <a:lstStyle/>
          <a:p>
            <a:pPr algn="ctr"/>
            <a:r>
              <a:rPr lang="el-GR" sz="1400" b="1" dirty="0" err="1">
                <a:solidFill>
                  <a:schemeClr val="bg1"/>
                </a:solidFill>
              </a:rPr>
              <a:t>Χρωματομετρία</a:t>
            </a:r>
            <a:r>
              <a:rPr lang="el-GR" sz="1400" b="1" dirty="0">
                <a:solidFill>
                  <a:schemeClr val="bg1"/>
                </a:solidFill>
              </a:rPr>
              <a:t> (χαρακτηρισμός χρώματος)</a:t>
            </a:r>
            <a:endParaRPr lang="en-US" sz="1400" b="1" dirty="0">
              <a:solidFill>
                <a:schemeClr val="bg1"/>
              </a:solidFill>
            </a:endParaRPr>
          </a:p>
        </p:txBody>
      </p:sp>
      <p:sp>
        <p:nvSpPr>
          <p:cNvPr id="5" name="TextBox 4">
            <a:extLst>
              <a:ext uri="{FF2B5EF4-FFF2-40B4-BE49-F238E27FC236}">
                <a16:creationId xmlns:a16="http://schemas.microsoft.com/office/drawing/2014/main" xmlns="" id="{EB4016C5-FED1-7C32-FF1B-379E4889B121}"/>
              </a:ext>
            </a:extLst>
          </p:cNvPr>
          <p:cNvSpPr txBox="1"/>
          <p:nvPr/>
        </p:nvSpPr>
        <p:spPr>
          <a:xfrm>
            <a:off x="404665" y="2553496"/>
            <a:ext cx="1647055" cy="954107"/>
          </a:xfrm>
          <a:prstGeom prst="rect">
            <a:avLst/>
          </a:prstGeom>
          <a:noFill/>
        </p:spPr>
        <p:txBody>
          <a:bodyPr wrap="square">
            <a:spAutoFit/>
          </a:bodyPr>
          <a:lstStyle/>
          <a:p>
            <a:pPr algn="ctr"/>
            <a:r>
              <a:rPr lang="el-GR" sz="1400" b="1" dirty="0" err="1">
                <a:solidFill>
                  <a:schemeClr val="bg1"/>
                </a:solidFill>
              </a:rPr>
              <a:t>Στιλπνομετρία</a:t>
            </a:r>
            <a:r>
              <a:rPr lang="el-GR" sz="1400" b="1" dirty="0">
                <a:solidFill>
                  <a:schemeClr val="bg1"/>
                </a:solidFill>
              </a:rPr>
              <a:t> (μέτρηση στιλπνότητας των χρωμάτων)</a:t>
            </a:r>
          </a:p>
        </p:txBody>
      </p:sp>
      <p:sp>
        <p:nvSpPr>
          <p:cNvPr id="3" name="TextBox 2">
            <a:extLst>
              <a:ext uri="{FF2B5EF4-FFF2-40B4-BE49-F238E27FC236}">
                <a16:creationId xmlns:a16="http://schemas.microsoft.com/office/drawing/2014/main" xmlns="" id="{D6C5D5DC-B116-991D-4134-D88311F53D55}"/>
              </a:ext>
            </a:extLst>
          </p:cNvPr>
          <p:cNvSpPr txBox="1"/>
          <p:nvPr/>
        </p:nvSpPr>
        <p:spPr>
          <a:xfrm>
            <a:off x="7624624" y="6003741"/>
            <a:ext cx="1519376" cy="377073"/>
          </a:xfrm>
          <a:prstGeom prst="rect">
            <a:avLst/>
          </a:prstGeom>
          <a:solidFill>
            <a:schemeClr val="tx2"/>
          </a:solidFill>
        </p:spPr>
        <p:txBody>
          <a:bodyPr wrap="square" rtlCol="0">
            <a:spAutoFit/>
          </a:bodyPr>
          <a:lstStyle/>
          <a:p>
            <a:r>
              <a:rPr lang="en-US" b="1" dirty="0" err="1">
                <a:solidFill>
                  <a:schemeClr val="bg1"/>
                </a:solidFill>
              </a:rPr>
              <a:t>Py</a:t>
            </a:r>
            <a:r>
              <a:rPr lang="en-US" b="1" dirty="0">
                <a:solidFill>
                  <a:schemeClr val="bg1"/>
                </a:solidFill>
              </a:rPr>
              <a:t>-GC/MS</a:t>
            </a:r>
            <a:endParaRPr lang="en-GB" b="1" dirty="0">
              <a:solidFill>
                <a:schemeClr val="bg1"/>
              </a:solidFill>
            </a:endParaRPr>
          </a:p>
        </p:txBody>
      </p:sp>
    </p:spTree>
    <p:extLst>
      <p:ext uri="{BB962C8B-B14F-4D97-AF65-F5344CB8AC3E}">
        <p14:creationId xmlns:p14="http://schemas.microsoft.com/office/powerpoint/2010/main" xmlns="" val="896806442"/>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60060EF-1153-4405-9033-E86B5CCE1D7B}"/>
              </a:ext>
            </a:extLst>
          </p:cNvPr>
          <p:cNvSpPr>
            <a:spLocks noGrp="1"/>
          </p:cNvSpPr>
          <p:nvPr>
            <p:ph type="title"/>
          </p:nvPr>
        </p:nvSpPr>
        <p:spPr>
          <a:xfrm>
            <a:off x="404665" y="404664"/>
            <a:ext cx="8334670" cy="432048"/>
          </a:xfrm>
        </p:spPr>
        <p:txBody>
          <a:bodyPr vert="horz" lIns="0" tIns="0" rIns="0" bIns="0" rtlCol="0" anchor="ctr">
            <a:normAutofit/>
          </a:bodyPr>
          <a:lstStyle/>
          <a:p>
            <a:pPr>
              <a:lnSpc>
                <a:spcPct val="90000"/>
              </a:lnSpc>
            </a:pPr>
            <a:r>
              <a:rPr lang="en-US" sz="3100" b="1" i="0" kern="1200" dirty="0" err="1">
                <a:latin typeface="+mj-lt"/>
                <a:ea typeface="+mj-ea"/>
                <a:cs typeface="+mj-cs"/>
              </a:rPr>
              <a:t>Αν</a:t>
            </a:r>
            <a:r>
              <a:rPr lang="en-US" sz="3100" b="1" i="0" kern="1200" dirty="0">
                <a:latin typeface="+mj-lt"/>
                <a:ea typeface="+mj-ea"/>
                <a:cs typeface="+mj-cs"/>
              </a:rPr>
              <a:t>αφορά προόδου</a:t>
            </a:r>
            <a:r>
              <a:rPr lang="el-GR" sz="3100" dirty="0"/>
              <a:t> – Προετοιμασία δειγμάτων</a:t>
            </a:r>
            <a:endParaRPr lang="en-US" sz="3100" b="1" i="0" kern="1200" dirty="0">
              <a:latin typeface="+mj-lt"/>
              <a:ea typeface="+mj-ea"/>
              <a:cs typeface="+mj-cs"/>
            </a:endParaRPr>
          </a:p>
        </p:txBody>
      </p:sp>
      <p:graphicFrame>
        <p:nvGraphicFramePr>
          <p:cNvPr id="11" name="TextBox 4">
            <a:extLst>
              <a:ext uri="{FF2B5EF4-FFF2-40B4-BE49-F238E27FC236}">
                <a16:creationId xmlns:a16="http://schemas.microsoft.com/office/drawing/2014/main" xmlns="" id="{46E20067-1C50-4769-94FE-25BE4178A691}"/>
              </a:ext>
            </a:extLst>
          </p:cNvPr>
          <p:cNvGraphicFramePr/>
          <p:nvPr>
            <p:extLst>
              <p:ext uri="{D42A27DB-BD31-4B8C-83A1-F6EECF244321}">
                <p14:modId xmlns:p14="http://schemas.microsoft.com/office/powerpoint/2010/main" xmlns="" val="1525318883"/>
              </p:ext>
            </p:extLst>
          </p:nvPr>
        </p:nvGraphicFramePr>
        <p:xfrm>
          <a:off x="251520" y="908720"/>
          <a:ext cx="4961173"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Εικόνα 11">
            <a:extLst>
              <a:ext uri="{FF2B5EF4-FFF2-40B4-BE49-F238E27FC236}">
                <a16:creationId xmlns:a16="http://schemas.microsoft.com/office/drawing/2014/main" xmlns="" id="{686B60CB-943A-481F-AA6C-6530F9AAD499}"/>
              </a:ext>
            </a:extLst>
          </p:cNvPr>
          <p:cNvPicPr>
            <a:picLocks noChangeAspect="1"/>
          </p:cNvPicPr>
          <p:nvPr/>
        </p:nvPicPr>
        <p:blipFill>
          <a:blip r:embed="rId7" cstate="print"/>
          <a:stretch>
            <a:fillRect/>
          </a:stretch>
        </p:blipFill>
        <p:spPr>
          <a:xfrm>
            <a:off x="5316804" y="1196752"/>
            <a:ext cx="3291858" cy="1851670"/>
          </a:xfrm>
          <a:prstGeom prst="rect">
            <a:avLst/>
          </a:prstGeom>
        </p:spPr>
      </p:pic>
      <p:pic>
        <p:nvPicPr>
          <p:cNvPr id="3" name="Εικόνα 2">
            <a:extLst>
              <a:ext uri="{FF2B5EF4-FFF2-40B4-BE49-F238E27FC236}">
                <a16:creationId xmlns:a16="http://schemas.microsoft.com/office/drawing/2014/main" xmlns="" id="{97966AB1-55F8-49AB-96B0-5C06124F0461}"/>
              </a:ext>
            </a:extLst>
          </p:cNvPr>
          <p:cNvPicPr>
            <a:picLocks noChangeAspect="1"/>
          </p:cNvPicPr>
          <p:nvPr/>
        </p:nvPicPr>
        <p:blipFill rotWithShape="1">
          <a:blip r:embed="rId8" cstate="print"/>
          <a:srcRect l="39272" t="22495" r="33046" b="29214"/>
          <a:stretch/>
        </p:blipFill>
        <p:spPr>
          <a:xfrm>
            <a:off x="5696137" y="1050174"/>
            <a:ext cx="2533191" cy="2485747"/>
          </a:xfrm>
          <a:prstGeom prst="rect">
            <a:avLst/>
          </a:prstGeom>
        </p:spPr>
      </p:pic>
      <p:pic>
        <p:nvPicPr>
          <p:cNvPr id="4" name="Εικόνα 3">
            <a:extLst>
              <a:ext uri="{FF2B5EF4-FFF2-40B4-BE49-F238E27FC236}">
                <a16:creationId xmlns:a16="http://schemas.microsoft.com/office/drawing/2014/main" xmlns="" id="{CBBEC39A-8192-490E-97D3-E92989EC44F3}"/>
              </a:ext>
            </a:extLst>
          </p:cNvPr>
          <p:cNvPicPr>
            <a:picLocks noChangeAspect="1"/>
          </p:cNvPicPr>
          <p:nvPr/>
        </p:nvPicPr>
        <p:blipFill>
          <a:blip r:embed="rId9" cstate="print"/>
          <a:stretch>
            <a:fillRect/>
          </a:stretch>
        </p:blipFill>
        <p:spPr>
          <a:xfrm>
            <a:off x="5316804" y="1050174"/>
            <a:ext cx="3758474" cy="2804250"/>
          </a:xfrm>
          <a:prstGeom prst="rect">
            <a:avLst/>
          </a:prstGeom>
        </p:spPr>
      </p:pic>
      <p:pic>
        <p:nvPicPr>
          <p:cNvPr id="3074" name="Picture 2" descr="Δεν υπάρχει διαθέσιμη περιγραφή.">
            <a:extLst>
              <a:ext uri="{FF2B5EF4-FFF2-40B4-BE49-F238E27FC236}">
                <a16:creationId xmlns:a16="http://schemas.microsoft.com/office/drawing/2014/main" xmlns="" id="{A3485EA1-951A-6112-FBA6-F138B39D588E}"/>
              </a:ext>
            </a:extLst>
          </p:cNvPr>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11604" b="82772" l="27667" r="63074"/>
                    </a14:imgEffect>
                  </a14:imgLayer>
                </a14:imgProps>
              </a:ext>
              <a:ext uri="{28A0092B-C50C-407E-A947-70E740481C1C}">
                <a14:useLocalDpi xmlns:a14="http://schemas.microsoft.com/office/drawing/2010/main" xmlns="" val="0"/>
              </a:ext>
            </a:extLst>
          </a:blip>
          <a:srcRect l="23241" t="2708" r="32500" b="8332"/>
          <a:stretch/>
        </p:blipFill>
        <p:spPr bwMode="auto">
          <a:xfrm>
            <a:off x="5316804" y="760822"/>
            <a:ext cx="4047066" cy="36152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469377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wipe(down)">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244753" y="319337"/>
            <a:ext cx="8654494" cy="704737"/>
          </a:xfrm>
        </p:spPr>
        <p:txBody>
          <a:bodyPr/>
          <a:lstStyle/>
          <a:p>
            <a:pPr algn="just"/>
            <a:r>
              <a:rPr lang="el-GR" dirty="0"/>
              <a:t>Αποτελέσματα χημικού προσδιορισμού</a:t>
            </a:r>
            <a:r>
              <a:rPr lang="en-US" dirty="0"/>
              <a:t> ATR-FTIR</a:t>
            </a:r>
            <a:r>
              <a:rPr lang="el-GR" dirty="0"/>
              <a:t> (συνδετικά μέσα, μαύρο χρώμα)</a:t>
            </a:r>
          </a:p>
        </p:txBody>
      </p:sp>
      <p:sp>
        <p:nvSpPr>
          <p:cNvPr id="7" name="Θέση κειμένου 6">
            <a:extLst>
              <a:ext uri="{FF2B5EF4-FFF2-40B4-BE49-F238E27FC236}">
                <a16:creationId xmlns:a16="http://schemas.microsoft.com/office/drawing/2014/main" xmlns="" id="{698A02BD-308A-1406-72A1-D5C712FC12CC}"/>
              </a:ext>
            </a:extLst>
          </p:cNvPr>
          <p:cNvSpPr>
            <a:spLocks noGrp="1"/>
          </p:cNvSpPr>
          <p:nvPr>
            <p:ph type="body" idx="1"/>
          </p:nvPr>
        </p:nvSpPr>
        <p:spPr>
          <a:xfrm>
            <a:off x="5606873" y="1742827"/>
            <a:ext cx="2548000" cy="4795836"/>
          </a:xfrm>
        </p:spPr>
        <p:txBody>
          <a:bodyPr/>
          <a:lstStyle/>
          <a:p>
            <a:r>
              <a:rPr lang="en-US" dirty="0"/>
              <a:t>Flame Blue: </a:t>
            </a:r>
            <a:r>
              <a:rPr lang="el-GR" dirty="0"/>
              <a:t>Ακρυλικά με μικρή ποσότητα νιτροκυτταρίνης</a:t>
            </a:r>
            <a:r>
              <a:rPr lang="en-US" dirty="0"/>
              <a:t> </a:t>
            </a:r>
          </a:p>
          <a:p>
            <a:r>
              <a:rPr lang="en-US" dirty="0"/>
              <a:t>Loop Colors: </a:t>
            </a:r>
            <a:r>
              <a:rPr lang="el-GR" dirty="0"/>
              <a:t>Ακρυλικά με μικρή ποσότητα νιτροκυτταρίνης</a:t>
            </a:r>
            <a:endParaRPr lang="en-US" dirty="0"/>
          </a:p>
          <a:p>
            <a:r>
              <a:rPr lang="en-US" dirty="0"/>
              <a:t>Montana Gold: </a:t>
            </a:r>
            <a:r>
              <a:rPr lang="el-GR" dirty="0"/>
              <a:t>Ακρυλικά με νιτροκυτταρίνη και στυρένιο</a:t>
            </a:r>
            <a:endParaRPr lang="en-US" dirty="0"/>
          </a:p>
          <a:p>
            <a:r>
              <a:rPr lang="en-US" dirty="0"/>
              <a:t>Montana Black: </a:t>
            </a:r>
            <a:r>
              <a:rPr lang="el-GR" dirty="0" err="1"/>
              <a:t>Αλκυδικά</a:t>
            </a:r>
            <a:r>
              <a:rPr lang="el-GR" dirty="0"/>
              <a:t> με νιτροκυτταρίνη και στυρένιο</a:t>
            </a:r>
            <a:endParaRPr lang="en-GB" dirty="0"/>
          </a:p>
        </p:txBody>
      </p:sp>
      <p:pic>
        <p:nvPicPr>
          <p:cNvPr id="9" name="Picture 41" descr="binders_gn7PWx5D">
            <a:extLst>
              <a:ext uri="{FF2B5EF4-FFF2-40B4-BE49-F238E27FC236}">
                <a16:creationId xmlns:a16="http://schemas.microsoft.com/office/drawing/2014/main" xmlns="" id="{5FAA66C1-D83F-328A-8FF7-CE5C6765626C}"/>
              </a:ext>
            </a:extLst>
          </p:cNvPr>
          <p:cNvPicPr>
            <a:picLocks noChangeAspect="1"/>
          </p:cNvPicPr>
          <p:nvPr/>
        </p:nvPicPr>
        <p:blipFill>
          <a:blip r:embed="rId2" cstate="print"/>
          <a:srcRect l="3051" t="4591" r="11430" b="-2662"/>
          <a:stretch>
            <a:fillRect/>
          </a:stretch>
        </p:blipFill>
        <p:spPr>
          <a:xfrm>
            <a:off x="156573" y="1501264"/>
            <a:ext cx="5286375" cy="4685030"/>
          </a:xfrm>
          <a:prstGeom prst="rect">
            <a:avLst/>
          </a:prstGeom>
        </p:spPr>
      </p:pic>
    </p:spTree>
    <p:extLst>
      <p:ext uri="{BB962C8B-B14F-4D97-AF65-F5344CB8AC3E}">
        <p14:creationId xmlns:p14="http://schemas.microsoft.com/office/powerpoint/2010/main" xmlns="" val="3100874059"/>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244753" y="319337"/>
            <a:ext cx="8654494" cy="704737"/>
          </a:xfrm>
        </p:spPr>
        <p:txBody>
          <a:bodyPr/>
          <a:lstStyle/>
          <a:p>
            <a:pPr algn="just"/>
            <a:r>
              <a:rPr lang="el-GR" dirty="0"/>
              <a:t>Αποτελέσματα χημικού προσδιορισμού</a:t>
            </a:r>
            <a:r>
              <a:rPr lang="en-US" dirty="0"/>
              <a:t> ATR-FTIR</a:t>
            </a:r>
            <a:r>
              <a:rPr lang="el-GR" dirty="0"/>
              <a:t> (συνδετικά μέσα, ασημί χρώμα)</a:t>
            </a:r>
          </a:p>
        </p:txBody>
      </p:sp>
      <p:sp>
        <p:nvSpPr>
          <p:cNvPr id="7" name="Θέση κειμένου 6">
            <a:extLst>
              <a:ext uri="{FF2B5EF4-FFF2-40B4-BE49-F238E27FC236}">
                <a16:creationId xmlns:a16="http://schemas.microsoft.com/office/drawing/2014/main" xmlns="" id="{698A02BD-308A-1406-72A1-D5C712FC12CC}"/>
              </a:ext>
            </a:extLst>
          </p:cNvPr>
          <p:cNvSpPr>
            <a:spLocks noGrp="1"/>
          </p:cNvSpPr>
          <p:nvPr>
            <p:ph type="body" idx="1"/>
          </p:nvPr>
        </p:nvSpPr>
        <p:spPr>
          <a:xfrm>
            <a:off x="5540885" y="1932571"/>
            <a:ext cx="2548000" cy="4795836"/>
          </a:xfrm>
        </p:spPr>
        <p:txBody>
          <a:bodyPr/>
          <a:lstStyle/>
          <a:p>
            <a:r>
              <a:rPr lang="en-US" dirty="0"/>
              <a:t>Flame Blue: </a:t>
            </a:r>
            <a:r>
              <a:rPr lang="el-GR" dirty="0"/>
              <a:t>πολυστυρένιο</a:t>
            </a:r>
            <a:r>
              <a:rPr lang="en-US" dirty="0"/>
              <a:t> </a:t>
            </a:r>
            <a:r>
              <a:rPr lang="el-GR" dirty="0" err="1"/>
              <a:t>συμπολυμερισμένο</a:t>
            </a:r>
            <a:r>
              <a:rPr lang="el-GR" dirty="0"/>
              <a:t> με </a:t>
            </a:r>
            <a:r>
              <a:rPr lang="el-GR" dirty="0" err="1"/>
              <a:t>μεθακρυλική</a:t>
            </a:r>
            <a:r>
              <a:rPr lang="el-GR" dirty="0"/>
              <a:t> ρητίνη</a:t>
            </a:r>
          </a:p>
          <a:p>
            <a:r>
              <a:rPr lang="en-US" dirty="0"/>
              <a:t>Loop Colors: </a:t>
            </a:r>
            <a:r>
              <a:rPr lang="el-GR" dirty="0" err="1"/>
              <a:t>μεθακρυλική</a:t>
            </a:r>
            <a:r>
              <a:rPr lang="el-GR" dirty="0"/>
              <a:t> ρητίνη με νιτροκυτταρίνη και στυρένιο</a:t>
            </a:r>
          </a:p>
          <a:p>
            <a:r>
              <a:rPr lang="en-US" dirty="0"/>
              <a:t>Montana Black</a:t>
            </a:r>
            <a:r>
              <a:rPr lang="el-GR" dirty="0"/>
              <a:t> και </a:t>
            </a:r>
            <a:r>
              <a:rPr lang="en-US" dirty="0"/>
              <a:t>Montana Gold: </a:t>
            </a:r>
            <a:r>
              <a:rPr lang="el-GR" dirty="0"/>
              <a:t>μίγμα </a:t>
            </a:r>
            <a:r>
              <a:rPr lang="el-GR" dirty="0" err="1"/>
              <a:t>αλκυδικής</a:t>
            </a:r>
            <a:r>
              <a:rPr lang="el-GR" dirty="0"/>
              <a:t> και ακρυλικής ρητίνης με νιτροκυτταρίνη και στυρένιο</a:t>
            </a:r>
          </a:p>
          <a:p>
            <a:pPr marL="0" indent="0">
              <a:buNone/>
            </a:pPr>
            <a:endParaRPr lang="el-GR" dirty="0"/>
          </a:p>
          <a:p>
            <a:pPr marL="0" indent="0">
              <a:buNone/>
            </a:pPr>
            <a:endParaRPr lang="el-GR" dirty="0"/>
          </a:p>
          <a:p>
            <a:endParaRPr lang="en-GB" dirty="0"/>
          </a:p>
        </p:txBody>
      </p:sp>
      <p:pic>
        <p:nvPicPr>
          <p:cNvPr id="3" name="Εικόνα 2">
            <a:extLst>
              <a:ext uri="{FF2B5EF4-FFF2-40B4-BE49-F238E27FC236}">
                <a16:creationId xmlns:a16="http://schemas.microsoft.com/office/drawing/2014/main" xmlns="" id="{FFD9909E-0C03-C2C1-CE42-E2FDCAEF15F2}"/>
              </a:ext>
            </a:extLst>
          </p:cNvPr>
          <p:cNvPicPr>
            <a:picLocks noChangeAspect="1"/>
          </p:cNvPicPr>
          <p:nvPr/>
        </p:nvPicPr>
        <p:blipFill rotWithShape="1">
          <a:blip r:embed="rId2" cstate="print"/>
          <a:srcRect l="4299" t="6080" r="12608"/>
          <a:stretch/>
        </p:blipFill>
        <p:spPr>
          <a:xfrm>
            <a:off x="244753" y="1253681"/>
            <a:ext cx="5373278" cy="4689841"/>
          </a:xfrm>
          <a:prstGeom prst="rect">
            <a:avLst/>
          </a:prstGeom>
        </p:spPr>
      </p:pic>
    </p:spTree>
    <p:extLst>
      <p:ext uri="{BB962C8B-B14F-4D97-AF65-F5344CB8AC3E}">
        <p14:creationId xmlns:p14="http://schemas.microsoft.com/office/powerpoint/2010/main" xmlns="" val="2611880982"/>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36d63a4da31875ea29082eccb515d26e27f8161"/>
</p:tagLst>
</file>

<file path=ppt/theme/theme1.xml><?xml version="1.0" encoding="utf-8"?>
<a:theme xmlns:a="http://schemas.openxmlformats.org/drawingml/2006/main" name="Corporate template-set Universiteit Leiden">
  <a:themeElements>
    <a:clrScheme name="Προσαρμοσμένο 16">
      <a:dk1>
        <a:sysClr val="windowText" lastClr="000000"/>
      </a:dk1>
      <a:lt1>
        <a:sysClr val="window" lastClr="FFFFFF"/>
      </a:lt1>
      <a:dk2>
        <a:srgbClr val="0E6C8E"/>
      </a:dk2>
      <a:lt2>
        <a:srgbClr val="0E6C8E"/>
      </a:lt2>
      <a:accent1>
        <a:srgbClr val="7ED3F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Presentatie6" id="{553A715A-D43C-BD44-8D92-6A203DE1268F}" vid="{9D24680A-37F5-6043-8E3B-FBB637240754}"/>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4-3-windows-en-met-slidenr</Template>
  <TotalTime>4246</TotalTime>
  <Words>1920</Words>
  <Application>Microsoft Office PowerPoint</Application>
  <PresentationFormat>Προβολή στην οθόνη (4:3)</PresentationFormat>
  <Paragraphs>235</Paragraphs>
  <Slides>24</Slides>
  <Notes>2</Notes>
  <HiddenSlides>0</HiddenSlides>
  <MMClips>0</MMClips>
  <ScaleCrop>false</ScaleCrop>
  <HeadingPairs>
    <vt:vector size="4" baseType="variant">
      <vt:variant>
        <vt:lpstr>Θέμα</vt:lpstr>
      </vt:variant>
      <vt:variant>
        <vt:i4>1</vt:i4>
      </vt:variant>
      <vt:variant>
        <vt:lpstr>Τίτλοι διαφανειών</vt:lpstr>
      </vt:variant>
      <vt:variant>
        <vt:i4>24</vt:i4>
      </vt:variant>
    </vt:vector>
  </HeadingPairs>
  <TitlesOfParts>
    <vt:vector size="25" baseType="lpstr">
      <vt:lpstr>Corporate template-set Universiteit Leiden</vt:lpstr>
      <vt:lpstr>Έρευνα για τον χαρακτηρισμό, παθολογία και αφαίρεση spray-paint από σύγχρονες τοιχογραφημένες επιφάνειες</vt:lpstr>
      <vt:lpstr>Σύγχρονες δημόσιες τοιχογραφίες</vt:lpstr>
      <vt:lpstr>Στόχος και αντικείμενο διδακτορικής διατριβής</vt:lpstr>
      <vt:lpstr>Αναφορά προόδου – Επιλογή spray-paints</vt:lpstr>
      <vt:lpstr>Συστατικά spray-paint</vt:lpstr>
      <vt:lpstr>Αναφορά προόδου - Μέθοδοι Ανάλυσης</vt:lpstr>
      <vt:lpstr>Αναφορά προόδου – Προετοιμασία δειγμάτων</vt:lpstr>
      <vt:lpstr>Αποτελέσματα χημικού προσδιορισμού ATR-FTIR (συνδετικά μέσα, μαύρο χρώμα)</vt:lpstr>
      <vt:lpstr>Αποτελέσματα χημικού προσδιορισμού ATR-FTIR (συνδετικά μέσα, ασημί χρώμα)</vt:lpstr>
      <vt:lpstr> Αποτελέσματα χημικού προσδιορισμού ATR-FTIR (συνδετικά μέσα, δυστρωματικά δείγματα)</vt:lpstr>
      <vt:lpstr> Αποτελέσματα χημικού προσδιορισμού ATR-FTIR (συνθετικές οργανικές χρωστικές και ανόργανα υλικά πλήρωσης)</vt:lpstr>
      <vt:lpstr>Αποτελέσματα χημικού προσδιορισμού ATR-FTIR (συνθετικές οργανικές χρωστικές και ανόργανα υλικά πλήρωσης)</vt:lpstr>
      <vt:lpstr>Αποτελέσματα χημικού προσδιορισμού SEM/EDS (ανόργανα υλικά πλήρωσης)</vt:lpstr>
      <vt:lpstr>Αποτελέσματα χημικού προσδιορισμού p-XRF (ανόργανα υλικά πλήρωσης)</vt:lpstr>
      <vt:lpstr>Αποτελέσματα DSC φυσικών ιδιοτήτων (θερμικές ιδιότητες, Tg)</vt:lpstr>
      <vt:lpstr>Μελέτη παθολογίας – φωτογήρανσης δοκιμίων</vt:lpstr>
      <vt:lpstr>Δοκιμές καθαρισμού</vt:lpstr>
      <vt:lpstr>Δοκιμές καθαρισμού</vt:lpstr>
      <vt:lpstr>Δοκιμές καθαρισμού</vt:lpstr>
      <vt:lpstr>Δημοσιεύσεις</vt:lpstr>
      <vt:lpstr>Προβλήματα που αντιμετωπίστηκαν</vt:lpstr>
      <vt:lpstr>Επόμενα ερευνητικά βήματα</vt:lpstr>
      <vt:lpstr>Χρονοδιάγραμμα</vt:lpstr>
      <vt:lpstr>Τέλος παρουσίασης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διδακτορικής έρευνας</dc:title>
  <dc:creator>secrrector3</dc:creator>
  <cp:lastModifiedBy>secrrector3</cp:lastModifiedBy>
  <cp:revision>8</cp:revision>
  <cp:lastPrinted>2018-11-27T13:10:09Z</cp:lastPrinted>
  <dcterms:created xsi:type="dcterms:W3CDTF">2021-08-31T12:41:40Z</dcterms:created>
  <dcterms:modified xsi:type="dcterms:W3CDTF">2022-12-05T13:20:15Z</dcterms:modified>
</cp:coreProperties>
</file>